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7.xml" ContentType="application/vnd.openxmlformats-officedocument.presentationml.notesSlide+xml"/>
  <Override PartName="/ppt/tags/tag35.xml" ContentType="application/vnd.openxmlformats-officedocument.presentationml.tags+xml"/>
  <Override PartName="/ppt/notesSlides/notesSlide18.xml" ContentType="application/vnd.openxmlformats-officedocument.presentationml.notesSlide+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3.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4.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7.xml" ContentType="application/vnd.openxmlformats-officedocument.presentationml.notesSlide+xml"/>
  <Override PartName="/ppt/tags/tag59.xml" ContentType="application/vnd.openxmlformats-officedocument.presentationml.tags+xml"/>
  <Override PartName="/ppt/notesSlides/notesSlide2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62.xml" ContentType="application/vnd.openxmlformats-officedocument.presentationml.tags+xml"/>
  <Override PartName="/ppt/notesSlides/notesSlide31.xml" ContentType="application/vnd.openxmlformats-officedocument.presentationml.notesSlide+xml"/>
  <Override PartName="/ppt/tags/tag63.xml" ContentType="application/vnd.openxmlformats-officedocument.presentationml.tags+xml"/>
  <Override PartName="/ppt/notesSlides/notesSlide32.xml" ContentType="application/vnd.openxmlformats-officedocument.presentationml.notesSlide+xml"/>
  <Override PartName="/ppt/tags/tag64.xml" ContentType="application/vnd.openxmlformats-officedocument.presentationml.tags+xml"/>
  <Override PartName="/ppt/notesSlides/notesSlide33.xml" ContentType="application/vnd.openxmlformats-officedocument.presentationml.notesSlide+xml"/>
  <Override PartName="/ppt/tags/tag65.xml" ContentType="application/vnd.openxmlformats-officedocument.presentationml.tags+xml"/>
  <Override PartName="/ppt/notesSlides/notesSlide34.xml" ContentType="application/vnd.openxmlformats-officedocument.presentationml.notesSlide+xml"/>
  <Override PartName="/ppt/tags/tag66.xml" ContentType="application/vnd.openxmlformats-officedocument.presentationml.tags+xml"/>
  <Override PartName="/ppt/notesSlides/notesSlide35.xml" ContentType="application/vnd.openxmlformats-officedocument.presentationml.notesSlide+xml"/>
  <Override PartName="/ppt/tags/tag67.xml" ContentType="application/vnd.openxmlformats-officedocument.presentationml.tags+xml"/>
  <Override PartName="/ppt/notesSlides/notesSlide36.xml" ContentType="application/vnd.openxmlformats-officedocument.presentationml.notesSlide+xml"/>
  <Override PartName="/ppt/tags/tag68.xml" ContentType="application/vnd.openxmlformats-officedocument.presentationml.tags+xml"/>
  <Override PartName="/ppt/notesSlides/notesSlide37.xml" ContentType="application/vnd.openxmlformats-officedocument.presentationml.notesSlide+xml"/>
  <Override PartName="/ppt/tags/tag69.xml" ContentType="application/vnd.openxmlformats-officedocument.presentationml.tags+xml"/>
  <Override PartName="/ppt/notesSlides/notesSlide38.xml" ContentType="application/vnd.openxmlformats-officedocument.presentationml.notesSlide+xml"/>
  <Override PartName="/ppt/tags/tag70.xml" ContentType="application/vnd.openxmlformats-officedocument.presentationml.tags+xml"/>
  <Override PartName="/ppt/notesSlides/notesSlide39.xml" ContentType="application/vnd.openxmlformats-officedocument.presentationml.notesSlide+xml"/>
  <Override PartName="/ppt/tags/tag71.xml" ContentType="application/vnd.openxmlformats-officedocument.presentationml.tags+xml"/>
  <Override PartName="/ppt/notesSlides/notesSlide40.xml" ContentType="application/vnd.openxmlformats-officedocument.presentationml.notesSlide+xml"/>
  <Override PartName="/ppt/tags/tag72.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49.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50.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58.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59.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79.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85.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86.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8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88.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89.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9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notesSlides/notesSlide91.xml" ContentType="application/vnd.openxmlformats-officedocument.presentationml.notesSlide+xml"/>
  <Override PartName="/ppt/tags/tag148.xml" ContentType="application/vnd.openxmlformats-officedocument.presentationml.tags+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94.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tags/tag166.xml" ContentType="application/vnd.openxmlformats-officedocument.presentationml.tags+xml"/>
  <Override PartName="/ppt/notesSlides/notesSlide97.xml" ContentType="application/vnd.openxmlformats-officedocument.presentationml.notesSlide+xml"/>
  <Override PartName="/ppt/tags/tag167.xml" ContentType="application/vnd.openxmlformats-officedocument.presentationml.tags+xml"/>
  <Override PartName="/ppt/notesSlides/notesSlide98.xml" ContentType="application/vnd.openxmlformats-officedocument.presentationml.notesSlide+xml"/>
  <Override PartName="/ppt/tags/tag168.xml" ContentType="application/vnd.openxmlformats-officedocument.presentationml.tags+xml"/>
  <Override PartName="/ppt/notesSlides/notesSlide99.xml" ContentType="application/vnd.openxmlformats-officedocument.presentationml.notesSlide+xml"/>
  <Override PartName="/ppt/tags/tag169.xml" ContentType="application/vnd.openxmlformats-officedocument.presentationml.tags+xml"/>
  <Override PartName="/ppt/notesSlides/notesSlide100.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notesSlides/notesSlide101.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102.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notesSlides/notesSlide103.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104.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notesSlides/notesSlide105.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106.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notesSlides/notesSlide107.xml" ContentType="application/vnd.openxmlformats-officedocument.presentationml.notesSlide+xml"/>
  <Override PartName="/ppt/tags/tag258.xml" ContentType="application/vnd.openxmlformats-officedocument.presentationml.tags+xml"/>
  <Override PartName="/ppt/tags/tag259.xml" ContentType="application/vnd.openxmlformats-officedocument.presentationml.tags+xml"/>
  <Override PartName="/ppt/notesSlides/notesSlide108.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09.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110.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111.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notesSlides/notesSlide114.xml" ContentType="application/vnd.openxmlformats-officedocument.presentationml.notesSl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115.xml" ContentType="application/vnd.openxmlformats-officedocument.presentationml.notesSlide+xml"/>
  <Override PartName="/ppt/tags/tag344.xml" ContentType="application/vnd.openxmlformats-officedocument.presentationml.tags+xml"/>
  <Override PartName="/ppt/tags/tag345.xml" ContentType="application/vnd.openxmlformats-officedocument.presentationml.tags+xml"/>
  <Override PartName="/ppt/notesSlides/notesSlide116.xml" ContentType="application/vnd.openxmlformats-officedocument.presentationml.notesSlide+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notesSlides/notesSlide117.xml" ContentType="application/vnd.openxmlformats-officedocument.presentationml.notesSlide+xml"/>
  <Override PartName="/ppt/tags/tag386.xml" ContentType="application/vnd.openxmlformats-officedocument.presentationml.tags+xml"/>
  <Override PartName="/ppt/tags/tag387.xml" ContentType="application/vnd.openxmlformats-officedocument.presentationml.tags+xml"/>
  <Override PartName="/ppt/notesSlides/notesSlide118.xml" ContentType="application/vnd.openxmlformats-officedocument.presentationml.notesSlide+xml"/>
  <Override PartName="/ppt/tags/tag388.xml" ContentType="application/vnd.openxmlformats-officedocument.presentationml.tags+xml"/>
  <Override PartName="/ppt/tags/tag389.xml" ContentType="application/vnd.openxmlformats-officedocument.presentationml.tags+xml"/>
  <Override PartName="/ppt/notesSlides/notesSlide119.xml" ContentType="application/vnd.openxmlformats-officedocument.presentationml.notesSlide+xml"/>
  <Override PartName="/ppt/tags/tag390.xml" ContentType="application/vnd.openxmlformats-officedocument.presentationml.tags+xml"/>
  <Override PartName="/ppt/tags/tag391.xml" ContentType="application/vnd.openxmlformats-officedocument.presentationml.tags+xml"/>
  <Override PartName="/ppt/notesSlides/notesSlide120.xml" ContentType="application/vnd.openxmlformats-officedocument.presentationml.notesSlide+xml"/>
  <Override PartName="/ppt/tags/tag392.xml" ContentType="application/vnd.openxmlformats-officedocument.presentationml.tags+xml"/>
  <Override PartName="/ppt/tags/tag393.xml" ContentType="application/vnd.openxmlformats-officedocument.presentationml.tags+xml"/>
  <Override PartName="/ppt/notesSlides/notesSlide121.xml" ContentType="application/vnd.openxmlformats-officedocument.presentationml.notesSlide+xml"/>
  <Override PartName="/ppt/tags/tag394.xml" ContentType="application/vnd.openxmlformats-officedocument.presentationml.tags+xml"/>
  <Override PartName="/ppt/tags/tag395.xml" ContentType="application/vnd.openxmlformats-officedocument.presentationml.tags+xml"/>
  <Override PartName="/ppt/notesSlides/notesSlide122.xml" ContentType="application/vnd.openxmlformats-officedocument.presentationml.notesSlide+xml"/>
  <Override PartName="/ppt/tags/tag396.xml" ContentType="application/vnd.openxmlformats-officedocument.presentationml.tags+xml"/>
  <Override PartName="/ppt/tags/tag397.xml" ContentType="application/vnd.openxmlformats-officedocument.presentationml.tags+xml"/>
  <Override PartName="/ppt/notesSlides/notesSlide123.xml" ContentType="application/vnd.openxmlformats-officedocument.presentationml.notesSlide+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notesSlides/notesSlide124.xml" ContentType="application/vnd.openxmlformats-officedocument.presentationml.notesSlide+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notesSlides/notesSlide125.xml" ContentType="application/vnd.openxmlformats-officedocument.presentationml.notesSlide+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notesSlides/notesSlide126.xml" ContentType="application/vnd.openxmlformats-officedocument.presentationml.notesSlide+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notesSlides/notesSlide127.xml" ContentType="application/vnd.openxmlformats-officedocument.presentationml.notesSlide+xml"/>
  <Override PartName="/ppt/tags/tag410.xml" ContentType="application/vnd.openxmlformats-officedocument.presentationml.tags+xml"/>
  <Override PartName="/ppt/tags/tag411.xml" ContentType="application/vnd.openxmlformats-officedocument.presentationml.tags+xml"/>
  <Override PartName="/ppt/notesSlides/notesSlide128.xml" ContentType="application/vnd.openxmlformats-officedocument.presentationml.notesSlide+xml"/>
  <Override PartName="/ppt/tags/tag412.xml" ContentType="application/vnd.openxmlformats-officedocument.presentationml.tags+xml"/>
  <Override PartName="/ppt/tags/tag413.xml" ContentType="application/vnd.openxmlformats-officedocument.presentationml.tags+xml"/>
  <Override PartName="/ppt/notesSlides/notesSlide129.xml" ContentType="application/vnd.openxmlformats-officedocument.presentationml.notesSlide+xml"/>
  <Override PartName="/ppt/tags/tag414.xml" ContentType="application/vnd.openxmlformats-officedocument.presentationml.tags+xml"/>
  <Override PartName="/ppt/notesSlides/notesSlide130.xml" ContentType="application/vnd.openxmlformats-officedocument.presentationml.notesSlide+xml"/>
  <Override PartName="/ppt/tags/tag415.xml" ContentType="application/vnd.openxmlformats-officedocument.presentationml.tags+xml"/>
  <Override PartName="/ppt/notesSlides/notesSlide131.xml" ContentType="application/vnd.openxmlformats-officedocument.presentationml.notesSlide+xml"/>
  <Override PartName="/ppt/tags/tag416.xml" ContentType="application/vnd.openxmlformats-officedocument.presentationml.tags+xml"/>
  <Override PartName="/ppt/tags/tag417.xml" ContentType="application/vnd.openxmlformats-officedocument.presentationml.tags+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tags/tag418.xml" ContentType="application/vnd.openxmlformats-officedocument.presentationml.tags+xml"/>
  <Override PartName="/ppt/tags/tag419.xml" ContentType="application/vnd.openxmlformats-officedocument.presentationml.tags+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146.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notesSlides/notesSlide147.xml" ContentType="application/vnd.openxmlformats-officedocument.presentationml.notesSlide+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notesSlides/notesSlide148.xml" ContentType="application/vnd.openxmlformats-officedocument.presentationml.notesSlide+xml"/>
  <Override PartName="/ppt/tags/tag437.xml" ContentType="application/vnd.openxmlformats-officedocument.presentationml.tags+xml"/>
  <Override PartName="/ppt/tags/tag438.xml" ContentType="application/vnd.openxmlformats-officedocument.presentationml.tags+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notesSlides/notesSlide151.xml" ContentType="application/vnd.openxmlformats-officedocument.presentationml.notesSlide+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notesSlides/notesSlide152.xml" ContentType="application/vnd.openxmlformats-officedocument.presentationml.notesSlide+xml"/>
  <Override PartName="/ppt/tags/tag452.xml" ContentType="application/vnd.openxmlformats-officedocument.presentationml.tags+xml"/>
  <Override PartName="/ppt/tags/tag453.xml" ContentType="application/vnd.openxmlformats-officedocument.presentationml.tags+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tags/tag454.xml" ContentType="application/vnd.openxmlformats-officedocument.presentationml.tags+xml"/>
  <Override PartName="/ppt/notesSlides/notesSlide156.xml" ContentType="application/vnd.openxmlformats-officedocument.presentationml.notesSlide+xml"/>
  <Override PartName="/ppt/tags/tag455.xml" ContentType="application/vnd.openxmlformats-officedocument.presentationml.tags+xml"/>
  <Override PartName="/ppt/notesSlides/notesSlide157.xml" ContentType="application/vnd.openxmlformats-officedocument.presentationml.notesSlide+xml"/>
  <Override PartName="/ppt/tags/tag456.xml" ContentType="application/vnd.openxmlformats-officedocument.presentationml.tags+xml"/>
  <Override PartName="/ppt/notesSlides/notesSlide158.xml" ContentType="application/vnd.openxmlformats-officedocument.presentationml.notesSlide+xml"/>
  <Override PartName="/ppt/tags/tag457.xml" ContentType="application/vnd.openxmlformats-officedocument.presentationml.tags+xml"/>
  <Override PartName="/ppt/notesSlides/notesSlide159.xml" ContentType="application/vnd.openxmlformats-officedocument.presentationml.notesSlide+xml"/>
  <Override PartName="/ppt/tags/tag458.xml" ContentType="application/vnd.openxmlformats-officedocument.presentationml.tags+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tags/tag459.xml" ContentType="application/vnd.openxmlformats-officedocument.presentationml.tags+xml"/>
  <Override PartName="/ppt/tags/tag460.xml" ContentType="application/vnd.openxmlformats-officedocument.presentationml.tags+xml"/>
  <Override PartName="/ppt/notesSlides/notesSlide164.xml" ContentType="application/vnd.openxmlformats-officedocument.presentationml.notesSlide+xml"/>
  <Override PartName="/ppt/tags/tag461.xml" ContentType="application/vnd.openxmlformats-officedocument.presentationml.tags+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tags/tag462.xml" ContentType="application/vnd.openxmlformats-officedocument.presentationml.tags+xml"/>
  <Override PartName="/ppt/tags/tag463.xml" ContentType="application/vnd.openxmlformats-officedocument.presentationml.tags+xml"/>
  <Override PartName="/ppt/notesSlides/notesSlide168.xml" ContentType="application/vnd.openxmlformats-officedocument.presentationml.notesSlide+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notesSlides/notesSlide169.xml" ContentType="application/vnd.openxmlformats-officedocument.presentationml.notesSlide+xml"/>
  <Override PartName="/ppt/tags/tag468.xml" ContentType="application/vnd.openxmlformats-officedocument.presentationml.tags+xml"/>
  <Override PartName="/ppt/tags/tag469.xml" ContentType="application/vnd.openxmlformats-officedocument.presentationml.tags+xml"/>
  <Override PartName="/ppt/notesSlides/notesSlide170.xml" ContentType="application/vnd.openxmlformats-officedocument.presentationml.notesSlide+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notesSlides/notesSlide171.xml" ContentType="application/vnd.openxmlformats-officedocument.presentationml.notesSlide+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notesSlides/notesSlide172.xml" ContentType="application/vnd.openxmlformats-officedocument.presentationml.notesSlide+xml"/>
  <Override PartName="/ppt/tags/tag476.xml" ContentType="application/vnd.openxmlformats-officedocument.presentationml.tags+xml"/>
  <Override PartName="/ppt/tags/tag477.xml" ContentType="application/vnd.openxmlformats-officedocument.presentationml.tags+xml"/>
  <Override PartName="/ppt/notesSlides/notesSlide173.xml" ContentType="application/vnd.openxmlformats-officedocument.presentationml.notesSlide+xml"/>
  <Override PartName="/ppt/tags/tag478.xml" ContentType="application/vnd.openxmlformats-officedocument.presentationml.tags+xml"/>
  <Override PartName="/ppt/notesSlides/notesSlide174.xml" ContentType="application/vnd.openxmlformats-officedocument.presentationml.notesSlide+xml"/>
  <Override PartName="/ppt/tags/tag479.xml" ContentType="application/vnd.openxmlformats-officedocument.presentationml.tags+xml"/>
  <Override PartName="/ppt/tags/tag480.xml" ContentType="application/vnd.openxmlformats-officedocument.presentationml.tags+xml"/>
  <Override PartName="/ppt/notesSlides/notesSlide175.xml" ContentType="application/vnd.openxmlformats-officedocument.presentationml.notesSlide+xml"/>
  <Override PartName="/ppt/tags/tag481.xml" ContentType="application/vnd.openxmlformats-officedocument.presentationml.tags+xml"/>
  <Override PartName="/ppt/notesSlides/notesSlide176.xml" ContentType="application/vnd.openxmlformats-officedocument.presentationml.notesSlide+xml"/>
  <Override PartName="/ppt/tags/tag482.xml" ContentType="application/vnd.openxmlformats-officedocument.presentationml.tags+xml"/>
  <Override PartName="/ppt/tags/tag483.xml" ContentType="application/vnd.openxmlformats-officedocument.presentationml.tags+xml"/>
  <Override PartName="/ppt/notesSlides/notesSlide177.xml" ContentType="application/vnd.openxmlformats-officedocument.presentationml.notesSlide+xml"/>
  <Override PartName="/ppt/tags/tag484.xml" ContentType="application/vnd.openxmlformats-officedocument.presentationml.tags+xml"/>
  <Override PartName="/ppt/tags/tag485.xml" ContentType="application/vnd.openxmlformats-officedocument.presentationml.tags+xml"/>
  <Override PartName="/ppt/notesSlides/notesSlide178.xml" ContentType="application/vnd.openxmlformats-officedocument.presentationml.notesSlide+xml"/>
  <Override PartName="/ppt/tags/tag486.xml" ContentType="application/vnd.openxmlformats-officedocument.presentationml.tags+xml"/>
  <Override PartName="/ppt/tags/tag487.xml" ContentType="application/vnd.openxmlformats-officedocument.presentationml.tags+xml"/>
  <Override PartName="/ppt/notesSlides/notesSlide179.xml" ContentType="application/vnd.openxmlformats-officedocument.presentationml.notesSlide+xml"/>
  <Override PartName="/ppt/tags/tag488.xml" ContentType="application/vnd.openxmlformats-officedocument.presentationml.tags+xml"/>
  <Override PartName="/ppt/tags/tag489.xml" ContentType="application/vnd.openxmlformats-officedocument.presentationml.tags+xml"/>
  <Override PartName="/ppt/notesSlides/notesSlide180.xml" ContentType="application/vnd.openxmlformats-officedocument.presentationml.notesSlide+xml"/>
  <Override PartName="/ppt/tags/tag490.xml" ContentType="application/vnd.openxmlformats-officedocument.presentationml.tags+xml"/>
  <Override PartName="/ppt/tags/tag491.xml" ContentType="application/vnd.openxmlformats-officedocument.presentationml.tags+xml"/>
  <Override PartName="/ppt/notesSlides/notesSlide181.xml" ContentType="application/vnd.openxmlformats-officedocument.presentationml.notesSlide+xml"/>
  <Override PartName="/ppt/tags/tag492.xml" ContentType="application/vnd.openxmlformats-officedocument.presentationml.tags+xml"/>
  <Override PartName="/ppt/tags/tag493.xml" ContentType="application/vnd.openxmlformats-officedocument.presentationml.tags+xml"/>
  <Override PartName="/ppt/notesSlides/notesSlide182.xml" ContentType="application/vnd.openxmlformats-officedocument.presentationml.notesSlide+xml"/>
  <Override PartName="/ppt/tags/tag494.xml" ContentType="application/vnd.openxmlformats-officedocument.presentationml.tags+xml"/>
  <Override PartName="/ppt/notesSlides/notesSlide183.xml" ContentType="application/vnd.openxmlformats-officedocument.presentationml.notesSlide+xml"/>
  <Override PartName="/ppt/tags/tag495.xml" ContentType="application/vnd.openxmlformats-officedocument.presentationml.tags+xml"/>
  <Override PartName="/ppt/notesSlides/notesSlide184.xml" ContentType="application/vnd.openxmlformats-officedocument.presentationml.notesSlide+xml"/>
  <Override PartName="/ppt/tags/tag496.xml" ContentType="application/vnd.openxmlformats-officedocument.presentationml.tags+xml"/>
  <Override PartName="/ppt/notesSlides/notesSlide185.xml" ContentType="application/vnd.openxmlformats-officedocument.presentationml.notesSlide+xml"/>
  <Override PartName="/ppt/tags/tag497.xml" ContentType="application/vnd.openxmlformats-officedocument.presentationml.tags+xml"/>
  <Override PartName="/ppt/notesSlides/notesSlide186.xml" ContentType="application/vnd.openxmlformats-officedocument.presentationml.notesSlide+xml"/>
  <Override PartName="/ppt/tags/tag498.xml" ContentType="application/vnd.openxmlformats-officedocument.presentationml.tags+xml"/>
  <Override PartName="/ppt/notesSlides/notesSlide187.xml" ContentType="application/vnd.openxmlformats-officedocument.presentationml.notesSlide+xml"/>
  <Override PartName="/ppt/tags/tag499.xml" ContentType="application/vnd.openxmlformats-officedocument.presentationml.tags+xml"/>
  <Override PartName="/ppt/tags/tag500.xml" ContentType="application/vnd.openxmlformats-officedocument.presentationml.tags+xml"/>
  <Override PartName="/ppt/notesSlides/notesSlide188.xml" ContentType="application/vnd.openxmlformats-officedocument.presentationml.notesSlide+xml"/>
  <Override PartName="/ppt/tags/tag501.xml" ContentType="application/vnd.openxmlformats-officedocument.presentationml.tags+xml"/>
  <Override PartName="/ppt/tags/tag502.xml" ContentType="application/vnd.openxmlformats-officedocument.presentationml.tags+xml"/>
  <Override PartName="/ppt/notesSlides/notesSlide189.xml" ContentType="application/vnd.openxmlformats-officedocument.presentationml.notesSlide+xml"/>
  <Override PartName="/ppt/tags/tag503.xml" ContentType="application/vnd.openxmlformats-officedocument.presentationml.tags+xml"/>
  <Override PartName="/ppt/notesSlides/notesSlide190.xml" ContentType="application/vnd.openxmlformats-officedocument.presentationml.notesSlide+xml"/>
  <Override PartName="/ppt/tags/tag504.xml" ContentType="application/vnd.openxmlformats-officedocument.presentationml.tags+xml"/>
  <Override PartName="/ppt/tags/tag505.xml" ContentType="application/vnd.openxmlformats-officedocument.presentationml.tags+xml"/>
  <Override PartName="/ppt/notesSlides/notesSlide191.xml" ContentType="application/vnd.openxmlformats-officedocument.presentationml.notesSlide+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notesSlides/notesSlide192.xml" ContentType="application/vnd.openxmlformats-officedocument.presentationml.notesSlide+xml"/>
  <Override PartName="/ppt/tags/tag511.xml" ContentType="application/vnd.openxmlformats-officedocument.presentationml.tags+xml"/>
  <Override PartName="/ppt/tags/tag512.xml" ContentType="application/vnd.openxmlformats-officedocument.presentationml.tags+xml"/>
  <Override PartName="/ppt/notesSlides/notesSlide1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8"/>
  </p:notesMasterIdLst>
  <p:handoutMasterIdLst>
    <p:handoutMasterId r:id="rId199"/>
  </p:handoutMasterIdLst>
  <p:sldIdLst>
    <p:sldId id="342" r:id="rId5"/>
    <p:sldId id="414" r:id="rId6"/>
    <p:sldId id="398" r:id="rId7"/>
    <p:sldId id="570" r:id="rId8"/>
    <p:sldId id="540" r:id="rId9"/>
    <p:sldId id="520" r:id="rId10"/>
    <p:sldId id="444" r:id="rId11"/>
    <p:sldId id="422" r:id="rId12"/>
    <p:sldId id="519" r:id="rId13"/>
    <p:sldId id="441" r:id="rId14"/>
    <p:sldId id="448" r:id="rId15"/>
    <p:sldId id="449" r:id="rId16"/>
    <p:sldId id="450" r:id="rId17"/>
    <p:sldId id="451" r:id="rId18"/>
    <p:sldId id="522" r:id="rId19"/>
    <p:sldId id="521" r:id="rId20"/>
    <p:sldId id="378" r:id="rId21"/>
    <p:sldId id="372" r:id="rId22"/>
    <p:sldId id="485" r:id="rId23"/>
    <p:sldId id="539" r:id="rId24"/>
    <p:sldId id="565" r:id="rId25"/>
    <p:sldId id="407" r:id="rId26"/>
    <p:sldId id="510" r:id="rId27"/>
    <p:sldId id="452" r:id="rId28"/>
    <p:sldId id="385" r:id="rId29"/>
    <p:sldId id="411" r:id="rId30"/>
    <p:sldId id="419" r:id="rId31"/>
    <p:sldId id="626" r:id="rId32"/>
    <p:sldId id="453" r:id="rId33"/>
    <p:sldId id="455" r:id="rId34"/>
    <p:sldId id="525" r:id="rId35"/>
    <p:sldId id="388" r:id="rId36"/>
    <p:sldId id="404" r:id="rId37"/>
    <p:sldId id="508" r:id="rId38"/>
    <p:sldId id="405" r:id="rId39"/>
    <p:sldId id="509" r:id="rId40"/>
    <p:sldId id="412" r:id="rId41"/>
    <p:sldId id="524" r:id="rId42"/>
    <p:sldId id="408" r:id="rId43"/>
    <p:sldId id="443" r:id="rId44"/>
    <p:sldId id="507" r:id="rId45"/>
    <p:sldId id="536" r:id="rId46"/>
    <p:sldId id="447" r:id="rId47"/>
    <p:sldId id="537" r:id="rId48"/>
    <p:sldId id="482" r:id="rId49"/>
    <p:sldId id="446" r:id="rId50"/>
    <p:sldId id="445" r:id="rId51"/>
    <p:sldId id="596" r:id="rId52"/>
    <p:sldId id="425" r:id="rId53"/>
    <p:sldId id="424" r:id="rId54"/>
    <p:sldId id="420" r:id="rId55"/>
    <p:sldId id="406" r:id="rId56"/>
    <p:sldId id="423" r:id="rId57"/>
    <p:sldId id="409" r:id="rId58"/>
    <p:sldId id="415" r:id="rId59"/>
    <p:sldId id="401" r:id="rId60"/>
    <p:sldId id="410" r:id="rId61"/>
    <p:sldId id="416" r:id="rId62"/>
    <p:sldId id="413" r:id="rId63"/>
    <p:sldId id="489" r:id="rId64"/>
    <p:sldId id="428" r:id="rId65"/>
    <p:sldId id="429" r:id="rId66"/>
    <p:sldId id="430" r:id="rId67"/>
    <p:sldId id="431" r:id="rId68"/>
    <p:sldId id="432" r:id="rId69"/>
    <p:sldId id="433" r:id="rId70"/>
    <p:sldId id="434" r:id="rId71"/>
    <p:sldId id="427" r:id="rId72"/>
    <p:sldId id="435" r:id="rId73"/>
    <p:sldId id="436" r:id="rId74"/>
    <p:sldId id="437" r:id="rId75"/>
    <p:sldId id="438" r:id="rId76"/>
    <p:sldId id="439" r:id="rId77"/>
    <p:sldId id="440" r:id="rId78"/>
    <p:sldId id="417" r:id="rId79"/>
    <p:sldId id="418" r:id="rId80"/>
    <p:sldId id="454" r:id="rId81"/>
    <p:sldId id="262" r:id="rId82"/>
    <p:sldId id="265" r:id="rId83"/>
    <p:sldId id="486" r:id="rId84"/>
    <p:sldId id="487" r:id="rId85"/>
    <p:sldId id="517" r:id="rId86"/>
    <p:sldId id="490" r:id="rId87"/>
    <p:sldId id="491" r:id="rId88"/>
    <p:sldId id="587" r:id="rId89"/>
    <p:sldId id="586" r:id="rId90"/>
    <p:sldId id="585" r:id="rId91"/>
    <p:sldId id="599" r:id="rId92"/>
    <p:sldId id="595" r:id="rId93"/>
    <p:sldId id="583" r:id="rId94"/>
    <p:sldId id="529" r:id="rId95"/>
    <p:sldId id="531" r:id="rId96"/>
    <p:sldId id="530" r:id="rId97"/>
    <p:sldId id="533" r:id="rId98"/>
    <p:sldId id="534" r:id="rId99"/>
    <p:sldId id="535" r:id="rId100"/>
    <p:sldId id="567" r:id="rId101"/>
    <p:sldId id="568" r:id="rId102"/>
    <p:sldId id="569" r:id="rId103"/>
    <p:sldId id="577" r:id="rId104"/>
    <p:sldId id="575" r:id="rId105"/>
    <p:sldId id="576" r:id="rId106"/>
    <p:sldId id="597" r:id="rId107"/>
    <p:sldId id="598" r:id="rId108"/>
    <p:sldId id="511" r:id="rId109"/>
    <p:sldId id="518" r:id="rId110"/>
    <p:sldId id="528" r:id="rId111"/>
    <p:sldId id="462" r:id="rId112"/>
    <p:sldId id="483" r:id="rId113"/>
    <p:sldId id="460" r:id="rId114"/>
    <p:sldId id="474" r:id="rId115"/>
    <p:sldId id="457" r:id="rId116"/>
    <p:sldId id="459" r:id="rId117"/>
    <p:sldId id="461" r:id="rId118"/>
    <p:sldId id="458" r:id="rId119"/>
    <p:sldId id="512" r:id="rId120"/>
    <p:sldId id="523" r:id="rId121"/>
    <p:sldId id="513" r:id="rId122"/>
    <p:sldId id="541" r:id="rId123"/>
    <p:sldId id="542" r:id="rId124"/>
    <p:sldId id="543" r:id="rId125"/>
    <p:sldId id="588" r:id="rId126"/>
    <p:sldId id="594" r:id="rId127"/>
    <p:sldId id="589" r:id="rId128"/>
    <p:sldId id="592" r:id="rId129"/>
    <p:sldId id="590" r:id="rId130"/>
    <p:sldId id="593" r:id="rId131"/>
    <p:sldId id="515" r:id="rId132"/>
    <p:sldId id="579" r:id="rId133"/>
    <p:sldId id="627" r:id="rId134"/>
    <p:sldId id="578" r:id="rId135"/>
    <p:sldId id="463" r:id="rId136"/>
    <p:sldId id="464" r:id="rId137"/>
    <p:sldId id="465" r:id="rId138"/>
    <p:sldId id="466" r:id="rId139"/>
    <p:sldId id="566" r:id="rId140"/>
    <p:sldId id="467" r:id="rId141"/>
    <p:sldId id="468" r:id="rId142"/>
    <p:sldId id="469" r:id="rId143"/>
    <p:sldId id="470" r:id="rId144"/>
    <p:sldId id="471" r:id="rId145"/>
    <p:sldId id="472" r:id="rId146"/>
    <p:sldId id="473" r:id="rId147"/>
    <p:sldId id="476" r:id="rId148"/>
    <p:sldId id="477" r:id="rId149"/>
    <p:sldId id="478" r:id="rId150"/>
    <p:sldId id="479" r:id="rId151"/>
    <p:sldId id="481" r:id="rId152"/>
    <p:sldId id="492" r:id="rId153"/>
    <p:sldId id="504" r:id="rId154"/>
    <p:sldId id="497" r:id="rId155"/>
    <p:sldId id="505" r:id="rId156"/>
    <p:sldId id="532" r:id="rId157"/>
    <p:sldId id="608" r:id="rId158"/>
    <p:sldId id="609" r:id="rId159"/>
    <p:sldId id="621" r:id="rId160"/>
    <p:sldId id="622" r:id="rId161"/>
    <p:sldId id="623" r:id="rId162"/>
    <p:sldId id="624" r:id="rId163"/>
    <p:sldId id="611" r:id="rId164"/>
    <p:sldId id="612" r:id="rId165"/>
    <p:sldId id="610" r:id="rId166"/>
    <p:sldId id="538" r:id="rId167"/>
    <p:sldId id="616" r:id="rId168"/>
    <p:sldId id="625" r:id="rId169"/>
    <p:sldId id="617" r:id="rId170"/>
    <p:sldId id="618" r:id="rId171"/>
    <p:sldId id="526" r:id="rId172"/>
    <p:sldId id="527" r:id="rId173"/>
    <p:sldId id="564" r:id="rId174"/>
    <p:sldId id="545" r:id="rId175"/>
    <p:sldId id="547" r:id="rId176"/>
    <p:sldId id="548" r:id="rId177"/>
    <p:sldId id="549" r:id="rId178"/>
    <p:sldId id="550" r:id="rId179"/>
    <p:sldId id="544" r:id="rId180"/>
    <p:sldId id="552" r:id="rId181"/>
    <p:sldId id="546" r:id="rId182"/>
    <p:sldId id="554" r:id="rId183"/>
    <p:sldId id="555" r:id="rId184"/>
    <p:sldId id="556" r:id="rId185"/>
    <p:sldId id="557" r:id="rId186"/>
    <p:sldId id="558" r:id="rId187"/>
    <p:sldId id="553" r:id="rId188"/>
    <p:sldId id="559" r:id="rId189"/>
    <p:sldId id="561" r:id="rId190"/>
    <p:sldId id="562" r:id="rId191"/>
    <p:sldId id="563" r:id="rId192"/>
    <p:sldId id="580" r:id="rId193"/>
    <p:sldId id="581" r:id="rId194"/>
    <p:sldId id="628" r:id="rId195"/>
    <p:sldId id="629" r:id="rId196"/>
    <p:sldId id="362" r:id="rId197"/>
  </p:sldIdLst>
  <p:sldSz cx="9144000" cy="5145088"/>
  <p:notesSz cx="7104063" cy="10234613"/>
  <p:custShowLst>
    <p:custShow name="Sichere_E-Mail_Region" id="0">
      <p:sldLst>
        <p:sld r:id="rId5"/>
        <p:sld r:id="rId6"/>
        <p:sld r:id="rId7"/>
        <p:sld r:id="rId11"/>
        <p:sld r:id="rId12"/>
        <p:sld r:id="rId21"/>
        <p:sld r:id="rId22"/>
        <p:sld r:id="rId23"/>
        <p:sld r:id="rId53"/>
        <p:sld r:id="rId54"/>
        <p:sld r:id="rId79"/>
        <p:sld r:id="rId80"/>
        <p:sld r:id="rId31"/>
        <p:sld r:id="rId33"/>
        <p:sld r:id="rId112"/>
        <p:sld r:id="rId113"/>
        <p:sld r:id="rId114"/>
        <p:sld r:id="rId115"/>
        <p:sld r:id="rId116"/>
        <p:sld r:id="rId117"/>
        <p:sld r:id="rId197"/>
      </p:sldLst>
    </p:custShow>
    <p:custShow name="Codeentwicklung für Applikationen zur OnlineAusweisfunktion (eID)" id="1">
      <p:sldLst>
        <p:sld r:id="rId5"/>
        <p:sld r:id="rId6"/>
        <p:sld r:id="rId7"/>
        <p:sld r:id="rId11"/>
        <p:sld r:id="rId12"/>
        <p:sld r:id="rId27"/>
        <p:sld r:id="rId54"/>
        <p:sld r:id="rId84"/>
        <p:sld r:id="rId143"/>
        <p:sld r:id="rId85"/>
        <p:sld r:id="rId86"/>
        <p:sld r:id="rId109"/>
        <p:sld r:id="rId197"/>
      </p:sldLst>
    </p:custShow>
    <p:custShow name="eIDVorteileHerausforderungenKommunen" id="2">
      <p:sldLst>
        <p:sld r:id="rId5"/>
        <p:sld r:id="rId6"/>
        <p:sld r:id="rId7"/>
        <p:sld r:id="rId11"/>
        <p:sld r:id="rId12"/>
        <p:sld r:id="rId27"/>
        <p:sld r:id="rId54"/>
        <p:sld r:id="rId109"/>
        <p:sld r:id="rId110"/>
        <p:sld r:id="rId197"/>
      </p:sldLst>
    </p:custShow>
    <p:custShow name="Warum profitieren Rathäuser von der eID?" id="3">
      <p:sldLst>
        <p:sld r:id="rId5"/>
        <p:sld r:id="rId6"/>
        <p:sld r:id="rId7"/>
        <p:sld r:id="rId10"/>
        <p:sld r:id="rId11"/>
        <p:sld r:id="rId12"/>
        <p:sld r:id="rId13"/>
        <p:sld r:id="rId27"/>
        <p:sld r:id="rId54"/>
        <p:sld r:id="rId109"/>
        <p:sld r:id="rId110"/>
        <p:sld r:id="rId197"/>
      </p:sldLst>
    </p:custShow>
    <p:custShow name="Kongressmesse" id="4">
      <p:sldLst>
        <p:sld r:id="rId5"/>
        <p:sld r:id="rId7"/>
        <p:sld r:id="rId10"/>
        <p:sld r:id="rId12"/>
        <p:sld r:id="rId13"/>
        <p:sld r:id="rId14"/>
        <p:sld r:id="rId17"/>
        <p:sld r:id="rId18"/>
        <p:sld r:id="rId19"/>
        <p:sld r:id="rId20"/>
        <p:sld r:id="rId21"/>
        <p:sld r:id="rId23"/>
        <p:sld r:id="rId24"/>
        <p:sld r:id="rId29"/>
        <p:sld r:id="rId33"/>
        <p:sld r:id="rId34"/>
        <p:sld r:id="rId35"/>
        <p:sld r:id="rId54"/>
        <p:sld r:id="rId100"/>
        <p:sld r:id="rId110"/>
        <p:sld r:id="rId139"/>
      </p:sldLst>
    </p:custShow>
    <p:custShow name="eID-Pakt-Bürgeramt-Jobcenter" id="5">
      <p:sldLst>
        <p:sld r:id="rId5"/>
        <p:sld r:id="rId6"/>
        <p:sld r:id="rId7"/>
        <p:sld r:id="rId8"/>
        <p:sld r:id="rId9"/>
        <p:sld r:id="rId10"/>
        <p:sld r:id="rId11"/>
        <p:sld r:id="rId12"/>
        <p:sld r:id="rId53"/>
        <p:sld r:id="rId54"/>
        <p:sld r:id="rId81"/>
        <p:sld r:id="rId82"/>
        <p:sld r:id="rId99"/>
        <p:sld r:id="rId100"/>
        <p:sld r:id="rId101"/>
        <p:sld r:id="rId102"/>
        <p:sld r:id="rId103"/>
        <p:sld r:id="rId104"/>
        <p:sld r:id="rId105"/>
        <p:sld r:id="rId106"/>
        <p:sld r:id="rId197"/>
      </p:sldLst>
    </p:custShow>
    <p:custShow name="eID-Roadshow kurz (30 Min)" id="6">
      <p:sldLst>
        <p:sld r:id="rId5"/>
        <p:sld r:id="rId6"/>
        <p:sld r:id="rId7"/>
        <p:sld r:id="rId8"/>
        <p:sld r:id="rId11"/>
        <p:sld r:id="rId12"/>
        <p:sld r:id="rId13"/>
        <p:sld r:id="rId24"/>
        <p:sld r:id="rId27"/>
        <p:sld r:id="rId28"/>
        <p:sld r:id="rId29"/>
        <p:sld r:id="rId53"/>
        <p:sld r:id="rId54"/>
        <p:sld r:id="rId89"/>
        <p:sld r:id="rId93"/>
        <p:sld r:id="rId197"/>
      </p:sldLst>
    </p:custShow>
  </p:custShowLst>
  <p:custDataLst>
    <p:tags r:id="rId200"/>
  </p:custDataLst>
  <p:defaultTextStyle>
    <a:defPPr>
      <a:defRPr lang="de-DE"/>
    </a:defPPr>
    <a:lvl1pPr algn="l" rtl="0" fontAlgn="base">
      <a:spcBef>
        <a:spcPct val="50000"/>
      </a:spcBef>
      <a:spcAft>
        <a:spcPct val="0"/>
      </a:spcAft>
      <a:buClr>
        <a:schemeClr val="tx2"/>
      </a:buClr>
      <a:buSzPct val="75000"/>
      <a:buFont typeface="Wingdings" pitchFamily="2" charset="2"/>
      <a:defRPr sz="1000" kern="1200">
        <a:solidFill>
          <a:schemeClr val="tx1"/>
        </a:solidFill>
        <a:latin typeface="Tele-GroteskNor" pitchFamily="2" charset="0"/>
        <a:ea typeface="+mn-ea"/>
        <a:cs typeface="+mn-cs"/>
      </a:defRPr>
    </a:lvl1pPr>
    <a:lvl2pPr marL="457200" algn="l" rtl="0" fontAlgn="base">
      <a:spcBef>
        <a:spcPct val="50000"/>
      </a:spcBef>
      <a:spcAft>
        <a:spcPct val="0"/>
      </a:spcAft>
      <a:buClr>
        <a:schemeClr val="tx2"/>
      </a:buClr>
      <a:buSzPct val="75000"/>
      <a:buFont typeface="Wingdings" pitchFamily="2" charset="2"/>
      <a:defRPr sz="1000" kern="1200">
        <a:solidFill>
          <a:schemeClr val="tx1"/>
        </a:solidFill>
        <a:latin typeface="Tele-GroteskNor" pitchFamily="2" charset="0"/>
        <a:ea typeface="+mn-ea"/>
        <a:cs typeface="+mn-cs"/>
      </a:defRPr>
    </a:lvl2pPr>
    <a:lvl3pPr marL="914400" algn="l" rtl="0" fontAlgn="base">
      <a:spcBef>
        <a:spcPct val="50000"/>
      </a:spcBef>
      <a:spcAft>
        <a:spcPct val="0"/>
      </a:spcAft>
      <a:buClr>
        <a:schemeClr val="tx2"/>
      </a:buClr>
      <a:buSzPct val="75000"/>
      <a:buFont typeface="Wingdings" pitchFamily="2" charset="2"/>
      <a:defRPr sz="1000" kern="1200">
        <a:solidFill>
          <a:schemeClr val="tx1"/>
        </a:solidFill>
        <a:latin typeface="Tele-GroteskNor" pitchFamily="2" charset="0"/>
        <a:ea typeface="+mn-ea"/>
        <a:cs typeface="+mn-cs"/>
      </a:defRPr>
    </a:lvl3pPr>
    <a:lvl4pPr marL="1371600" algn="l" rtl="0" fontAlgn="base">
      <a:spcBef>
        <a:spcPct val="50000"/>
      </a:spcBef>
      <a:spcAft>
        <a:spcPct val="0"/>
      </a:spcAft>
      <a:buClr>
        <a:schemeClr val="tx2"/>
      </a:buClr>
      <a:buSzPct val="75000"/>
      <a:buFont typeface="Wingdings" pitchFamily="2" charset="2"/>
      <a:defRPr sz="1000" kern="1200">
        <a:solidFill>
          <a:schemeClr val="tx1"/>
        </a:solidFill>
        <a:latin typeface="Tele-GroteskNor" pitchFamily="2" charset="0"/>
        <a:ea typeface="+mn-ea"/>
        <a:cs typeface="+mn-cs"/>
      </a:defRPr>
    </a:lvl4pPr>
    <a:lvl5pPr marL="1828800" algn="l" rtl="0" fontAlgn="base">
      <a:spcBef>
        <a:spcPct val="50000"/>
      </a:spcBef>
      <a:spcAft>
        <a:spcPct val="0"/>
      </a:spcAft>
      <a:buClr>
        <a:schemeClr val="tx2"/>
      </a:buClr>
      <a:buSzPct val="75000"/>
      <a:buFont typeface="Wingdings" pitchFamily="2" charset="2"/>
      <a:defRPr sz="1000" kern="1200">
        <a:solidFill>
          <a:schemeClr val="tx1"/>
        </a:solidFill>
        <a:latin typeface="Tele-GroteskNor" pitchFamily="2" charset="0"/>
        <a:ea typeface="+mn-ea"/>
        <a:cs typeface="+mn-cs"/>
      </a:defRPr>
    </a:lvl5pPr>
    <a:lvl6pPr marL="2286000" algn="l" defTabSz="914400" rtl="0" eaLnBrk="1" latinLnBrk="0" hangingPunct="1">
      <a:defRPr sz="1000" kern="1200">
        <a:solidFill>
          <a:schemeClr val="tx1"/>
        </a:solidFill>
        <a:latin typeface="Tele-GroteskNor" pitchFamily="2" charset="0"/>
        <a:ea typeface="+mn-ea"/>
        <a:cs typeface="+mn-cs"/>
      </a:defRPr>
    </a:lvl6pPr>
    <a:lvl7pPr marL="2743200" algn="l" defTabSz="914400" rtl="0" eaLnBrk="1" latinLnBrk="0" hangingPunct="1">
      <a:defRPr sz="1000" kern="1200">
        <a:solidFill>
          <a:schemeClr val="tx1"/>
        </a:solidFill>
        <a:latin typeface="Tele-GroteskNor" pitchFamily="2" charset="0"/>
        <a:ea typeface="+mn-ea"/>
        <a:cs typeface="+mn-cs"/>
      </a:defRPr>
    </a:lvl7pPr>
    <a:lvl8pPr marL="3200400" algn="l" defTabSz="914400" rtl="0" eaLnBrk="1" latinLnBrk="0" hangingPunct="1">
      <a:defRPr sz="1000" kern="1200">
        <a:solidFill>
          <a:schemeClr val="tx1"/>
        </a:solidFill>
        <a:latin typeface="Tele-GroteskNor" pitchFamily="2" charset="0"/>
        <a:ea typeface="+mn-ea"/>
        <a:cs typeface="+mn-cs"/>
      </a:defRPr>
    </a:lvl8pPr>
    <a:lvl9pPr marL="3657600" algn="l" defTabSz="914400" rtl="0" eaLnBrk="1" latinLnBrk="0" hangingPunct="1">
      <a:defRPr sz="1000" kern="1200">
        <a:solidFill>
          <a:schemeClr val="tx1"/>
        </a:solidFill>
        <a:latin typeface="Tele-GroteskNor" pitchFamily="2" charset="0"/>
        <a:ea typeface="+mn-ea"/>
        <a:cs typeface="+mn-cs"/>
      </a:defRPr>
    </a:lvl9pPr>
  </p:defaultTextStyle>
  <p:extLst>
    <p:ext uri="{EFAFB233-063F-42B5-8137-9DF3F51BA10A}">
      <p15:sldGuideLst xmlns:p15="http://schemas.microsoft.com/office/powerpoint/2012/main">
        <p15:guide id="1" orient="horz" pos="2038">
          <p15:clr>
            <a:srgbClr val="A4A3A4"/>
          </p15:clr>
        </p15:guide>
        <p15:guide id="2" orient="horz" pos="805">
          <p15:clr>
            <a:srgbClr val="A4A3A4"/>
          </p15:clr>
        </p15:guide>
        <p15:guide id="3" orient="horz" pos="2745">
          <p15:clr>
            <a:srgbClr val="A4A3A4"/>
          </p15:clr>
        </p15:guide>
        <p15:guide id="4" orient="horz" pos="775">
          <p15:clr>
            <a:srgbClr val="A4A3A4"/>
          </p15:clr>
        </p15:guide>
        <p15:guide id="5" orient="horz" pos="85">
          <p15:clr>
            <a:srgbClr val="A4A3A4"/>
          </p15:clr>
        </p15:guide>
        <p15:guide id="6" orient="horz" pos="3092">
          <p15:clr>
            <a:srgbClr val="A4A3A4"/>
          </p15:clr>
        </p15:guide>
        <p15:guide id="7" pos="5569">
          <p15:clr>
            <a:srgbClr val="A4A3A4"/>
          </p15:clr>
        </p15:guide>
        <p15:guide id="8" pos="4355">
          <p15:clr>
            <a:srgbClr val="A4A3A4"/>
          </p15:clr>
        </p15:guide>
        <p15:guide id="9" pos="4192">
          <p15:clr>
            <a:srgbClr val="A4A3A4"/>
          </p15:clr>
        </p15:guide>
        <p15:guide id="10" pos="2961">
          <p15:clr>
            <a:srgbClr val="A4A3A4"/>
          </p15:clr>
        </p15:guide>
        <p15:guide id="11" pos="2798">
          <p15:clr>
            <a:srgbClr val="A4A3A4"/>
          </p15:clr>
        </p15:guide>
        <p15:guide id="12" pos="1569">
          <p15:clr>
            <a:srgbClr val="A4A3A4"/>
          </p15:clr>
        </p15:guide>
        <p15:guide id="13" pos="1406">
          <p15:clr>
            <a:srgbClr val="A4A3A4"/>
          </p15:clr>
        </p15:guide>
        <p15:guide id="14" pos="193">
          <p15:clr>
            <a:srgbClr val="A4A3A4"/>
          </p15:clr>
        </p15:guide>
      </p15:sldGuideLst>
    </p:ext>
    <p:ext uri="{2D200454-40CA-4A62-9FC3-DE9A4176ACB9}">
      <p15:notesGuideLst xmlns:p15="http://schemas.microsoft.com/office/powerpoint/2012/main">
        <p15:guide id="1" orient="horz" pos="130" userDrawn="1">
          <p15:clr>
            <a:srgbClr val="A4A3A4"/>
          </p15:clr>
        </p15:guide>
        <p15:guide id="2" orient="horz" pos="354" userDrawn="1">
          <p15:clr>
            <a:srgbClr val="A4A3A4"/>
          </p15:clr>
        </p15:guide>
        <p15:guide id="3" orient="horz" pos="715" userDrawn="1">
          <p15:clr>
            <a:srgbClr val="A4A3A4"/>
          </p15:clr>
        </p15:guide>
        <p15:guide id="4" pos="302" userDrawn="1">
          <p15:clr>
            <a:srgbClr val="A4A3A4"/>
          </p15:clr>
        </p15:guide>
        <p15:guide id="5" pos="3988" userDrawn="1">
          <p15:clr>
            <a:srgbClr val="A4A3A4"/>
          </p15:clr>
        </p15:guide>
        <p15:guide id="6" orient="horz" pos="133" userDrawn="1">
          <p15:clr>
            <a:srgbClr val="A4A3A4"/>
          </p15:clr>
        </p15:guide>
        <p15:guide id="7" orient="horz" pos="363" userDrawn="1">
          <p15:clr>
            <a:srgbClr val="A4A3A4"/>
          </p15:clr>
        </p15:guide>
        <p15:guide id="8" orient="horz" pos="733" userDrawn="1">
          <p15:clr>
            <a:srgbClr val="A4A3A4"/>
          </p15:clr>
        </p15:guide>
        <p15:guide id="9" pos="315" userDrawn="1">
          <p15:clr>
            <a:srgbClr val="A4A3A4"/>
          </p15:clr>
        </p15:guide>
        <p15:guide id="10" pos="4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AB27"/>
    <a:srgbClr val="61C32B"/>
    <a:srgbClr val="5489C2"/>
    <a:srgbClr val="9966FF"/>
    <a:srgbClr val="FFFF00"/>
    <a:srgbClr val="58B227"/>
    <a:srgbClr val="72D43C"/>
    <a:srgbClr val="97DF6F"/>
    <a:srgbClr val="D0F1BD"/>
    <a:srgbClr val="8EDC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74" autoAdjust="0"/>
    <p:restoredTop sz="95899" autoAdjust="0"/>
  </p:normalViewPr>
  <p:slideViewPr>
    <p:cSldViewPr snapToGrid="0" snapToObjects="1">
      <p:cViewPr varScale="1">
        <p:scale>
          <a:sx n="177" d="100"/>
          <a:sy n="177" d="100"/>
        </p:scale>
        <p:origin x="2550" y="156"/>
      </p:cViewPr>
      <p:guideLst>
        <p:guide orient="horz" pos="2038"/>
        <p:guide orient="horz" pos="805"/>
        <p:guide orient="horz" pos="2745"/>
        <p:guide orient="horz" pos="775"/>
        <p:guide orient="horz" pos="85"/>
        <p:guide orient="horz" pos="3092"/>
        <p:guide pos="5569"/>
        <p:guide pos="4355"/>
        <p:guide pos="4192"/>
        <p:guide pos="2961"/>
        <p:guide pos="2798"/>
        <p:guide pos="1569"/>
        <p:guide pos="1406"/>
        <p:guide pos="19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7" d="100"/>
          <a:sy n="87" d="100"/>
        </p:scale>
        <p:origin x="-2226" y="-78"/>
      </p:cViewPr>
      <p:guideLst>
        <p:guide orient="horz" pos="130"/>
        <p:guide orient="horz" pos="354"/>
        <p:guide orient="horz" pos="715"/>
        <p:guide pos="302"/>
        <p:guide pos="3988"/>
        <p:guide orient="horz" pos="133"/>
        <p:guide orient="horz" pos="363"/>
        <p:guide orient="horz" pos="733"/>
        <p:guide pos="315"/>
        <p:guide pos="416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handoutMaster" Target="handoutMasters/handoutMaster1.xml"/><Relationship Id="rId203"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190" Type="http://schemas.openxmlformats.org/officeDocument/2006/relationships/slide" Target="slides/slide186.xml"/><Relationship Id="rId204"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tags" Target="tags/tag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presProps" Target="presProp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notesMaster" Target="notesMasters/notesMaster1.xml"/><Relationship Id="rId202" Type="http://schemas.openxmlformats.org/officeDocument/2006/relationships/viewProps" Target="viewProp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3104747" y="323394"/>
            <a:ext cx="3504343" cy="14214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r" defTabSz="481950" eaLnBrk="0" hangingPunct="0">
              <a:lnSpc>
                <a:spcPct val="68000"/>
              </a:lnSpc>
              <a:spcBef>
                <a:spcPct val="0"/>
              </a:spcBef>
              <a:buClr>
                <a:srgbClr val="FFFFFF"/>
              </a:buClr>
              <a:buSzPct val="100000"/>
              <a:buFont typeface="Times New Roman" pitchFamily="18" charset="0"/>
              <a:buNone/>
              <a:defRPr sz="600">
                <a:cs typeface="Arial" charset="0"/>
              </a:defRPr>
            </a:lvl1pPr>
          </a:lstStyle>
          <a:p>
            <a:pPr>
              <a:defRPr/>
            </a:pPr>
            <a:r>
              <a:rPr lang="de-DE"/>
              <a:t>–streng vertraulich, vertraulich, intern, öffentlich–                         Autor / Thema der Präsentation</a:t>
            </a:r>
          </a:p>
        </p:txBody>
      </p:sp>
      <p:sp>
        <p:nvSpPr>
          <p:cNvPr id="27651" name="Rectangle 3"/>
          <p:cNvSpPr>
            <a:spLocks noGrp="1" noChangeArrowheads="1"/>
          </p:cNvSpPr>
          <p:nvPr>
            <p:ph type="dt" sz="quarter" idx="1"/>
          </p:nvPr>
        </p:nvSpPr>
        <p:spPr bwMode="auto">
          <a:xfrm>
            <a:off x="3104747" y="206123"/>
            <a:ext cx="3504343" cy="14214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defTabSz="481950" eaLnBrk="0" hangingPunct="0">
              <a:lnSpc>
                <a:spcPct val="68000"/>
              </a:lnSpc>
              <a:spcBef>
                <a:spcPct val="0"/>
              </a:spcBef>
              <a:buClr>
                <a:srgbClr val="FFFFFF"/>
              </a:buClr>
              <a:buSzPct val="100000"/>
              <a:buFont typeface="Times New Roman" pitchFamily="18" charset="0"/>
              <a:buNone/>
              <a:defRPr sz="600">
                <a:cs typeface="Arial" charset="0"/>
              </a:defRPr>
            </a:lvl1pPr>
          </a:lstStyle>
          <a:p>
            <a:pPr>
              <a:defRPr/>
            </a:pPr>
            <a:r>
              <a:rPr lang="de-DE"/>
              <a:t>23.11.2009</a:t>
            </a:r>
          </a:p>
        </p:txBody>
      </p:sp>
      <p:sp>
        <p:nvSpPr>
          <p:cNvPr id="27653" name="Rectangle 5"/>
          <p:cNvSpPr>
            <a:spLocks noGrp="1" noChangeArrowheads="1"/>
          </p:cNvSpPr>
          <p:nvPr>
            <p:ph type="sldNum" sz="quarter" idx="3"/>
          </p:nvPr>
        </p:nvSpPr>
        <p:spPr bwMode="auto">
          <a:xfrm>
            <a:off x="3104747" y="440663"/>
            <a:ext cx="3504343" cy="143925"/>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defTabSz="481950" eaLnBrk="0" hangingPunct="0">
              <a:lnSpc>
                <a:spcPct val="68000"/>
              </a:lnSpc>
              <a:spcBef>
                <a:spcPct val="0"/>
              </a:spcBef>
              <a:buClr>
                <a:srgbClr val="FFFFFF"/>
              </a:buClr>
              <a:buSzPct val="100000"/>
              <a:buFont typeface="Times New Roman" pitchFamily="18" charset="0"/>
              <a:buNone/>
              <a:defRPr sz="600">
                <a:cs typeface="Arial" charset="0"/>
              </a:defRPr>
            </a:lvl1pPr>
          </a:lstStyle>
          <a:p>
            <a:pPr>
              <a:defRPr/>
            </a:pPr>
            <a:fld id="{AC787AFF-2536-4855-91C8-763DBED92E95}" type="slidenum">
              <a:rPr lang="de-DE"/>
              <a:pPr>
                <a:defRPr/>
              </a:pPr>
              <a:t>‹Nr.›</a:t>
            </a:fld>
            <a:endParaRPr lang="de-DE"/>
          </a:p>
        </p:txBody>
      </p:sp>
      <p:pic>
        <p:nvPicPr>
          <p:cNvPr id="35845" name="Picture 16" descr="T_Kurzform_1K"/>
          <p:cNvPicPr>
            <a:picLocks noChangeAspect="1" noChangeArrowheads="1"/>
          </p:cNvPicPr>
          <p:nvPr/>
        </p:nvPicPr>
        <p:blipFill>
          <a:blip r:embed="rId2" cstate="print">
            <a:extLst>
              <a:ext uri="{28A0092B-C50C-407E-A947-70E740481C1C}">
                <a14:useLocalDpi xmlns:a14="http://schemas.microsoft.com/office/drawing/2010/main" val="0"/>
              </a:ext>
            </a:extLst>
          </a:blip>
          <a:srcRect l="2573" t="23096" r="2733" b="23587"/>
          <a:stretch>
            <a:fillRect/>
          </a:stretch>
        </p:blipFill>
        <p:spPr bwMode="auto">
          <a:xfrm>
            <a:off x="631476" y="200787"/>
            <a:ext cx="1937173" cy="38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840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4"/>
          <p:cNvSpPr>
            <a:spLocks noGrp="1" noRot="1" noChangeAspect="1" noChangeArrowheads="1" noTextEdit="1"/>
          </p:cNvSpPr>
          <p:nvPr>
            <p:ph type="sldImg" idx="2"/>
          </p:nvPr>
        </p:nvSpPr>
        <p:spPr bwMode="auto">
          <a:xfrm>
            <a:off x="327025" y="1163638"/>
            <a:ext cx="6459538" cy="36337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488412" y="5358957"/>
            <a:ext cx="6119032" cy="4109838"/>
          </a:xfrm>
          <a:prstGeom prst="rect">
            <a:avLst/>
          </a:prstGeom>
          <a:noFill/>
          <a:ln w="9525">
            <a:noFill/>
            <a:miter lim="800000"/>
            <a:headEnd/>
            <a:tailEnd/>
          </a:ln>
          <a:effectLst/>
        </p:spPr>
        <p:txBody>
          <a:bodyPr vert="horz" wrap="square" lIns="94424" tIns="47210" rIns="94424" bIns="4721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27650" name="Rectangle 2"/>
          <p:cNvSpPr>
            <a:spLocks noGrp="1" noChangeArrowheads="1"/>
          </p:cNvSpPr>
          <p:nvPr>
            <p:ph type="hdr" sz="quarter"/>
          </p:nvPr>
        </p:nvSpPr>
        <p:spPr bwMode="auto">
          <a:xfrm>
            <a:off x="3104747" y="323394"/>
            <a:ext cx="3504343" cy="14214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r" defTabSz="481950" eaLnBrk="0" hangingPunct="0">
              <a:lnSpc>
                <a:spcPct val="68000"/>
              </a:lnSpc>
              <a:spcBef>
                <a:spcPct val="0"/>
              </a:spcBef>
              <a:buClr>
                <a:srgbClr val="FFFFFF"/>
              </a:buClr>
              <a:buSzPct val="100000"/>
              <a:buFont typeface="Times New Roman" pitchFamily="18" charset="0"/>
              <a:buNone/>
              <a:defRPr sz="600">
                <a:cs typeface="Arial" charset="0"/>
              </a:defRPr>
            </a:lvl1pPr>
          </a:lstStyle>
          <a:p>
            <a:pPr>
              <a:defRPr/>
            </a:pPr>
            <a:r>
              <a:rPr lang="de-DE"/>
              <a:t>–streng vertraulich, vertraulich, intern, öffentlich–                         Autor / Thema der Präsentation</a:t>
            </a:r>
          </a:p>
        </p:txBody>
      </p:sp>
      <p:sp>
        <p:nvSpPr>
          <p:cNvPr id="27651" name="Rectangle 3"/>
          <p:cNvSpPr>
            <a:spLocks noGrp="1" noChangeArrowheads="1"/>
          </p:cNvSpPr>
          <p:nvPr>
            <p:ph type="dt" sz="quarter" idx="1"/>
          </p:nvPr>
        </p:nvSpPr>
        <p:spPr bwMode="auto">
          <a:xfrm>
            <a:off x="3104747" y="206123"/>
            <a:ext cx="3504343" cy="14214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defTabSz="481950" eaLnBrk="0" hangingPunct="0">
              <a:lnSpc>
                <a:spcPct val="68000"/>
              </a:lnSpc>
              <a:spcBef>
                <a:spcPct val="0"/>
              </a:spcBef>
              <a:buClr>
                <a:srgbClr val="FFFFFF"/>
              </a:buClr>
              <a:buSzPct val="100000"/>
              <a:buFont typeface="Times New Roman" pitchFamily="18" charset="0"/>
              <a:buNone/>
              <a:defRPr sz="600">
                <a:cs typeface="Arial" charset="0"/>
              </a:defRPr>
            </a:lvl1pPr>
          </a:lstStyle>
          <a:p>
            <a:pPr>
              <a:defRPr/>
            </a:pPr>
            <a:r>
              <a:rPr lang="de-DE"/>
              <a:t>23.11.2009</a:t>
            </a:r>
          </a:p>
        </p:txBody>
      </p:sp>
      <p:sp>
        <p:nvSpPr>
          <p:cNvPr id="27653" name="Rectangle 5"/>
          <p:cNvSpPr>
            <a:spLocks noGrp="1" noChangeArrowheads="1"/>
          </p:cNvSpPr>
          <p:nvPr>
            <p:ph type="sldNum" sz="quarter" idx="3"/>
          </p:nvPr>
        </p:nvSpPr>
        <p:spPr bwMode="auto">
          <a:xfrm>
            <a:off x="3104747" y="440663"/>
            <a:ext cx="3504343" cy="143925"/>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defTabSz="481950" eaLnBrk="0" hangingPunct="0">
              <a:lnSpc>
                <a:spcPct val="68000"/>
              </a:lnSpc>
              <a:spcBef>
                <a:spcPct val="0"/>
              </a:spcBef>
              <a:buClr>
                <a:srgbClr val="FFFFFF"/>
              </a:buClr>
              <a:buSzPct val="100000"/>
              <a:buFont typeface="Times New Roman" pitchFamily="18" charset="0"/>
              <a:buNone/>
              <a:defRPr sz="600">
                <a:cs typeface="Arial" charset="0"/>
              </a:defRPr>
            </a:lvl1pPr>
          </a:lstStyle>
          <a:p>
            <a:pPr>
              <a:defRPr/>
            </a:pPr>
            <a:fld id="{8CEFFEAD-0D57-4E13-B818-006610A34308}" type="slidenum">
              <a:rPr lang="de-DE"/>
              <a:pPr>
                <a:defRPr/>
              </a:pPr>
              <a:t>‹Nr.›</a:t>
            </a:fld>
            <a:endParaRPr lang="de-DE"/>
          </a:p>
        </p:txBody>
      </p:sp>
      <p:pic>
        <p:nvPicPr>
          <p:cNvPr id="25607" name="Picture 28" descr="T_Kurzform_1K"/>
          <p:cNvPicPr>
            <a:picLocks noChangeAspect="1" noChangeArrowheads="1"/>
          </p:cNvPicPr>
          <p:nvPr/>
        </p:nvPicPr>
        <p:blipFill>
          <a:blip r:embed="rId2">
            <a:extLst>
              <a:ext uri="{28A0092B-C50C-407E-A947-70E740481C1C}">
                <a14:useLocalDpi xmlns:a14="http://schemas.microsoft.com/office/drawing/2010/main" val="0"/>
              </a:ext>
            </a:extLst>
          </a:blip>
          <a:srcRect l="2573" t="23096" r="2733" b="23587"/>
          <a:stretch>
            <a:fillRect/>
          </a:stretch>
        </p:blipFill>
        <p:spPr bwMode="auto">
          <a:xfrm>
            <a:off x="631476" y="200787"/>
            <a:ext cx="1937173" cy="38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5418236"/>
      </p:ext>
    </p:extLst>
  </p:cSld>
  <p:clrMap bg1="lt1" tx1="dk1" bg2="lt2" tx2="dk2" accent1="accent1" accent2="accent2" accent3="accent3" accent4="accent4" accent5="accent5" accent6="accent6" hlink="hlink" folHlink="folHlink"/>
  <p:hf ftr="0"/>
  <p:notesStyle>
    <a:lvl1pPr marL="180975" indent="-180975"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1pPr>
    <a:lvl2pPr marL="530225" indent="-168275"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2pPr>
    <a:lvl3pPr marL="892175" indent="-180975"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3pPr>
    <a:lvl4pPr marL="1252538" indent="-168275"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4pPr>
    <a:lvl5pPr marL="1625600" indent="-180975"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a:t>
            </a:fld>
            <a:endParaRPr lang="de-DE"/>
          </a:p>
        </p:txBody>
      </p:sp>
    </p:spTree>
    <p:extLst>
      <p:ext uri="{BB962C8B-B14F-4D97-AF65-F5344CB8AC3E}">
        <p14:creationId xmlns:p14="http://schemas.microsoft.com/office/powerpoint/2010/main" val="3799565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10</a:t>
            </a:fld>
            <a:endParaRPr lang="de-DE"/>
          </a:p>
        </p:txBody>
      </p:sp>
    </p:spTree>
    <p:extLst>
      <p:ext uri="{BB962C8B-B14F-4D97-AF65-F5344CB8AC3E}">
        <p14:creationId xmlns:p14="http://schemas.microsoft.com/office/powerpoint/2010/main" val="15590993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E8663-EB80-9600-5FDD-3A908050512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84F4BFE-AED7-0917-4830-0BF6D070AFE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95BD420-6D47-CB9E-DCC5-6A5EC3C2DECB}"/>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DF5E60F4-868F-4681-4C69-681E6EB7C002}"/>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26DE16DF-7F43-5820-09A2-EAE8D5B7C53A}"/>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E986CB1A-5D91-CDC1-1C13-EE1AE4B3E237}"/>
              </a:ext>
            </a:extLst>
          </p:cNvPr>
          <p:cNvSpPr>
            <a:spLocks noGrp="1"/>
          </p:cNvSpPr>
          <p:nvPr>
            <p:ph type="sldNum" sz="quarter" idx="12"/>
          </p:nvPr>
        </p:nvSpPr>
        <p:spPr/>
        <p:txBody>
          <a:bodyPr/>
          <a:lstStyle/>
          <a:p>
            <a:pPr>
              <a:defRPr/>
            </a:pPr>
            <a:fld id="{8CEFFEAD-0D57-4E13-B818-006610A34308}" type="slidenum">
              <a:rPr lang="de-DE" smtClean="0"/>
              <a:pPr>
                <a:defRPr/>
              </a:pPr>
              <a:t>100</a:t>
            </a:fld>
            <a:endParaRPr lang="de-DE"/>
          </a:p>
        </p:txBody>
      </p:sp>
    </p:spTree>
    <p:extLst>
      <p:ext uri="{BB962C8B-B14F-4D97-AF65-F5344CB8AC3E}">
        <p14:creationId xmlns:p14="http://schemas.microsoft.com/office/powerpoint/2010/main" val="37172711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101</a:t>
            </a:fld>
            <a:endParaRPr lang="de-DE"/>
          </a:p>
        </p:txBody>
      </p:sp>
    </p:spTree>
    <p:extLst>
      <p:ext uri="{BB962C8B-B14F-4D97-AF65-F5344CB8AC3E}">
        <p14:creationId xmlns:p14="http://schemas.microsoft.com/office/powerpoint/2010/main" val="138248105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99DF6-5479-7F6F-E3E3-6C11FFC07C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FB77EC-72EB-2EB6-FEB4-630133DE4FD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8562EB-359D-C782-3D64-0F2120E7C26D}"/>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A42FB457-978B-1727-6358-E042BD5AEA7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7C1EE14-47A1-EFC1-F1AE-B6ECE5210CA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060B698-A57A-C952-42BD-8F283948E5C3}"/>
              </a:ext>
            </a:extLst>
          </p:cNvPr>
          <p:cNvSpPr>
            <a:spLocks noGrp="1"/>
          </p:cNvSpPr>
          <p:nvPr>
            <p:ph type="sldNum" sz="quarter" idx="12"/>
          </p:nvPr>
        </p:nvSpPr>
        <p:spPr/>
        <p:txBody>
          <a:bodyPr/>
          <a:lstStyle/>
          <a:p>
            <a:pPr>
              <a:defRPr/>
            </a:pPr>
            <a:fld id="{8CEFFEAD-0D57-4E13-B818-006610A34308}" type="slidenum">
              <a:rPr lang="de-DE" smtClean="0"/>
              <a:pPr>
                <a:defRPr/>
              </a:pPr>
              <a:t>102</a:t>
            </a:fld>
            <a:endParaRPr lang="de-DE"/>
          </a:p>
        </p:txBody>
      </p:sp>
    </p:spTree>
    <p:extLst>
      <p:ext uri="{BB962C8B-B14F-4D97-AF65-F5344CB8AC3E}">
        <p14:creationId xmlns:p14="http://schemas.microsoft.com/office/powerpoint/2010/main" val="207433279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1665-8906-D911-C4D1-752F59C9D08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4398593-8527-9987-6393-937F91533C4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046C4FE-5A20-B774-F3D4-5936D65BFFB2}"/>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CDDB8EC6-DA6B-CA01-75FB-CD9B0688FFE9}"/>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36E3771-43E4-658A-3FC3-7BB329B103E0}"/>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409E1D9F-F51A-7A71-C261-B8D1492443FA}"/>
              </a:ext>
            </a:extLst>
          </p:cNvPr>
          <p:cNvSpPr>
            <a:spLocks noGrp="1"/>
          </p:cNvSpPr>
          <p:nvPr>
            <p:ph type="sldNum" sz="quarter" idx="12"/>
          </p:nvPr>
        </p:nvSpPr>
        <p:spPr/>
        <p:txBody>
          <a:bodyPr/>
          <a:lstStyle/>
          <a:p>
            <a:pPr>
              <a:defRPr/>
            </a:pPr>
            <a:fld id="{8CEFFEAD-0D57-4E13-B818-006610A34308}" type="slidenum">
              <a:rPr lang="de-DE" smtClean="0"/>
              <a:pPr>
                <a:defRPr/>
              </a:pPr>
              <a:t>103</a:t>
            </a:fld>
            <a:endParaRPr lang="de-DE"/>
          </a:p>
        </p:txBody>
      </p:sp>
    </p:spTree>
    <p:extLst>
      <p:ext uri="{BB962C8B-B14F-4D97-AF65-F5344CB8AC3E}">
        <p14:creationId xmlns:p14="http://schemas.microsoft.com/office/powerpoint/2010/main" val="92826214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8B706-B129-4307-59BE-D3C497AA153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37B5BE1-AADB-65DF-7869-5C010B6C487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AC403E-388D-0E4D-8A6E-EE7B719CBE85}"/>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6E505BFE-EC1E-DE5A-DB81-D36E773734D5}"/>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86554C17-4016-9763-63CC-515BE12D301E}"/>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78D5E288-21EA-8076-E46A-0FBFF0BFC235}"/>
              </a:ext>
            </a:extLst>
          </p:cNvPr>
          <p:cNvSpPr>
            <a:spLocks noGrp="1"/>
          </p:cNvSpPr>
          <p:nvPr>
            <p:ph type="sldNum" sz="quarter" idx="3"/>
          </p:nvPr>
        </p:nvSpPr>
        <p:spPr/>
        <p:txBody>
          <a:bodyPr/>
          <a:lstStyle/>
          <a:p>
            <a:pPr>
              <a:defRPr/>
            </a:pPr>
            <a:fld id="{8CEFFEAD-0D57-4E13-B818-006610A34308}" type="slidenum">
              <a:rPr lang="de-DE" smtClean="0"/>
              <a:pPr>
                <a:defRPr/>
              </a:pPr>
              <a:t>104</a:t>
            </a:fld>
            <a:endParaRPr lang="de-DE"/>
          </a:p>
        </p:txBody>
      </p:sp>
    </p:spTree>
    <p:extLst>
      <p:ext uri="{BB962C8B-B14F-4D97-AF65-F5344CB8AC3E}">
        <p14:creationId xmlns:p14="http://schemas.microsoft.com/office/powerpoint/2010/main" val="85489051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105</a:t>
            </a:fld>
            <a:endParaRPr lang="de-DE"/>
          </a:p>
        </p:txBody>
      </p:sp>
    </p:spTree>
    <p:extLst>
      <p:ext uri="{BB962C8B-B14F-4D97-AF65-F5344CB8AC3E}">
        <p14:creationId xmlns:p14="http://schemas.microsoft.com/office/powerpoint/2010/main" val="355567623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106</a:t>
            </a:fld>
            <a:endParaRPr lang="de-DE"/>
          </a:p>
        </p:txBody>
      </p:sp>
    </p:spTree>
    <p:extLst>
      <p:ext uri="{BB962C8B-B14F-4D97-AF65-F5344CB8AC3E}">
        <p14:creationId xmlns:p14="http://schemas.microsoft.com/office/powerpoint/2010/main" val="32971403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107</a:t>
            </a:fld>
            <a:endParaRPr lang="de-DE"/>
          </a:p>
        </p:txBody>
      </p:sp>
    </p:spTree>
    <p:extLst>
      <p:ext uri="{BB962C8B-B14F-4D97-AF65-F5344CB8AC3E}">
        <p14:creationId xmlns:p14="http://schemas.microsoft.com/office/powerpoint/2010/main" val="65194738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108</a:t>
            </a:fld>
            <a:endParaRPr lang="de-DE"/>
          </a:p>
        </p:txBody>
      </p:sp>
    </p:spTree>
    <p:extLst>
      <p:ext uri="{BB962C8B-B14F-4D97-AF65-F5344CB8AC3E}">
        <p14:creationId xmlns:p14="http://schemas.microsoft.com/office/powerpoint/2010/main" val="186967531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109</a:t>
            </a:fld>
            <a:endParaRPr lang="de-DE"/>
          </a:p>
        </p:txBody>
      </p:sp>
    </p:spTree>
    <p:extLst>
      <p:ext uri="{BB962C8B-B14F-4D97-AF65-F5344CB8AC3E}">
        <p14:creationId xmlns:p14="http://schemas.microsoft.com/office/powerpoint/2010/main" val="2309999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11</a:t>
            </a:fld>
            <a:endParaRPr lang="de-DE"/>
          </a:p>
        </p:txBody>
      </p:sp>
    </p:spTree>
    <p:extLst>
      <p:ext uri="{BB962C8B-B14F-4D97-AF65-F5344CB8AC3E}">
        <p14:creationId xmlns:p14="http://schemas.microsoft.com/office/powerpoint/2010/main" val="397932933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110</a:t>
            </a:fld>
            <a:endParaRPr lang="de-DE"/>
          </a:p>
        </p:txBody>
      </p:sp>
    </p:spTree>
    <p:extLst>
      <p:ext uri="{BB962C8B-B14F-4D97-AF65-F5344CB8AC3E}">
        <p14:creationId xmlns:p14="http://schemas.microsoft.com/office/powerpoint/2010/main" val="234960104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111</a:t>
            </a:fld>
            <a:endParaRPr lang="de-DE"/>
          </a:p>
        </p:txBody>
      </p:sp>
    </p:spTree>
    <p:extLst>
      <p:ext uri="{BB962C8B-B14F-4D97-AF65-F5344CB8AC3E}">
        <p14:creationId xmlns:p14="http://schemas.microsoft.com/office/powerpoint/2010/main" val="413891057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112</a:t>
            </a:fld>
            <a:endParaRPr lang="de-DE"/>
          </a:p>
        </p:txBody>
      </p:sp>
    </p:spTree>
    <p:extLst>
      <p:ext uri="{BB962C8B-B14F-4D97-AF65-F5344CB8AC3E}">
        <p14:creationId xmlns:p14="http://schemas.microsoft.com/office/powerpoint/2010/main" val="41415484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113</a:t>
            </a:fld>
            <a:endParaRPr lang="de-DE"/>
          </a:p>
        </p:txBody>
      </p:sp>
    </p:spTree>
    <p:extLst>
      <p:ext uri="{BB962C8B-B14F-4D97-AF65-F5344CB8AC3E}">
        <p14:creationId xmlns:p14="http://schemas.microsoft.com/office/powerpoint/2010/main" val="251599378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114</a:t>
            </a:fld>
            <a:endParaRPr lang="de-DE"/>
          </a:p>
        </p:txBody>
      </p:sp>
    </p:spTree>
    <p:extLst>
      <p:ext uri="{BB962C8B-B14F-4D97-AF65-F5344CB8AC3E}">
        <p14:creationId xmlns:p14="http://schemas.microsoft.com/office/powerpoint/2010/main" val="277733256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115</a:t>
            </a:fld>
            <a:endParaRPr lang="de-DE"/>
          </a:p>
        </p:txBody>
      </p:sp>
    </p:spTree>
    <p:extLst>
      <p:ext uri="{BB962C8B-B14F-4D97-AF65-F5344CB8AC3E}">
        <p14:creationId xmlns:p14="http://schemas.microsoft.com/office/powerpoint/2010/main" val="310054951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116</a:t>
            </a:fld>
            <a:endParaRPr lang="de-DE"/>
          </a:p>
        </p:txBody>
      </p:sp>
    </p:spTree>
    <p:extLst>
      <p:ext uri="{BB962C8B-B14F-4D97-AF65-F5344CB8AC3E}">
        <p14:creationId xmlns:p14="http://schemas.microsoft.com/office/powerpoint/2010/main" val="380296549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117</a:t>
            </a:fld>
            <a:endParaRPr lang="de-DE"/>
          </a:p>
        </p:txBody>
      </p:sp>
    </p:spTree>
    <p:extLst>
      <p:ext uri="{BB962C8B-B14F-4D97-AF65-F5344CB8AC3E}">
        <p14:creationId xmlns:p14="http://schemas.microsoft.com/office/powerpoint/2010/main" val="325494087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118</a:t>
            </a:fld>
            <a:endParaRPr lang="de-DE"/>
          </a:p>
        </p:txBody>
      </p:sp>
    </p:spTree>
    <p:extLst>
      <p:ext uri="{BB962C8B-B14F-4D97-AF65-F5344CB8AC3E}">
        <p14:creationId xmlns:p14="http://schemas.microsoft.com/office/powerpoint/2010/main" val="362704100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119</a:t>
            </a:fld>
            <a:endParaRPr lang="de-DE"/>
          </a:p>
        </p:txBody>
      </p:sp>
    </p:spTree>
    <p:extLst>
      <p:ext uri="{BB962C8B-B14F-4D97-AF65-F5344CB8AC3E}">
        <p14:creationId xmlns:p14="http://schemas.microsoft.com/office/powerpoint/2010/main" val="671317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12</a:t>
            </a:fld>
            <a:endParaRPr lang="de-DE"/>
          </a:p>
        </p:txBody>
      </p:sp>
    </p:spTree>
    <p:extLst>
      <p:ext uri="{BB962C8B-B14F-4D97-AF65-F5344CB8AC3E}">
        <p14:creationId xmlns:p14="http://schemas.microsoft.com/office/powerpoint/2010/main" val="22238809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120</a:t>
            </a:fld>
            <a:endParaRPr lang="de-DE"/>
          </a:p>
        </p:txBody>
      </p:sp>
    </p:spTree>
    <p:extLst>
      <p:ext uri="{BB962C8B-B14F-4D97-AF65-F5344CB8AC3E}">
        <p14:creationId xmlns:p14="http://schemas.microsoft.com/office/powerpoint/2010/main" val="384749630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121</a:t>
            </a:fld>
            <a:endParaRPr lang="de-DE"/>
          </a:p>
        </p:txBody>
      </p:sp>
    </p:spTree>
    <p:extLst>
      <p:ext uri="{BB962C8B-B14F-4D97-AF65-F5344CB8AC3E}">
        <p14:creationId xmlns:p14="http://schemas.microsoft.com/office/powerpoint/2010/main" val="293754487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DD4FB-1818-B62C-41BB-492FC3EC39B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245B4F0-F63C-C0DC-C544-BAC5A2236E9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04BA654-FEE4-BCAD-2AD6-AE46CC015C47}"/>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7E6924A4-FD78-DC2F-50DC-5B7602022CD3}"/>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BCDA10E1-F3F7-3ECC-999F-05D6E1B8B01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C4F2F1A-E674-DEA8-3784-6F4A1957C6D3}"/>
              </a:ext>
            </a:extLst>
          </p:cNvPr>
          <p:cNvSpPr>
            <a:spLocks noGrp="1"/>
          </p:cNvSpPr>
          <p:nvPr>
            <p:ph type="sldNum" sz="quarter" idx="12"/>
          </p:nvPr>
        </p:nvSpPr>
        <p:spPr/>
        <p:txBody>
          <a:bodyPr/>
          <a:lstStyle/>
          <a:p>
            <a:pPr>
              <a:defRPr/>
            </a:pPr>
            <a:fld id="{8CEFFEAD-0D57-4E13-B818-006610A34308}" type="slidenum">
              <a:rPr lang="de-DE" smtClean="0"/>
              <a:pPr>
                <a:defRPr/>
              </a:pPr>
              <a:t>122</a:t>
            </a:fld>
            <a:endParaRPr lang="de-DE"/>
          </a:p>
        </p:txBody>
      </p:sp>
    </p:spTree>
    <p:extLst>
      <p:ext uri="{BB962C8B-B14F-4D97-AF65-F5344CB8AC3E}">
        <p14:creationId xmlns:p14="http://schemas.microsoft.com/office/powerpoint/2010/main" val="234579116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DD4FB-1818-B62C-41BB-492FC3EC39B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245B4F0-F63C-C0DC-C544-BAC5A2236E9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04BA654-FEE4-BCAD-2AD6-AE46CC015C47}"/>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7E6924A4-FD78-DC2F-50DC-5B7602022CD3}"/>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BCDA10E1-F3F7-3ECC-999F-05D6E1B8B01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C4F2F1A-E674-DEA8-3784-6F4A1957C6D3}"/>
              </a:ext>
            </a:extLst>
          </p:cNvPr>
          <p:cNvSpPr>
            <a:spLocks noGrp="1"/>
          </p:cNvSpPr>
          <p:nvPr>
            <p:ph type="sldNum" sz="quarter" idx="12"/>
          </p:nvPr>
        </p:nvSpPr>
        <p:spPr/>
        <p:txBody>
          <a:bodyPr/>
          <a:lstStyle/>
          <a:p>
            <a:pPr>
              <a:defRPr/>
            </a:pPr>
            <a:fld id="{8CEFFEAD-0D57-4E13-B818-006610A34308}" type="slidenum">
              <a:rPr lang="de-DE" smtClean="0"/>
              <a:pPr>
                <a:defRPr/>
              </a:pPr>
              <a:t>123</a:t>
            </a:fld>
            <a:endParaRPr lang="de-DE"/>
          </a:p>
        </p:txBody>
      </p:sp>
    </p:spTree>
    <p:extLst>
      <p:ext uri="{BB962C8B-B14F-4D97-AF65-F5344CB8AC3E}">
        <p14:creationId xmlns:p14="http://schemas.microsoft.com/office/powerpoint/2010/main" val="234579116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4A95-1658-88F7-16C8-4EB39E125F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A4F13A-E7D7-DA53-825A-99E44E4114A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76B889-A857-3103-5882-75E821109C60}"/>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559FC21B-F7CB-0B7A-387D-B6D2DDA13B24}"/>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BA5C6575-1121-A0E7-EDDA-6EBC6589D145}"/>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6EBC5E13-46AA-DA8B-2AE3-30140155E60D}"/>
              </a:ext>
            </a:extLst>
          </p:cNvPr>
          <p:cNvSpPr>
            <a:spLocks noGrp="1"/>
          </p:cNvSpPr>
          <p:nvPr>
            <p:ph type="sldNum" sz="quarter" idx="3"/>
          </p:nvPr>
        </p:nvSpPr>
        <p:spPr/>
        <p:txBody>
          <a:bodyPr/>
          <a:lstStyle/>
          <a:p>
            <a:pPr>
              <a:defRPr/>
            </a:pPr>
            <a:fld id="{8CEFFEAD-0D57-4E13-B818-006610A34308}" type="slidenum">
              <a:rPr lang="de-DE" smtClean="0"/>
              <a:pPr>
                <a:defRPr/>
              </a:pPr>
              <a:t>124</a:t>
            </a:fld>
            <a:endParaRPr lang="de-DE"/>
          </a:p>
        </p:txBody>
      </p:sp>
    </p:spTree>
    <p:extLst>
      <p:ext uri="{BB962C8B-B14F-4D97-AF65-F5344CB8AC3E}">
        <p14:creationId xmlns:p14="http://schemas.microsoft.com/office/powerpoint/2010/main" val="387093034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D6505-13DF-FBFA-F5E3-8DA387AEAF7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B33BED-AB37-0678-2B9B-F88CAD98FE3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AA6A365-9330-4E0E-89A7-1D209155EF8C}"/>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7660F253-D41A-D122-24BC-221A0761702A}"/>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9719F091-490B-5EFE-4C6A-62059D9D2673}"/>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BB22B0BD-2B91-0487-B41B-69B438DA2F1E}"/>
              </a:ext>
            </a:extLst>
          </p:cNvPr>
          <p:cNvSpPr>
            <a:spLocks noGrp="1"/>
          </p:cNvSpPr>
          <p:nvPr>
            <p:ph type="sldNum" sz="quarter" idx="3"/>
          </p:nvPr>
        </p:nvSpPr>
        <p:spPr/>
        <p:txBody>
          <a:bodyPr/>
          <a:lstStyle/>
          <a:p>
            <a:pPr>
              <a:defRPr/>
            </a:pPr>
            <a:fld id="{8CEFFEAD-0D57-4E13-B818-006610A34308}" type="slidenum">
              <a:rPr lang="de-DE" smtClean="0"/>
              <a:pPr>
                <a:defRPr/>
              </a:pPr>
              <a:t>125</a:t>
            </a:fld>
            <a:endParaRPr lang="de-DE"/>
          </a:p>
        </p:txBody>
      </p:sp>
    </p:spTree>
    <p:extLst>
      <p:ext uri="{BB962C8B-B14F-4D97-AF65-F5344CB8AC3E}">
        <p14:creationId xmlns:p14="http://schemas.microsoft.com/office/powerpoint/2010/main" val="128633318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E328-7246-51AA-BB7C-30186908FB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3253688-A3B1-87A6-3071-A8E200C5DC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9D9F893-730F-3E53-6D96-1F2C613ABD7B}"/>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36B451DE-5053-5139-12EB-54786F1548BD}"/>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1317F950-4CB1-F82B-5200-4FE923074D50}"/>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06DEEBFB-9492-9928-13C2-95326B46DADB}"/>
              </a:ext>
            </a:extLst>
          </p:cNvPr>
          <p:cNvSpPr>
            <a:spLocks noGrp="1"/>
          </p:cNvSpPr>
          <p:nvPr>
            <p:ph type="sldNum" sz="quarter" idx="3"/>
          </p:nvPr>
        </p:nvSpPr>
        <p:spPr/>
        <p:txBody>
          <a:bodyPr/>
          <a:lstStyle/>
          <a:p>
            <a:pPr>
              <a:defRPr/>
            </a:pPr>
            <a:fld id="{8CEFFEAD-0D57-4E13-B818-006610A34308}" type="slidenum">
              <a:rPr lang="de-DE" smtClean="0"/>
              <a:pPr>
                <a:defRPr/>
              </a:pPr>
              <a:t>126</a:t>
            </a:fld>
            <a:endParaRPr lang="de-DE"/>
          </a:p>
        </p:txBody>
      </p:sp>
    </p:spTree>
    <p:extLst>
      <p:ext uri="{BB962C8B-B14F-4D97-AF65-F5344CB8AC3E}">
        <p14:creationId xmlns:p14="http://schemas.microsoft.com/office/powerpoint/2010/main" val="244228365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94286-EE46-7FBB-9A5F-D3ADC88AFD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9FEB474-F4DB-32E9-C83D-BDA7845907B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444984-9754-431E-F8AE-847701B55110}"/>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43BC12F8-4822-E927-FDE7-30EE6E0A6660}"/>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0DF44797-F974-7BCF-9356-52C827403CEE}"/>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A1C14C81-3E7C-E3C0-B7A6-0F814B266896}"/>
              </a:ext>
            </a:extLst>
          </p:cNvPr>
          <p:cNvSpPr>
            <a:spLocks noGrp="1"/>
          </p:cNvSpPr>
          <p:nvPr>
            <p:ph type="sldNum" sz="quarter" idx="3"/>
          </p:nvPr>
        </p:nvSpPr>
        <p:spPr/>
        <p:txBody>
          <a:bodyPr/>
          <a:lstStyle/>
          <a:p>
            <a:pPr>
              <a:defRPr/>
            </a:pPr>
            <a:fld id="{8CEFFEAD-0D57-4E13-B818-006610A34308}" type="slidenum">
              <a:rPr lang="de-DE" smtClean="0"/>
              <a:pPr>
                <a:defRPr/>
              </a:pPr>
              <a:t>127</a:t>
            </a:fld>
            <a:endParaRPr lang="de-DE"/>
          </a:p>
        </p:txBody>
      </p:sp>
    </p:spTree>
    <p:extLst>
      <p:ext uri="{BB962C8B-B14F-4D97-AF65-F5344CB8AC3E}">
        <p14:creationId xmlns:p14="http://schemas.microsoft.com/office/powerpoint/2010/main" val="45410011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128</a:t>
            </a:fld>
            <a:endParaRPr lang="de-DE"/>
          </a:p>
        </p:txBody>
      </p:sp>
    </p:spTree>
    <p:extLst>
      <p:ext uri="{BB962C8B-B14F-4D97-AF65-F5344CB8AC3E}">
        <p14:creationId xmlns:p14="http://schemas.microsoft.com/office/powerpoint/2010/main" val="310483194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D46AD-2629-BAF7-E24E-695C44F3F05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8E9AAF-E316-BE3C-DF88-0578A2CAB87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F3721BB-5A37-C454-F5F2-01F59E7CC7DF}"/>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408C2F8E-3EEB-A1D5-4016-1D848620A170}"/>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A0E31BDD-495E-3BA8-5C6E-C348800B360D}"/>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91F4F366-CD9D-150A-4AF2-ECF588ECADFB}"/>
              </a:ext>
            </a:extLst>
          </p:cNvPr>
          <p:cNvSpPr>
            <a:spLocks noGrp="1"/>
          </p:cNvSpPr>
          <p:nvPr>
            <p:ph type="sldNum" sz="quarter" idx="12"/>
          </p:nvPr>
        </p:nvSpPr>
        <p:spPr/>
        <p:txBody>
          <a:bodyPr/>
          <a:lstStyle/>
          <a:p>
            <a:pPr>
              <a:defRPr/>
            </a:pPr>
            <a:fld id="{8CEFFEAD-0D57-4E13-B818-006610A34308}" type="slidenum">
              <a:rPr lang="de-DE" smtClean="0"/>
              <a:pPr>
                <a:defRPr/>
              </a:pPr>
              <a:t>129</a:t>
            </a:fld>
            <a:endParaRPr lang="de-DE"/>
          </a:p>
        </p:txBody>
      </p:sp>
    </p:spTree>
    <p:extLst>
      <p:ext uri="{BB962C8B-B14F-4D97-AF65-F5344CB8AC3E}">
        <p14:creationId xmlns:p14="http://schemas.microsoft.com/office/powerpoint/2010/main" val="1768216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a:t>
            </a:fld>
            <a:endParaRPr lang="de-DE"/>
          </a:p>
        </p:txBody>
      </p:sp>
    </p:spTree>
    <p:extLst>
      <p:ext uri="{BB962C8B-B14F-4D97-AF65-F5344CB8AC3E}">
        <p14:creationId xmlns:p14="http://schemas.microsoft.com/office/powerpoint/2010/main" val="194326391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10A52-F4A6-BC88-ECE8-2B40A132E6B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389CBF-7449-D739-A3D2-3DB15B39938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50EE960-3644-571D-1188-74014109368E}"/>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1C8F1F1E-74F8-9A9A-460C-485D62232CC8}"/>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88A6C34E-4956-5DF2-B463-547D6BAECCED}"/>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FBD82B18-59BB-F348-7DF1-757D75CF40B5}"/>
              </a:ext>
            </a:extLst>
          </p:cNvPr>
          <p:cNvSpPr>
            <a:spLocks noGrp="1"/>
          </p:cNvSpPr>
          <p:nvPr>
            <p:ph type="sldNum" sz="quarter" idx="12"/>
          </p:nvPr>
        </p:nvSpPr>
        <p:spPr/>
        <p:txBody>
          <a:bodyPr/>
          <a:lstStyle/>
          <a:p>
            <a:pPr>
              <a:defRPr/>
            </a:pPr>
            <a:fld id="{8CEFFEAD-0D57-4E13-B818-006610A34308}" type="slidenum">
              <a:rPr lang="de-DE" smtClean="0"/>
              <a:pPr>
                <a:defRPr/>
              </a:pPr>
              <a:t>130</a:t>
            </a:fld>
            <a:endParaRPr lang="de-DE"/>
          </a:p>
        </p:txBody>
      </p:sp>
    </p:spTree>
    <p:extLst>
      <p:ext uri="{BB962C8B-B14F-4D97-AF65-F5344CB8AC3E}">
        <p14:creationId xmlns:p14="http://schemas.microsoft.com/office/powerpoint/2010/main" val="314720085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94A67-DF58-265F-5D8B-13A1D14B6A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44D533-5A86-0AE6-E87F-B9538BE9315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C60E15-E4C5-E668-9C79-BA9E513CFFA5}"/>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69D1A4BA-9131-EBCB-AEC7-13AE90F992AB}"/>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119BB745-44CC-0A28-7F28-306307336940}"/>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A615D4BC-7274-C4B2-90C7-EC6B55DFCD00}"/>
              </a:ext>
            </a:extLst>
          </p:cNvPr>
          <p:cNvSpPr>
            <a:spLocks noGrp="1"/>
          </p:cNvSpPr>
          <p:nvPr>
            <p:ph type="sldNum" sz="quarter" idx="12"/>
          </p:nvPr>
        </p:nvSpPr>
        <p:spPr/>
        <p:txBody>
          <a:bodyPr/>
          <a:lstStyle/>
          <a:p>
            <a:pPr>
              <a:defRPr/>
            </a:pPr>
            <a:fld id="{8CEFFEAD-0D57-4E13-B818-006610A34308}" type="slidenum">
              <a:rPr lang="de-DE" smtClean="0"/>
              <a:pPr>
                <a:defRPr/>
              </a:pPr>
              <a:t>131</a:t>
            </a:fld>
            <a:endParaRPr lang="de-DE"/>
          </a:p>
        </p:txBody>
      </p:sp>
    </p:spTree>
    <p:extLst>
      <p:ext uri="{BB962C8B-B14F-4D97-AF65-F5344CB8AC3E}">
        <p14:creationId xmlns:p14="http://schemas.microsoft.com/office/powerpoint/2010/main" val="324121708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132</a:t>
            </a:fld>
            <a:endParaRPr lang="de-DE"/>
          </a:p>
        </p:txBody>
      </p:sp>
    </p:spTree>
    <p:extLst>
      <p:ext uri="{BB962C8B-B14F-4D97-AF65-F5344CB8AC3E}">
        <p14:creationId xmlns:p14="http://schemas.microsoft.com/office/powerpoint/2010/main" val="38035869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133</a:t>
            </a:fld>
            <a:endParaRPr lang="de-DE"/>
          </a:p>
        </p:txBody>
      </p:sp>
    </p:spTree>
    <p:extLst>
      <p:ext uri="{BB962C8B-B14F-4D97-AF65-F5344CB8AC3E}">
        <p14:creationId xmlns:p14="http://schemas.microsoft.com/office/powerpoint/2010/main" val="68825654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134</a:t>
            </a:fld>
            <a:endParaRPr lang="de-DE"/>
          </a:p>
        </p:txBody>
      </p:sp>
    </p:spTree>
    <p:extLst>
      <p:ext uri="{BB962C8B-B14F-4D97-AF65-F5344CB8AC3E}">
        <p14:creationId xmlns:p14="http://schemas.microsoft.com/office/powerpoint/2010/main" val="197813045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135</a:t>
            </a:fld>
            <a:endParaRPr lang="de-DE"/>
          </a:p>
        </p:txBody>
      </p:sp>
    </p:spTree>
    <p:extLst>
      <p:ext uri="{BB962C8B-B14F-4D97-AF65-F5344CB8AC3E}">
        <p14:creationId xmlns:p14="http://schemas.microsoft.com/office/powerpoint/2010/main" val="392204240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136</a:t>
            </a:fld>
            <a:endParaRPr lang="de-DE"/>
          </a:p>
        </p:txBody>
      </p:sp>
    </p:spTree>
    <p:extLst>
      <p:ext uri="{BB962C8B-B14F-4D97-AF65-F5344CB8AC3E}">
        <p14:creationId xmlns:p14="http://schemas.microsoft.com/office/powerpoint/2010/main" val="276154019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137</a:t>
            </a:fld>
            <a:endParaRPr lang="de-DE"/>
          </a:p>
        </p:txBody>
      </p:sp>
    </p:spTree>
    <p:extLst>
      <p:ext uri="{BB962C8B-B14F-4D97-AF65-F5344CB8AC3E}">
        <p14:creationId xmlns:p14="http://schemas.microsoft.com/office/powerpoint/2010/main" val="211708364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138</a:t>
            </a:fld>
            <a:endParaRPr lang="de-DE"/>
          </a:p>
        </p:txBody>
      </p:sp>
    </p:spTree>
    <p:extLst>
      <p:ext uri="{BB962C8B-B14F-4D97-AF65-F5344CB8AC3E}">
        <p14:creationId xmlns:p14="http://schemas.microsoft.com/office/powerpoint/2010/main" val="207587280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139</a:t>
            </a:fld>
            <a:endParaRPr lang="de-DE"/>
          </a:p>
        </p:txBody>
      </p:sp>
    </p:spTree>
    <p:extLst>
      <p:ext uri="{BB962C8B-B14F-4D97-AF65-F5344CB8AC3E}">
        <p14:creationId xmlns:p14="http://schemas.microsoft.com/office/powerpoint/2010/main" val="2257407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a:t>
            </a:fld>
            <a:endParaRPr lang="de-DE"/>
          </a:p>
        </p:txBody>
      </p:sp>
    </p:spTree>
    <p:extLst>
      <p:ext uri="{BB962C8B-B14F-4D97-AF65-F5344CB8AC3E}">
        <p14:creationId xmlns:p14="http://schemas.microsoft.com/office/powerpoint/2010/main" val="211959041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140</a:t>
            </a:fld>
            <a:endParaRPr lang="de-DE"/>
          </a:p>
        </p:txBody>
      </p:sp>
    </p:spTree>
    <p:extLst>
      <p:ext uri="{BB962C8B-B14F-4D97-AF65-F5344CB8AC3E}">
        <p14:creationId xmlns:p14="http://schemas.microsoft.com/office/powerpoint/2010/main" val="172462387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141</a:t>
            </a:fld>
            <a:endParaRPr lang="de-DE"/>
          </a:p>
        </p:txBody>
      </p:sp>
    </p:spTree>
    <p:extLst>
      <p:ext uri="{BB962C8B-B14F-4D97-AF65-F5344CB8AC3E}">
        <p14:creationId xmlns:p14="http://schemas.microsoft.com/office/powerpoint/2010/main" val="207769180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142</a:t>
            </a:fld>
            <a:endParaRPr lang="de-DE"/>
          </a:p>
        </p:txBody>
      </p:sp>
    </p:spTree>
    <p:extLst>
      <p:ext uri="{BB962C8B-B14F-4D97-AF65-F5344CB8AC3E}">
        <p14:creationId xmlns:p14="http://schemas.microsoft.com/office/powerpoint/2010/main" val="275549167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143</a:t>
            </a:fld>
            <a:endParaRPr lang="de-DE"/>
          </a:p>
        </p:txBody>
      </p:sp>
    </p:spTree>
    <p:extLst>
      <p:ext uri="{BB962C8B-B14F-4D97-AF65-F5344CB8AC3E}">
        <p14:creationId xmlns:p14="http://schemas.microsoft.com/office/powerpoint/2010/main" val="279026854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144</a:t>
            </a:fld>
            <a:endParaRPr lang="de-DE"/>
          </a:p>
        </p:txBody>
      </p:sp>
    </p:spTree>
    <p:extLst>
      <p:ext uri="{BB962C8B-B14F-4D97-AF65-F5344CB8AC3E}">
        <p14:creationId xmlns:p14="http://schemas.microsoft.com/office/powerpoint/2010/main" val="215702737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145</a:t>
            </a:fld>
            <a:endParaRPr lang="de-DE"/>
          </a:p>
        </p:txBody>
      </p:sp>
    </p:spTree>
    <p:extLst>
      <p:ext uri="{BB962C8B-B14F-4D97-AF65-F5344CB8AC3E}">
        <p14:creationId xmlns:p14="http://schemas.microsoft.com/office/powerpoint/2010/main" val="313299919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146</a:t>
            </a:fld>
            <a:endParaRPr lang="de-DE"/>
          </a:p>
        </p:txBody>
      </p:sp>
    </p:spTree>
    <p:extLst>
      <p:ext uri="{BB962C8B-B14F-4D97-AF65-F5344CB8AC3E}">
        <p14:creationId xmlns:p14="http://schemas.microsoft.com/office/powerpoint/2010/main" val="8786112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147</a:t>
            </a:fld>
            <a:endParaRPr lang="de-DE"/>
          </a:p>
        </p:txBody>
      </p:sp>
    </p:spTree>
    <p:extLst>
      <p:ext uri="{BB962C8B-B14F-4D97-AF65-F5344CB8AC3E}">
        <p14:creationId xmlns:p14="http://schemas.microsoft.com/office/powerpoint/2010/main" val="38323882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148</a:t>
            </a:fld>
            <a:endParaRPr lang="de-DE"/>
          </a:p>
        </p:txBody>
      </p:sp>
    </p:spTree>
    <p:extLst>
      <p:ext uri="{BB962C8B-B14F-4D97-AF65-F5344CB8AC3E}">
        <p14:creationId xmlns:p14="http://schemas.microsoft.com/office/powerpoint/2010/main" val="46470084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149</a:t>
            </a:fld>
            <a:endParaRPr lang="de-DE"/>
          </a:p>
        </p:txBody>
      </p:sp>
    </p:spTree>
    <p:extLst>
      <p:ext uri="{BB962C8B-B14F-4D97-AF65-F5344CB8AC3E}">
        <p14:creationId xmlns:p14="http://schemas.microsoft.com/office/powerpoint/2010/main" val="3513074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15</a:t>
            </a:fld>
            <a:endParaRPr lang="de-DE"/>
          </a:p>
        </p:txBody>
      </p:sp>
    </p:spTree>
    <p:extLst>
      <p:ext uri="{BB962C8B-B14F-4D97-AF65-F5344CB8AC3E}">
        <p14:creationId xmlns:p14="http://schemas.microsoft.com/office/powerpoint/2010/main" val="63440619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150</a:t>
            </a:fld>
            <a:endParaRPr lang="de-DE"/>
          </a:p>
        </p:txBody>
      </p:sp>
    </p:spTree>
    <p:extLst>
      <p:ext uri="{BB962C8B-B14F-4D97-AF65-F5344CB8AC3E}">
        <p14:creationId xmlns:p14="http://schemas.microsoft.com/office/powerpoint/2010/main" val="380943945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151</a:t>
            </a:fld>
            <a:endParaRPr lang="de-DE"/>
          </a:p>
        </p:txBody>
      </p:sp>
    </p:spTree>
    <p:extLst>
      <p:ext uri="{BB962C8B-B14F-4D97-AF65-F5344CB8AC3E}">
        <p14:creationId xmlns:p14="http://schemas.microsoft.com/office/powerpoint/2010/main" val="178556616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152</a:t>
            </a:fld>
            <a:endParaRPr lang="de-DE"/>
          </a:p>
        </p:txBody>
      </p:sp>
    </p:spTree>
    <p:extLst>
      <p:ext uri="{BB962C8B-B14F-4D97-AF65-F5344CB8AC3E}">
        <p14:creationId xmlns:p14="http://schemas.microsoft.com/office/powerpoint/2010/main" val="46470084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153</a:t>
            </a:fld>
            <a:endParaRPr lang="de-DE"/>
          </a:p>
        </p:txBody>
      </p:sp>
    </p:spTree>
    <p:extLst>
      <p:ext uri="{BB962C8B-B14F-4D97-AF65-F5344CB8AC3E}">
        <p14:creationId xmlns:p14="http://schemas.microsoft.com/office/powerpoint/2010/main" val="153246669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154</a:t>
            </a:fld>
            <a:endParaRPr lang="de-DE"/>
          </a:p>
        </p:txBody>
      </p:sp>
    </p:spTree>
    <p:extLst>
      <p:ext uri="{BB962C8B-B14F-4D97-AF65-F5344CB8AC3E}">
        <p14:creationId xmlns:p14="http://schemas.microsoft.com/office/powerpoint/2010/main" val="380078148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155</a:t>
            </a:fld>
            <a:endParaRPr lang="de-DE"/>
          </a:p>
        </p:txBody>
      </p:sp>
    </p:spTree>
    <p:extLst>
      <p:ext uri="{BB962C8B-B14F-4D97-AF65-F5344CB8AC3E}">
        <p14:creationId xmlns:p14="http://schemas.microsoft.com/office/powerpoint/2010/main" val="415252827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F48C2-2CDD-FD3D-E680-EC1C4B2BAF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09902E0-1368-2FD5-1C81-24F3472D9D1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BDBDF9-DD43-AA8D-E8CC-EE563B575B4F}"/>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D723E6AA-6BD3-9B21-16E0-A4D1CC21DCC8}"/>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2BC7952F-20DC-E5E7-A32D-0A555D6320BB}"/>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0DB088BD-284E-7F8E-D0C0-B09419ED35C6}"/>
              </a:ext>
            </a:extLst>
          </p:cNvPr>
          <p:cNvSpPr>
            <a:spLocks noGrp="1"/>
          </p:cNvSpPr>
          <p:nvPr>
            <p:ph type="sldNum" sz="quarter" idx="3"/>
          </p:nvPr>
        </p:nvSpPr>
        <p:spPr/>
        <p:txBody>
          <a:bodyPr/>
          <a:lstStyle/>
          <a:p>
            <a:pPr>
              <a:defRPr/>
            </a:pPr>
            <a:fld id="{8CEFFEAD-0D57-4E13-B818-006610A34308}" type="slidenum">
              <a:rPr lang="de-DE" smtClean="0"/>
              <a:pPr>
                <a:defRPr/>
              </a:pPr>
              <a:t>156</a:t>
            </a:fld>
            <a:endParaRPr lang="de-DE"/>
          </a:p>
        </p:txBody>
      </p:sp>
    </p:spTree>
    <p:extLst>
      <p:ext uri="{BB962C8B-B14F-4D97-AF65-F5344CB8AC3E}">
        <p14:creationId xmlns:p14="http://schemas.microsoft.com/office/powerpoint/2010/main" val="181428933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94A67-DF58-265F-5D8B-13A1D14B6A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44D533-5A86-0AE6-E87F-B9538BE9315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C60E15-E4C5-E668-9C79-BA9E513CFFA5}"/>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69D1A4BA-9131-EBCB-AEC7-13AE90F992AB}"/>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119BB745-44CC-0A28-7F28-306307336940}"/>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A615D4BC-7274-C4B2-90C7-EC6B55DFCD00}"/>
              </a:ext>
            </a:extLst>
          </p:cNvPr>
          <p:cNvSpPr>
            <a:spLocks noGrp="1"/>
          </p:cNvSpPr>
          <p:nvPr>
            <p:ph type="sldNum" sz="quarter" idx="12"/>
          </p:nvPr>
        </p:nvSpPr>
        <p:spPr/>
        <p:txBody>
          <a:bodyPr/>
          <a:lstStyle/>
          <a:p>
            <a:pPr>
              <a:defRPr/>
            </a:pPr>
            <a:fld id="{8CEFFEAD-0D57-4E13-B818-006610A34308}" type="slidenum">
              <a:rPr lang="de-DE" smtClean="0"/>
              <a:pPr>
                <a:defRPr/>
              </a:pPr>
              <a:t>157</a:t>
            </a:fld>
            <a:endParaRPr lang="de-DE"/>
          </a:p>
        </p:txBody>
      </p:sp>
    </p:spTree>
    <p:extLst>
      <p:ext uri="{BB962C8B-B14F-4D97-AF65-F5344CB8AC3E}">
        <p14:creationId xmlns:p14="http://schemas.microsoft.com/office/powerpoint/2010/main" val="324121708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A23D4-0FC5-A471-2852-6BC753229A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3C01E2-06C7-653E-6A32-2BAFD7D13C2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C8842E0-6EE6-5FAF-32CC-DD9D78B0BA7A}"/>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40FE1010-5239-134C-477A-E442F3CAD780}"/>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7769A824-8BF0-F011-822D-A055DB9ED439}"/>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E891A1DD-A112-A5C3-7C20-547ECC416834}"/>
              </a:ext>
            </a:extLst>
          </p:cNvPr>
          <p:cNvSpPr>
            <a:spLocks noGrp="1"/>
          </p:cNvSpPr>
          <p:nvPr>
            <p:ph type="sldNum" sz="quarter" idx="3"/>
          </p:nvPr>
        </p:nvSpPr>
        <p:spPr/>
        <p:txBody>
          <a:bodyPr/>
          <a:lstStyle/>
          <a:p>
            <a:pPr>
              <a:defRPr/>
            </a:pPr>
            <a:fld id="{8CEFFEAD-0D57-4E13-B818-006610A34308}" type="slidenum">
              <a:rPr lang="de-DE" smtClean="0"/>
              <a:pPr>
                <a:defRPr/>
              </a:pPr>
              <a:t>158</a:t>
            </a:fld>
            <a:endParaRPr lang="de-DE"/>
          </a:p>
        </p:txBody>
      </p:sp>
    </p:spTree>
    <p:extLst>
      <p:ext uri="{BB962C8B-B14F-4D97-AF65-F5344CB8AC3E}">
        <p14:creationId xmlns:p14="http://schemas.microsoft.com/office/powerpoint/2010/main" val="102701507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DD408-984D-34A9-B459-72D06054620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A1AB8C9-ECAF-FC7A-AE2D-67C8E30C86A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AC28A4E-15B4-1613-FA78-D6EB8152F888}"/>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80E3EAF0-B364-CA2E-6AF0-B211FCF8D966}"/>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222D3639-243D-17C5-98C0-269876E89578}"/>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2B8D0F62-7D77-3F8E-901F-405C8AEF5D55}"/>
              </a:ext>
            </a:extLst>
          </p:cNvPr>
          <p:cNvSpPr>
            <a:spLocks noGrp="1"/>
          </p:cNvSpPr>
          <p:nvPr>
            <p:ph type="sldNum" sz="quarter" idx="3"/>
          </p:nvPr>
        </p:nvSpPr>
        <p:spPr/>
        <p:txBody>
          <a:bodyPr/>
          <a:lstStyle/>
          <a:p>
            <a:pPr>
              <a:defRPr/>
            </a:pPr>
            <a:fld id="{8CEFFEAD-0D57-4E13-B818-006610A34308}" type="slidenum">
              <a:rPr lang="de-DE" smtClean="0"/>
              <a:pPr>
                <a:defRPr/>
              </a:pPr>
              <a:t>159</a:t>
            </a:fld>
            <a:endParaRPr lang="de-DE"/>
          </a:p>
        </p:txBody>
      </p:sp>
    </p:spTree>
    <p:extLst>
      <p:ext uri="{BB962C8B-B14F-4D97-AF65-F5344CB8AC3E}">
        <p14:creationId xmlns:p14="http://schemas.microsoft.com/office/powerpoint/2010/main" val="4044783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16</a:t>
            </a:fld>
            <a:endParaRPr lang="de-DE"/>
          </a:p>
        </p:txBody>
      </p:sp>
    </p:spTree>
    <p:extLst>
      <p:ext uri="{BB962C8B-B14F-4D97-AF65-F5344CB8AC3E}">
        <p14:creationId xmlns:p14="http://schemas.microsoft.com/office/powerpoint/2010/main" val="68180638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160</a:t>
            </a:fld>
            <a:endParaRPr lang="de-DE"/>
          </a:p>
        </p:txBody>
      </p:sp>
    </p:spTree>
    <p:extLst>
      <p:ext uri="{BB962C8B-B14F-4D97-AF65-F5344CB8AC3E}">
        <p14:creationId xmlns:p14="http://schemas.microsoft.com/office/powerpoint/2010/main" val="103706238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161</a:t>
            </a:fld>
            <a:endParaRPr lang="de-DE"/>
          </a:p>
        </p:txBody>
      </p:sp>
    </p:spTree>
    <p:extLst>
      <p:ext uri="{BB962C8B-B14F-4D97-AF65-F5344CB8AC3E}">
        <p14:creationId xmlns:p14="http://schemas.microsoft.com/office/powerpoint/2010/main" val="413043378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162</a:t>
            </a:fld>
            <a:endParaRPr lang="de-DE"/>
          </a:p>
        </p:txBody>
      </p:sp>
    </p:spTree>
    <p:extLst>
      <p:ext uri="{BB962C8B-B14F-4D97-AF65-F5344CB8AC3E}">
        <p14:creationId xmlns:p14="http://schemas.microsoft.com/office/powerpoint/2010/main" val="220199508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163</a:t>
            </a:fld>
            <a:endParaRPr lang="de-DE"/>
          </a:p>
        </p:txBody>
      </p:sp>
    </p:spTree>
    <p:extLst>
      <p:ext uri="{BB962C8B-B14F-4D97-AF65-F5344CB8AC3E}">
        <p14:creationId xmlns:p14="http://schemas.microsoft.com/office/powerpoint/2010/main" val="229771144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164</a:t>
            </a:fld>
            <a:endParaRPr lang="de-DE"/>
          </a:p>
        </p:txBody>
      </p:sp>
    </p:spTree>
    <p:extLst>
      <p:ext uri="{BB962C8B-B14F-4D97-AF65-F5344CB8AC3E}">
        <p14:creationId xmlns:p14="http://schemas.microsoft.com/office/powerpoint/2010/main" val="9481184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2008D-CEEA-7405-E09D-9656DA7DDC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D3AEF4-1C9B-210F-E60A-3BD7346D57D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552D838-05A9-D7DC-3458-2B9060E7B96A}"/>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C8AD2F9D-3234-CD2A-95D3-5658FB64269E}"/>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908FE778-8606-8667-3058-74B27D0561D7}"/>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BDB10E84-CF8F-E22A-15F4-48E6BFD67C56}"/>
              </a:ext>
            </a:extLst>
          </p:cNvPr>
          <p:cNvSpPr>
            <a:spLocks noGrp="1"/>
          </p:cNvSpPr>
          <p:nvPr>
            <p:ph type="sldNum" sz="quarter" idx="3"/>
          </p:nvPr>
        </p:nvSpPr>
        <p:spPr/>
        <p:txBody>
          <a:bodyPr/>
          <a:lstStyle/>
          <a:p>
            <a:pPr>
              <a:defRPr/>
            </a:pPr>
            <a:fld id="{8CEFFEAD-0D57-4E13-B818-006610A34308}" type="slidenum">
              <a:rPr lang="de-DE" smtClean="0"/>
              <a:pPr>
                <a:defRPr/>
              </a:pPr>
              <a:t>165</a:t>
            </a:fld>
            <a:endParaRPr lang="de-DE"/>
          </a:p>
        </p:txBody>
      </p:sp>
    </p:spTree>
    <p:extLst>
      <p:ext uri="{BB962C8B-B14F-4D97-AF65-F5344CB8AC3E}">
        <p14:creationId xmlns:p14="http://schemas.microsoft.com/office/powerpoint/2010/main" val="9568320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166</a:t>
            </a:fld>
            <a:endParaRPr lang="de-DE"/>
          </a:p>
        </p:txBody>
      </p:sp>
    </p:spTree>
    <p:extLst>
      <p:ext uri="{BB962C8B-B14F-4D97-AF65-F5344CB8AC3E}">
        <p14:creationId xmlns:p14="http://schemas.microsoft.com/office/powerpoint/2010/main" val="376845795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167</a:t>
            </a:fld>
            <a:endParaRPr lang="de-DE"/>
          </a:p>
        </p:txBody>
      </p:sp>
    </p:spTree>
    <p:extLst>
      <p:ext uri="{BB962C8B-B14F-4D97-AF65-F5344CB8AC3E}">
        <p14:creationId xmlns:p14="http://schemas.microsoft.com/office/powerpoint/2010/main" val="36456835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168</a:t>
            </a:fld>
            <a:endParaRPr lang="de-DE"/>
          </a:p>
        </p:txBody>
      </p:sp>
    </p:spTree>
    <p:extLst>
      <p:ext uri="{BB962C8B-B14F-4D97-AF65-F5344CB8AC3E}">
        <p14:creationId xmlns:p14="http://schemas.microsoft.com/office/powerpoint/2010/main" val="741217897"/>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169</a:t>
            </a:fld>
            <a:endParaRPr lang="de-DE"/>
          </a:p>
        </p:txBody>
      </p:sp>
    </p:spTree>
    <p:extLst>
      <p:ext uri="{BB962C8B-B14F-4D97-AF65-F5344CB8AC3E}">
        <p14:creationId xmlns:p14="http://schemas.microsoft.com/office/powerpoint/2010/main" val="1358483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verwendeten Protokolle und Mechanismen haben sich gegen alle Angriffsversuche bewährt. Sie sind international anerkannt und etabliert. [2]</a:t>
            </a:r>
          </a:p>
          <a:p>
            <a:r>
              <a:rPr lang="de-DE" dirty="0"/>
              <a:t>• Alle Daten werden vom Ausweis bis zum </a:t>
            </a:r>
            <a:r>
              <a:rPr lang="de-DE" dirty="0" err="1"/>
              <a:t>Diensteanbieter</a:t>
            </a:r>
            <a:r>
              <a:rPr lang="de-DE" dirty="0"/>
              <a:t> verschlüsselt übertragen (sog. Ende-zu-Ende-Verschlüsselung).</a:t>
            </a:r>
          </a:p>
          <a:p>
            <a:r>
              <a:rPr lang="de-DE" dirty="0"/>
              <a:t>• Die eingesetzten Komponenten werden nach den Vorgaben und Tech-nischen Richtlinien des BSI entwickelt und geprüft (TR-03127 [3], TR-03130 [4].</a:t>
            </a:r>
          </a:p>
          <a:p>
            <a:r>
              <a:rPr lang="de-DE" dirty="0"/>
              <a:t>• Studien bestätigen die hohe Sicherheit der Sicherheitstechnologien. [5]</a:t>
            </a:r>
          </a:p>
          <a:p>
            <a:r>
              <a:rPr lang="de-DE" dirty="0"/>
              <a:t>• Zum Schutz der Daten ist eine Übertragung vom Chip nur unter </a:t>
            </a:r>
            <a:r>
              <a:rPr lang="de-DE" dirty="0" err="1"/>
              <a:t>be</a:t>
            </a:r>
            <a:r>
              <a:rPr lang="de-DE" dirty="0"/>
              <a:t>-stimmten Voraussetzungen möglich:</a:t>
            </a:r>
          </a:p>
          <a:p>
            <a:r>
              <a:rPr lang="de-DE" dirty="0"/>
              <a:t>o Im Gegensatz zu einfachen Funkchips, wie sie z. B. in Schlüssel-karten oder Skipässen verwendet werden, ist der Personalausweis nur mit einem gültigen Berechtigungszertifikat auslesbar. Ein </a:t>
            </a:r>
            <a:r>
              <a:rPr lang="de-DE" dirty="0" err="1"/>
              <a:t>un</a:t>
            </a:r>
            <a:r>
              <a:rPr lang="de-DE" dirty="0"/>
              <a:t>-bemerktes Auslesen ist nicht möglich.</a:t>
            </a:r>
          </a:p>
          <a:p>
            <a:r>
              <a:rPr lang="de-DE" dirty="0"/>
              <a:t>o Vor jeder Datenübermittlung prüft der Ausweis, ob ein gültiges Berechtigungszertifikat vorliegt, also dem Anfragenden die Daten übermittelt werden dürfen.</a:t>
            </a:r>
          </a:p>
          <a:p>
            <a:r>
              <a:rPr lang="de-DE" dirty="0"/>
              <a:t>o Die persönlichen Daten werden nur übermittelt, wenn die 6-stellige PIN eingegeben wurde (2-Faktor-Authentifizierung).</a:t>
            </a:r>
          </a:p>
          <a:p>
            <a:r>
              <a:rPr lang="de-DE" dirty="0"/>
              <a:t>o Alle Informationen und Übertragungen sind mit international </a:t>
            </a:r>
            <a:r>
              <a:rPr lang="de-DE" dirty="0" err="1"/>
              <a:t>etab-lierten</a:t>
            </a:r>
            <a:r>
              <a:rPr lang="de-DE" dirty="0"/>
              <a:t> technischen Verfahren (Verschlüsselung und Signatur) si-</a:t>
            </a:r>
            <a:r>
              <a:rPr lang="de-DE" dirty="0" err="1"/>
              <a:t>cher</a:t>
            </a:r>
            <a:r>
              <a:rPr lang="de-DE" dirty="0"/>
              <a:t> geschützt.</a:t>
            </a:r>
          </a:p>
          <a:p>
            <a:r>
              <a:rPr lang="de-DE" dirty="0"/>
              <a:t>o Das Auslesen der Daten erfolgt stets unter den Prinzipien </a:t>
            </a:r>
            <a:r>
              <a:rPr lang="de-DE" dirty="0" err="1"/>
              <a:t>Datensi-cherheit</a:t>
            </a:r>
            <a:r>
              <a:rPr lang="de-DE" dirty="0"/>
              <a:t> und Datensparsamkeit. [6]</a:t>
            </a:r>
          </a:p>
          <a:p>
            <a:r>
              <a:rPr lang="de-DE" dirty="0"/>
              <a:t>• </a:t>
            </a:r>
            <a:r>
              <a:rPr lang="de-DE" dirty="0" err="1"/>
              <a:t>Diensteanbieter</a:t>
            </a:r>
            <a:r>
              <a:rPr lang="de-DE" dirty="0"/>
              <a:t> erhalten ein Berechtigungszertifikat zum Auslesen der Ausweisdaten erst nach entsprechender Überprüfung des berechtigten Interesses.</a:t>
            </a:r>
          </a:p>
          <a:p>
            <a:r>
              <a:rPr lang="de-DE" dirty="0"/>
              <a:t>• Die Online-Ausweisfunktion abhanden gekommener Ausweise kann zeitnah gesperrt werden.</a:t>
            </a:r>
          </a:p>
          <a:p>
            <a:r>
              <a:rPr lang="de-DE" dirty="0"/>
              <a:t>• Polizei, Zoll und andere Behörden fahnden nach verlorenen oder </a:t>
            </a:r>
            <a:r>
              <a:rPr lang="de-DE" dirty="0" err="1"/>
              <a:t>gestoh-lenen</a:t>
            </a:r>
            <a:r>
              <a:rPr lang="de-DE" dirty="0"/>
              <a:t> Ausweisen.</a:t>
            </a:r>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17</a:t>
            </a:fld>
            <a:endParaRPr lang="de-DE"/>
          </a:p>
        </p:txBody>
      </p:sp>
    </p:spTree>
    <p:extLst>
      <p:ext uri="{BB962C8B-B14F-4D97-AF65-F5344CB8AC3E}">
        <p14:creationId xmlns:p14="http://schemas.microsoft.com/office/powerpoint/2010/main" val="3081077338"/>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170</a:t>
            </a:fld>
            <a:endParaRPr lang="de-DE"/>
          </a:p>
        </p:txBody>
      </p:sp>
    </p:spTree>
    <p:extLst>
      <p:ext uri="{BB962C8B-B14F-4D97-AF65-F5344CB8AC3E}">
        <p14:creationId xmlns:p14="http://schemas.microsoft.com/office/powerpoint/2010/main" val="50594087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171</a:t>
            </a:fld>
            <a:endParaRPr lang="de-DE"/>
          </a:p>
        </p:txBody>
      </p:sp>
    </p:spTree>
    <p:extLst>
      <p:ext uri="{BB962C8B-B14F-4D97-AF65-F5344CB8AC3E}">
        <p14:creationId xmlns:p14="http://schemas.microsoft.com/office/powerpoint/2010/main" val="118809029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172</a:t>
            </a:fld>
            <a:endParaRPr lang="de-DE"/>
          </a:p>
        </p:txBody>
      </p:sp>
    </p:spTree>
    <p:extLst>
      <p:ext uri="{BB962C8B-B14F-4D97-AF65-F5344CB8AC3E}">
        <p14:creationId xmlns:p14="http://schemas.microsoft.com/office/powerpoint/2010/main" val="262216898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173</a:t>
            </a:fld>
            <a:endParaRPr lang="de-DE"/>
          </a:p>
        </p:txBody>
      </p:sp>
    </p:spTree>
    <p:extLst>
      <p:ext uri="{BB962C8B-B14F-4D97-AF65-F5344CB8AC3E}">
        <p14:creationId xmlns:p14="http://schemas.microsoft.com/office/powerpoint/2010/main" val="262864002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174</a:t>
            </a:fld>
            <a:endParaRPr lang="de-DE"/>
          </a:p>
        </p:txBody>
      </p:sp>
    </p:spTree>
    <p:extLst>
      <p:ext uri="{BB962C8B-B14F-4D97-AF65-F5344CB8AC3E}">
        <p14:creationId xmlns:p14="http://schemas.microsoft.com/office/powerpoint/2010/main" val="1815911529"/>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175</a:t>
            </a:fld>
            <a:endParaRPr lang="de-DE"/>
          </a:p>
        </p:txBody>
      </p:sp>
    </p:spTree>
    <p:extLst>
      <p:ext uri="{BB962C8B-B14F-4D97-AF65-F5344CB8AC3E}">
        <p14:creationId xmlns:p14="http://schemas.microsoft.com/office/powerpoint/2010/main" val="190417548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176</a:t>
            </a:fld>
            <a:endParaRPr lang="de-DE"/>
          </a:p>
        </p:txBody>
      </p:sp>
    </p:spTree>
    <p:extLst>
      <p:ext uri="{BB962C8B-B14F-4D97-AF65-F5344CB8AC3E}">
        <p14:creationId xmlns:p14="http://schemas.microsoft.com/office/powerpoint/2010/main" val="1026388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177</a:t>
            </a:fld>
            <a:endParaRPr lang="de-DE"/>
          </a:p>
        </p:txBody>
      </p:sp>
    </p:spTree>
    <p:extLst>
      <p:ext uri="{BB962C8B-B14F-4D97-AF65-F5344CB8AC3E}">
        <p14:creationId xmlns:p14="http://schemas.microsoft.com/office/powerpoint/2010/main" val="52644574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178</a:t>
            </a:fld>
            <a:endParaRPr lang="de-DE"/>
          </a:p>
        </p:txBody>
      </p:sp>
    </p:spTree>
    <p:extLst>
      <p:ext uri="{BB962C8B-B14F-4D97-AF65-F5344CB8AC3E}">
        <p14:creationId xmlns:p14="http://schemas.microsoft.com/office/powerpoint/2010/main" val="1398898007"/>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179</a:t>
            </a:fld>
            <a:endParaRPr lang="de-DE"/>
          </a:p>
        </p:txBody>
      </p:sp>
    </p:spTree>
    <p:extLst>
      <p:ext uri="{BB962C8B-B14F-4D97-AF65-F5344CB8AC3E}">
        <p14:creationId xmlns:p14="http://schemas.microsoft.com/office/powerpoint/2010/main" val="3396077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18</a:t>
            </a:fld>
            <a:endParaRPr lang="de-DE"/>
          </a:p>
        </p:txBody>
      </p:sp>
    </p:spTree>
    <p:extLst>
      <p:ext uri="{BB962C8B-B14F-4D97-AF65-F5344CB8AC3E}">
        <p14:creationId xmlns:p14="http://schemas.microsoft.com/office/powerpoint/2010/main" val="211959041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180</a:t>
            </a:fld>
            <a:endParaRPr lang="de-DE"/>
          </a:p>
        </p:txBody>
      </p:sp>
    </p:spTree>
    <p:extLst>
      <p:ext uri="{BB962C8B-B14F-4D97-AF65-F5344CB8AC3E}">
        <p14:creationId xmlns:p14="http://schemas.microsoft.com/office/powerpoint/2010/main" val="4016940920"/>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181</a:t>
            </a:fld>
            <a:endParaRPr lang="de-DE"/>
          </a:p>
        </p:txBody>
      </p:sp>
    </p:spTree>
    <p:extLst>
      <p:ext uri="{BB962C8B-B14F-4D97-AF65-F5344CB8AC3E}">
        <p14:creationId xmlns:p14="http://schemas.microsoft.com/office/powerpoint/2010/main" val="3973239536"/>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182</a:t>
            </a:fld>
            <a:endParaRPr lang="de-DE"/>
          </a:p>
        </p:txBody>
      </p:sp>
    </p:spTree>
    <p:extLst>
      <p:ext uri="{BB962C8B-B14F-4D97-AF65-F5344CB8AC3E}">
        <p14:creationId xmlns:p14="http://schemas.microsoft.com/office/powerpoint/2010/main" val="1762679800"/>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183</a:t>
            </a:fld>
            <a:endParaRPr lang="de-DE"/>
          </a:p>
        </p:txBody>
      </p:sp>
    </p:spTree>
    <p:extLst>
      <p:ext uri="{BB962C8B-B14F-4D97-AF65-F5344CB8AC3E}">
        <p14:creationId xmlns:p14="http://schemas.microsoft.com/office/powerpoint/2010/main" val="50861079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184</a:t>
            </a:fld>
            <a:endParaRPr lang="de-DE"/>
          </a:p>
        </p:txBody>
      </p:sp>
    </p:spTree>
    <p:extLst>
      <p:ext uri="{BB962C8B-B14F-4D97-AF65-F5344CB8AC3E}">
        <p14:creationId xmlns:p14="http://schemas.microsoft.com/office/powerpoint/2010/main" val="238075826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185</a:t>
            </a:fld>
            <a:endParaRPr lang="de-DE"/>
          </a:p>
        </p:txBody>
      </p:sp>
    </p:spTree>
    <p:extLst>
      <p:ext uri="{BB962C8B-B14F-4D97-AF65-F5344CB8AC3E}">
        <p14:creationId xmlns:p14="http://schemas.microsoft.com/office/powerpoint/2010/main" val="1419919090"/>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186</a:t>
            </a:fld>
            <a:endParaRPr lang="de-DE"/>
          </a:p>
        </p:txBody>
      </p:sp>
    </p:spTree>
    <p:extLst>
      <p:ext uri="{BB962C8B-B14F-4D97-AF65-F5344CB8AC3E}">
        <p14:creationId xmlns:p14="http://schemas.microsoft.com/office/powerpoint/2010/main" val="32947132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187</a:t>
            </a:fld>
            <a:endParaRPr lang="de-DE"/>
          </a:p>
        </p:txBody>
      </p:sp>
    </p:spTree>
    <p:extLst>
      <p:ext uri="{BB962C8B-B14F-4D97-AF65-F5344CB8AC3E}">
        <p14:creationId xmlns:p14="http://schemas.microsoft.com/office/powerpoint/2010/main" val="3087146630"/>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188</a:t>
            </a:fld>
            <a:endParaRPr lang="de-DE"/>
          </a:p>
        </p:txBody>
      </p:sp>
    </p:spTree>
    <p:extLst>
      <p:ext uri="{BB962C8B-B14F-4D97-AF65-F5344CB8AC3E}">
        <p14:creationId xmlns:p14="http://schemas.microsoft.com/office/powerpoint/2010/main" val="4149121309"/>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191FB-09BF-AC91-A1F1-7DC714162F3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79AC20-2604-3C83-1A41-E364BCA27DF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33681F8-FE22-06F0-705F-AEE018351315}"/>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C2F82573-3CEC-B4A8-5AAE-61FB81B93E79}"/>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E07EE666-C168-36D3-F3FB-0ABDCB81154C}"/>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AF0D38C5-0176-D4C5-1EC0-BEAB9FA67624}"/>
              </a:ext>
            </a:extLst>
          </p:cNvPr>
          <p:cNvSpPr>
            <a:spLocks noGrp="1"/>
          </p:cNvSpPr>
          <p:nvPr>
            <p:ph type="sldNum" sz="quarter" idx="12"/>
          </p:nvPr>
        </p:nvSpPr>
        <p:spPr/>
        <p:txBody>
          <a:bodyPr/>
          <a:lstStyle/>
          <a:p>
            <a:pPr>
              <a:defRPr/>
            </a:pPr>
            <a:fld id="{8CEFFEAD-0D57-4E13-B818-006610A34308}" type="slidenum">
              <a:rPr lang="de-DE" smtClean="0"/>
              <a:pPr>
                <a:defRPr/>
              </a:pPr>
              <a:t>189</a:t>
            </a:fld>
            <a:endParaRPr lang="de-DE"/>
          </a:p>
        </p:txBody>
      </p:sp>
    </p:spTree>
    <p:extLst>
      <p:ext uri="{BB962C8B-B14F-4D97-AF65-F5344CB8AC3E}">
        <p14:creationId xmlns:p14="http://schemas.microsoft.com/office/powerpoint/2010/main" val="2857105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19</a:t>
            </a:fld>
            <a:endParaRPr lang="de-DE"/>
          </a:p>
        </p:txBody>
      </p:sp>
    </p:spTree>
    <p:extLst>
      <p:ext uri="{BB962C8B-B14F-4D97-AF65-F5344CB8AC3E}">
        <p14:creationId xmlns:p14="http://schemas.microsoft.com/office/powerpoint/2010/main" val="404649534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E270C-1931-E964-CC73-B8061B6D7C7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1287BF-7BE7-9BDB-1C62-163817249C6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3C18CE5-21A3-2AE1-33FB-F5D0A3007DB8}"/>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ED15F7F8-8942-AF8E-27A1-E2CF52197963}"/>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FD782F36-62E2-BAF5-9613-41196AC7D3CD}"/>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B552B72F-82C4-D22F-04DE-3F86D3FA5E4C}"/>
              </a:ext>
            </a:extLst>
          </p:cNvPr>
          <p:cNvSpPr>
            <a:spLocks noGrp="1"/>
          </p:cNvSpPr>
          <p:nvPr>
            <p:ph type="sldNum" sz="quarter" idx="12"/>
          </p:nvPr>
        </p:nvSpPr>
        <p:spPr/>
        <p:txBody>
          <a:bodyPr/>
          <a:lstStyle/>
          <a:p>
            <a:pPr>
              <a:defRPr/>
            </a:pPr>
            <a:fld id="{8CEFFEAD-0D57-4E13-B818-006610A34308}" type="slidenum">
              <a:rPr lang="de-DE" smtClean="0"/>
              <a:pPr>
                <a:defRPr/>
              </a:pPr>
              <a:t>190</a:t>
            </a:fld>
            <a:endParaRPr lang="de-DE"/>
          </a:p>
        </p:txBody>
      </p:sp>
    </p:spTree>
    <p:extLst>
      <p:ext uri="{BB962C8B-B14F-4D97-AF65-F5344CB8AC3E}">
        <p14:creationId xmlns:p14="http://schemas.microsoft.com/office/powerpoint/2010/main" val="2817557848"/>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A63D8-C7D7-B612-01E4-DF4DD17CB5B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EF30F2-6593-48AF-9522-AA2DDAB8FF8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4E9925-7611-7014-FEC7-941A61429FD5}"/>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4A18143F-76DD-A61E-D811-8690C4ABED53}"/>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DCAD37C6-23BF-3F1C-AB3C-8B32C83A1806}"/>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D2661596-4302-1DD3-40F6-B5F2800ECF69}"/>
              </a:ext>
            </a:extLst>
          </p:cNvPr>
          <p:cNvSpPr>
            <a:spLocks noGrp="1"/>
          </p:cNvSpPr>
          <p:nvPr>
            <p:ph type="sldNum" sz="quarter" idx="12"/>
          </p:nvPr>
        </p:nvSpPr>
        <p:spPr/>
        <p:txBody>
          <a:bodyPr/>
          <a:lstStyle/>
          <a:p>
            <a:pPr>
              <a:defRPr/>
            </a:pPr>
            <a:fld id="{8CEFFEAD-0D57-4E13-B818-006610A34308}" type="slidenum">
              <a:rPr lang="de-DE" smtClean="0"/>
              <a:pPr>
                <a:defRPr/>
              </a:pPr>
              <a:t>191</a:t>
            </a:fld>
            <a:endParaRPr lang="de-DE"/>
          </a:p>
        </p:txBody>
      </p:sp>
    </p:spTree>
    <p:extLst>
      <p:ext uri="{BB962C8B-B14F-4D97-AF65-F5344CB8AC3E}">
        <p14:creationId xmlns:p14="http://schemas.microsoft.com/office/powerpoint/2010/main" val="83327474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2C370-3D43-17A4-5A22-CCA1B63D3E9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B11711E-E5F2-1EF0-451C-A41F58FBD85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3D34E65-F4C2-A05D-DD85-3B31D8FF4019}"/>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7CEC23C3-EEF5-95A5-90F3-CD95595D9377}"/>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11BA7A2B-2865-AE40-F7AE-B42767A571C6}"/>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473EDC50-B731-7E65-F6F1-ABEAB84F670A}"/>
              </a:ext>
            </a:extLst>
          </p:cNvPr>
          <p:cNvSpPr>
            <a:spLocks noGrp="1"/>
          </p:cNvSpPr>
          <p:nvPr>
            <p:ph type="sldNum" sz="quarter" idx="3"/>
          </p:nvPr>
        </p:nvSpPr>
        <p:spPr/>
        <p:txBody>
          <a:bodyPr/>
          <a:lstStyle/>
          <a:p>
            <a:pPr>
              <a:defRPr/>
            </a:pPr>
            <a:fld id="{8CEFFEAD-0D57-4E13-B818-006610A34308}" type="slidenum">
              <a:rPr lang="de-DE" smtClean="0"/>
              <a:pPr>
                <a:defRPr/>
              </a:pPr>
              <a:t>192</a:t>
            </a:fld>
            <a:endParaRPr lang="de-DE"/>
          </a:p>
        </p:txBody>
      </p:sp>
    </p:spTree>
    <p:extLst>
      <p:ext uri="{BB962C8B-B14F-4D97-AF65-F5344CB8AC3E}">
        <p14:creationId xmlns:p14="http://schemas.microsoft.com/office/powerpoint/2010/main" val="206224112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193</a:t>
            </a:fld>
            <a:endParaRPr lang="de-DE"/>
          </a:p>
        </p:txBody>
      </p:sp>
    </p:spTree>
    <p:extLst>
      <p:ext uri="{BB962C8B-B14F-4D97-AF65-F5344CB8AC3E}">
        <p14:creationId xmlns:p14="http://schemas.microsoft.com/office/powerpoint/2010/main" val="1691894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a:t>
            </a:fld>
            <a:endParaRPr lang="de-DE"/>
          </a:p>
        </p:txBody>
      </p:sp>
    </p:spTree>
    <p:extLst>
      <p:ext uri="{BB962C8B-B14F-4D97-AF65-F5344CB8AC3E}">
        <p14:creationId xmlns:p14="http://schemas.microsoft.com/office/powerpoint/2010/main" val="90168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140E6-B76E-83D1-EB7F-540A5534AE3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0B940F4-9ADF-D3AB-ED6F-265B7EB3C60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8DCE348-AAA7-1B16-3FB1-7AEC554A9B9D}"/>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6CF7DF9E-B419-6DF3-5D50-21D7A35EB2A0}"/>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907936F0-8860-63B8-AC74-7E662F0C948A}"/>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7753DB80-5679-414B-9CBC-10079F0EA2E2}"/>
              </a:ext>
            </a:extLst>
          </p:cNvPr>
          <p:cNvSpPr>
            <a:spLocks noGrp="1"/>
          </p:cNvSpPr>
          <p:nvPr>
            <p:ph type="sldNum" sz="quarter" idx="12"/>
          </p:nvPr>
        </p:nvSpPr>
        <p:spPr/>
        <p:txBody>
          <a:bodyPr/>
          <a:lstStyle/>
          <a:p>
            <a:pPr>
              <a:defRPr/>
            </a:pPr>
            <a:fld id="{8CEFFEAD-0D57-4E13-B818-006610A34308}" type="slidenum">
              <a:rPr lang="de-DE" smtClean="0"/>
              <a:pPr>
                <a:defRPr/>
              </a:pPr>
              <a:t>20</a:t>
            </a:fld>
            <a:endParaRPr lang="de-DE"/>
          </a:p>
        </p:txBody>
      </p:sp>
    </p:spTree>
    <p:extLst>
      <p:ext uri="{BB962C8B-B14F-4D97-AF65-F5344CB8AC3E}">
        <p14:creationId xmlns:p14="http://schemas.microsoft.com/office/powerpoint/2010/main" val="2512288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140E6-B76E-83D1-EB7F-540A5534AE3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0B940F4-9ADF-D3AB-ED6F-265B7EB3C60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8DCE348-AAA7-1B16-3FB1-7AEC554A9B9D}"/>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6CF7DF9E-B419-6DF3-5D50-21D7A35EB2A0}"/>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907936F0-8860-63B8-AC74-7E662F0C948A}"/>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7753DB80-5679-414B-9CBC-10079F0EA2E2}"/>
              </a:ext>
            </a:extLst>
          </p:cNvPr>
          <p:cNvSpPr>
            <a:spLocks noGrp="1"/>
          </p:cNvSpPr>
          <p:nvPr>
            <p:ph type="sldNum" sz="quarter" idx="12"/>
          </p:nvPr>
        </p:nvSpPr>
        <p:spPr/>
        <p:txBody>
          <a:bodyPr/>
          <a:lstStyle/>
          <a:p>
            <a:pPr>
              <a:defRPr/>
            </a:pPr>
            <a:fld id="{8CEFFEAD-0D57-4E13-B818-006610A34308}" type="slidenum">
              <a:rPr lang="de-DE" smtClean="0"/>
              <a:pPr>
                <a:defRPr/>
              </a:pPr>
              <a:t>21</a:t>
            </a:fld>
            <a:endParaRPr lang="de-DE"/>
          </a:p>
        </p:txBody>
      </p:sp>
    </p:spTree>
    <p:extLst>
      <p:ext uri="{BB962C8B-B14F-4D97-AF65-F5344CB8AC3E}">
        <p14:creationId xmlns:p14="http://schemas.microsoft.com/office/powerpoint/2010/main" val="3099988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22</a:t>
            </a:fld>
            <a:endParaRPr lang="de-DE"/>
          </a:p>
        </p:txBody>
      </p:sp>
    </p:spTree>
    <p:extLst>
      <p:ext uri="{BB962C8B-B14F-4D97-AF65-F5344CB8AC3E}">
        <p14:creationId xmlns:p14="http://schemas.microsoft.com/office/powerpoint/2010/main" val="2593855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23</a:t>
            </a:fld>
            <a:endParaRPr lang="de-DE"/>
          </a:p>
        </p:txBody>
      </p:sp>
    </p:spTree>
    <p:extLst>
      <p:ext uri="{BB962C8B-B14F-4D97-AF65-F5344CB8AC3E}">
        <p14:creationId xmlns:p14="http://schemas.microsoft.com/office/powerpoint/2010/main" val="213255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24</a:t>
            </a:fld>
            <a:endParaRPr lang="de-DE"/>
          </a:p>
        </p:txBody>
      </p:sp>
    </p:spTree>
    <p:extLst>
      <p:ext uri="{BB962C8B-B14F-4D97-AF65-F5344CB8AC3E}">
        <p14:creationId xmlns:p14="http://schemas.microsoft.com/office/powerpoint/2010/main" val="2681057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25</a:t>
            </a:fld>
            <a:endParaRPr lang="de-DE"/>
          </a:p>
        </p:txBody>
      </p:sp>
    </p:spTree>
    <p:extLst>
      <p:ext uri="{BB962C8B-B14F-4D97-AF65-F5344CB8AC3E}">
        <p14:creationId xmlns:p14="http://schemas.microsoft.com/office/powerpoint/2010/main" val="207205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26</a:t>
            </a:fld>
            <a:endParaRPr lang="de-DE"/>
          </a:p>
        </p:txBody>
      </p:sp>
    </p:spTree>
    <p:extLst>
      <p:ext uri="{BB962C8B-B14F-4D97-AF65-F5344CB8AC3E}">
        <p14:creationId xmlns:p14="http://schemas.microsoft.com/office/powerpoint/2010/main" val="6372788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27</a:t>
            </a:fld>
            <a:endParaRPr lang="de-DE"/>
          </a:p>
        </p:txBody>
      </p:sp>
    </p:spTree>
    <p:extLst>
      <p:ext uri="{BB962C8B-B14F-4D97-AF65-F5344CB8AC3E}">
        <p14:creationId xmlns:p14="http://schemas.microsoft.com/office/powerpoint/2010/main" val="352444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364A1-706F-903D-E93A-861B4A85B3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B8E670-9E96-E156-26A2-8BC2CC69578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2D4C15-E825-C817-88A7-AAF5FC028089}"/>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BBF160AA-472F-BB75-5092-4BBF80E9A9E3}"/>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5184317-18FF-3B88-5289-034B9D6E0019}"/>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EDE5CF3D-86BB-2771-6377-F53529F19643}"/>
              </a:ext>
            </a:extLst>
          </p:cNvPr>
          <p:cNvSpPr>
            <a:spLocks noGrp="1"/>
          </p:cNvSpPr>
          <p:nvPr>
            <p:ph type="sldNum" sz="quarter" idx="12"/>
          </p:nvPr>
        </p:nvSpPr>
        <p:spPr/>
        <p:txBody>
          <a:bodyPr/>
          <a:lstStyle/>
          <a:p>
            <a:pPr>
              <a:defRPr/>
            </a:pPr>
            <a:fld id="{8CEFFEAD-0D57-4E13-B818-006610A34308}" type="slidenum">
              <a:rPr lang="de-DE" smtClean="0"/>
              <a:pPr>
                <a:defRPr/>
              </a:pPr>
              <a:t>28</a:t>
            </a:fld>
            <a:endParaRPr lang="de-DE"/>
          </a:p>
        </p:txBody>
      </p:sp>
    </p:spTree>
    <p:extLst>
      <p:ext uri="{BB962C8B-B14F-4D97-AF65-F5344CB8AC3E}">
        <p14:creationId xmlns:p14="http://schemas.microsoft.com/office/powerpoint/2010/main" val="3957703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29</a:t>
            </a:fld>
            <a:endParaRPr lang="de-DE"/>
          </a:p>
        </p:txBody>
      </p:sp>
    </p:spTree>
    <p:extLst>
      <p:ext uri="{BB962C8B-B14F-4D97-AF65-F5344CB8AC3E}">
        <p14:creationId xmlns:p14="http://schemas.microsoft.com/office/powerpoint/2010/main" val="4037690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a:t>
            </a:fld>
            <a:endParaRPr lang="de-DE"/>
          </a:p>
        </p:txBody>
      </p:sp>
    </p:spTree>
    <p:extLst>
      <p:ext uri="{BB962C8B-B14F-4D97-AF65-F5344CB8AC3E}">
        <p14:creationId xmlns:p14="http://schemas.microsoft.com/office/powerpoint/2010/main" val="2564801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30</a:t>
            </a:fld>
            <a:endParaRPr lang="de-DE"/>
          </a:p>
        </p:txBody>
      </p:sp>
    </p:spTree>
    <p:extLst>
      <p:ext uri="{BB962C8B-B14F-4D97-AF65-F5344CB8AC3E}">
        <p14:creationId xmlns:p14="http://schemas.microsoft.com/office/powerpoint/2010/main" val="2546296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31</a:t>
            </a:fld>
            <a:endParaRPr lang="de-DE"/>
          </a:p>
        </p:txBody>
      </p:sp>
    </p:spTree>
    <p:extLst>
      <p:ext uri="{BB962C8B-B14F-4D97-AF65-F5344CB8AC3E}">
        <p14:creationId xmlns:p14="http://schemas.microsoft.com/office/powerpoint/2010/main" val="576403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32</a:t>
            </a:fld>
            <a:endParaRPr lang="de-DE"/>
          </a:p>
        </p:txBody>
      </p:sp>
    </p:spTree>
    <p:extLst>
      <p:ext uri="{BB962C8B-B14F-4D97-AF65-F5344CB8AC3E}">
        <p14:creationId xmlns:p14="http://schemas.microsoft.com/office/powerpoint/2010/main" val="3081077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33</a:t>
            </a:fld>
            <a:endParaRPr lang="de-DE"/>
          </a:p>
        </p:txBody>
      </p:sp>
    </p:spTree>
    <p:extLst>
      <p:ext uri="{BB962C8B-B14F-4D97-AF65-F5344CB8AC3E}">
        <p14:creationId xmlns:p14="http://schemas.microsoft.com/office/powerpoint/2010/main" val="34349954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34</a:t>
            </a:fld>
            <a:endParaRPr lang="de-DE"/>
          </a:p>
        </p:txBody>
      </p:sp>
    </p:spTree>
    <p:extLst>
      <p:ext uri="{BB962C8B-B14F-4D97-AF65-F5344CB8AC3E}">
        <p14:creationId xmlns:p14="http://schemas.microsoft.com/office/powerpoint/2010/main" val="3592502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35</a:t>
            </a:fld>
            <a:endParaRPr lang="de-DE"/>
          </a:p>
        </p:txBody>
      </p:sp>
    </p:spTree>
    <p:extLst>
      <p:ext uri="{BB962C8B-B14F-4D97-AF65-F5344CB8AC3E}">
        <p14:creationId xmlns:p14="http://schemas.microsoft.com/office/powerpoint/2010/main" val="19108175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36</a:t>
            </a:fld>
            <a:endParaRPr lang="de-DE"/>
          </a:p>
        </p:txBody>
      </p:sp>
    </p:spTree>
    <p:extLst>
      <p:ext uri="{BB962C8B-B14F-4D97-AF65-F5344CB8AC3E}">
        <p14:creationId xmlns:p14="http://schemas.microsoft.com/office/powerpoint/2010/main" val="1166175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37</a:t>
            </a:fld>
            <a:endParaRPr lang="de-DE"/>
          </a:p>
        </p:txBody>
      </p:sp>
    </p:spTree>
    <p:extLst>
      <p:ext uri="{BB962C8B-B14F-4D97-AF65-F5344CB8AC3E}">
        <p14:creationId xmlns:p14="http://schemas.microsoft.com/office/powerpoint/2010/main" val="1641858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38</a:t>
            </a:fld>
            <a:endParaRPr lang="de-DE"/>
          </a:p>
        </p:txBody>
      </p:sp>
    </p:spTree>
    <p:extLst>
      <p:ext uri="{BB962C8B-B14F-4D97-AF65-F5344CB8AC3E}">
        <p14:creationId xmlns:p14="http://schemas.microsoft.com/office/powerpoint/2010/main" val="41663524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39</a:t>
            </a:fld>
            <a:endParaRPr lang="de-DE"/>
          </a:p>
        </p:txBody>
      </p:sp>
    </p:spTree>
    <p:extLst>
      <p:ext uri="{BB962C8B-B14F-4D97-AF65-F5344CB8AC3E}">
        <p14:creationId xmlns:p14="http://schemas.microsoft.com/office/powerpoint/2010/main" val="2818735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a:t>
            </a:fld>
            <a:endParaRPr lang="de-DE"/>
          </a:p>
        </p:txBody>
      </p:sp>
    </p:spTree>
    <p:extLst>
      <p:ext uri="{BB962C8B-B14F-4D97-AF65-F5344CB8AC3E}">
        <p14:creationId xmlns:p14="http://schemas.microsoft.com/office/powerpoint/2010/main" val="2044862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40</a:t>
            </a:fld>
            <a:endParaRPr lang="de-DE"/>
          </a:p>
        </p:txBody>
      </p:sp>
    </p:spTree>
    <p:extLst>
      <p:ext uri="{BB962C8B-B14F-4D97-AF65-F5344CB8AC3E}">
        <p14:creationId xmlns:p14="http://schemas.microsoft.com/office/powerpoint/2010/main" val="622313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41</a:t>
            </a:fld>
            <a:endParaRPr lang="de-DE"/>
          </a:p>
        </p:txBody>
      </p:sp>
    </p:spTree>
    <p:extLst>
      <p:ext uri="{BB962C8B-B14F-4D97-AF65-F5344CB8AC3E}">
        <p14:creationId xmlns:p14="http://schemas.microsoft.com/office/powerpoint/2010/main" val="31644496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3D85B-35A8-FCD8-0473-1D5F10FE1D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A6F684-F740-4231-A3C4-D4D4F833B79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96A974E-5376-8101-789E-D94397BAAD43}"/>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66780C5D-8A28-2716-99C5-56E8CA6A6F64}"/>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41DF63A4-31C0-823E-F7DA-D02183CD006C}"/>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5E42CA77-60E2-D2D6-BD8A-500940009E3E}"/>
              </a:ext>
            </a:extLst>
          </p:cNvPr>
          <p:cNvSpPr>
            <a:spLocks noGrp="1"/>
          </p:cNvSpPr>
          <p:nvPr>
            <p:ph type="sldNum" sz="quarter" idx="12"/>
          </p:nvPr>
        </p:nvSpPr>
        <p:spPr/>
        <p:txBody>
          <a:bodyPr/>
          <a:lstStyle/>
          <a:p>
            <a:pPr>
              <a:defRPr/>
            </a:pPr>
            <a:fld id="{8CEFFEAD-0D57-4E13-B818-006610A34308}" type="slidenum">
              <a:rPr lang="de-DE" smtClean="0"/>
              <a:pPr>
                <a:defRPr/>
              </a:pPr>
              <a:t>42</a:t>
            </a:fld>
            <a:endParaRPr lang="de-DE"/>
          </a:p>
        </p:txBody>
      </p:sp>
    </p:spTree>
    <p:extLst>
      <p:ext uri="{BB962C8B-B14F-4D97-AF65-F5344CB8AC3E}">
        <p14:creationId xmlns:p14="http://schemas.microsoft.com/office/powerpoint/2010/main" val="12069551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43</a:t>
            </a:fld>
            <a:endParaRPr lang="de-DE"/>
          </a:p>
        </p:txBody>
      </p:sp>
    </p:spTree>
    <p:extLst>
      <p:ext uri="{BB962C8B-B14F-4D97-AF65-F5344CB8AC3E}">
        <p14:creationId xmlns:p14="http://schemas.microsoft.com/office/powerpoint/2010/main" val="34520886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32B30-DFE6-AF3B-E3AB-D3A42FA515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853479-578B-A9EF-5CAA-78CBE9D5D23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B1D2CB7-A838-9DBC-7D11-63D46E0A98E7}"/>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3B56204F-CCAE-3BAE-E042-27242E9EEFAC}"/>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9C6FB396-7F18-5A51-592D-080F8568C552}"/>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2E0B5561-C57E-3294-851D-D21EAA2FA94C}"/>
              </a:ext>
            </a:extLst>
          </p:cNvPr>
          <p:cNvSpPr>
            <a:spLocks noGrp="1"/>
          </p:cNvSpPr>
          <p:nvPr>
            <p:ph type="sldNum" sz="quarter" idx="12"/>
          </p:nvPr>
        </p:nvSpPr>
        <p:spPr/>
        <p:txBody>
          <a:bodyPr/>
          <a:lstStyle/>
          <a:p>
            <a:pPr>
              <a:defRPr/>
            </a:pPr>
            <a:fld id="{8CEFFEAD-0D57-4E13-B818-006610A34308}" type="slidenum">
              <a:rPr lang="de-DE" smtClean="0"/>
              <a:pPr>
                <a:defRPr/>
              </a:pPr>
              <a:t>44</a:t>
            </a:fld>
            <a:endParaRPr lang="de-DE"/>
          </a:p>
        </p:txBody>
      </p:sp>
    </p:spTree>
    <p:extLst>
      <p:ext uri="{BB962C8B-B14F-4D97-AF65-F5344CB8AC3E}">
        <p14:creationId xmlns:p14="http://schemas.microsoft.com/office/powerpoint/2010/main" val="16331897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45</a:t>
            </a:fld>
            <a:endParaRPr lang="de-DE"/>
          </a:p>
        </p:txBody>
      </p:sp>
    </p:spTree>
    <p:extLst>
      <p:ext uri="{BB962C8B-B14F-4D97-AF65-F5344CB8AC3E}">
        <p14:creationId xmlns:p14="http://schemas.microsoft.com/office/powerpoint/2010/main" val="35232522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46</a:t>
            </a:fld>
            <a:endParaRPr lang="de-DE"/>
          </a:p>
        </p:txBody>
      </p:sp>
    </p:spTree>
    <p:extLst>
      <p:ext uri="{BB962C8B-B14F-4D97-AF65-F5344CB8AC3E}">
        <p14:creationId xmlns:p14="http://schemas.microsoft.com/office/powerpoint/2010/main" val="41837769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47</a:t>
            </a:fld>
            <a:endParaRPr lang="de-DE"/>
          </a:p>
        </p:txBody>
      </p:sp>
    </p:spTree>
    <p:extLst>
      <p:ext uri="{BB962C8B-B14F-4D97-AF65-F5344CB8AC3E}">
        <p14:creationId xmlns:p14="http://schemas.microsoft.com/office/powerpoint/2010/main" val="752765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B4A35-B404-41BB-5F62-B593573E6B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60D27E2-8E1C-5675-4CE3-BD1D6EE177A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3E1235-9C2E-5747-68EF-6C778BA7A51D}"/>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375B790F-B527-155F-51A0-B593F4E769BB}"/>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0556DB7E-E5FF-D921-1FFF-85A6C3203B25}"/>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C0216DF9-10CA-9A94-7CB3-D207CD200AEB}"/>
              </a:ext>
            </a:extLst>
          </p:cNvPr>
          <p:cNvSpPr>
            <a:spLocks noGrp="1"/>
          </p:cNvSpPr>
          <p:nvPr>
            <p:ph type="sldNum" sz="quarter" idx="12"/>
          </p:nvPr>
        </p:nvSpPr>
        <p:spPr/>
        <p:txBody>
          <a:bodyPr/>
          <a:lstStyle/>
          <a:p>
            <a:pPr>
              <a:defRPr/>
            </a:pPr>
            <a:fld id="{8CEFFEAD-0D57-4E13-B818-006610A34308}" type="slidenum">
              <a:rPr lang="de-DE" smtClean="0"/>
              <a:pPr>
                <a:defRPr/>
              </a:pPr>
              <a:t>48</a:t>
            </a:fld>
            <a:endParaRPr lang="de-DE"/>
          </a:p>
        </p:txBody>
      </p:sp>
    </p:spTree>
    <p:extLst>
      <p:ext uri="{BB962C8B-B14F-4D97-AF65-F5344CB8AC3E}">
        <p14:creationId xmlns:p14="http://schemas.microsoft.com/office/powerpoint/2010/main" val="4806837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49</a:t>
            </a:fld>
            <a:endParaRPr lang="de-DE"/>
          </a:p>
        </p:txBody>
      </p:sp>
    </p:spTree>
    <p:extLst>
      <p:ext uri="{BB962C8B-B14F-4D97-AF65-F5344CB8AC3E}">
        <p14:creationId xmlns:p14="http://schemas.microsoft.com/office/powerpoint/2010/main" val="1022502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4D5DD-4606-8F00-9205-1A3F9AA589F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E5C3A34-C89E-2570-12EF-2D3235EFBCE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1420BC3-8C86-C22B-58EB-3BE9EE9363FD}"/>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4CF1CEE5-9614-EC64-5E2B-D07E936D8D5D}"/>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0FE7EB1F-F936-B1C6-C90F-CA8C3F19F88D}"/>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F894D64B-3DD3-C558-9D20-4A38F20CBCDF}"/>
              </a:ext>
            </a:extLst>
          </p:cNvPr>
          <p:cNvSpPr>
            <a:spLocks noGrp="1"/>
          </p:cNvSpPr>
          <p:nvPr>
            <p:ph type="sldNum" sz="quarter" idx="12"/>
          </p:nvPr>
        </p:nvSpPr>
        <p:spPr/>
        <p:txBody>
          <a:bodyPr/>
          <a:lstStyle/>
          <a:p>
            <a:pPr>
              <a:defRPr/>
            </a:pPr>
            <a:fld id="{8CEFFEAD-0D57-4E13-B818-006610A34308}" type="slidenum">
              <a:rPr lang="de-DE" smtClean="0"/>
              <a:pPr>
                <a:defRPr/>
              </a:pPr>
              <a:t>5</a:t>
            </a:fld>
            <a:endParaRPr lang="de-DE"/>
          </a:p>
        </p:txBody>
      </p:sp>
    </p:spTree>
    <p:extLst>
      <p:ext uri="{BB962C8B-B14F-4D97-AF65-F5344CB8AC3E}">
        <p14:creationId xmlns:p14="http://schemas.microsoft.com/office/powerpoint/2010/main" val="20884980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50</a:t>
            </a:fld>
            <a:endParaRPr lang="de-DE"/>
          </a:p>
        </p:txBody>
      </p:sp>
    </p:spTree>
    <p:extLst>
      <p:ext uri="{BB962C8B-B14F-4D97-AF65-F5344CB8AC3E}">
        <p14:creationId xmlns:p14="http://schemas.microsoft.com/office/powerpoint/2010/main" val="35685332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51</a:t>
            </a:fld>
            <a:endParaRPr lang="de-DE"/>
          </a:p>
        </p:txBody>
      </p:sp>
    </p:spTree>
    <p:extLst>
      <p:ext uri="{BB962C8B-B14F-4D97-AF65-F5344CB8AC3E}">
        <p14:creationId xmlns:p14="http://schemas.microsoft.com/office/powerpoint/2010/main" val="13465695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52</a:t>
            </a:fld>
            <a:endParaRPr lang="de-DE"/>
          </a:p>
        </p:txBody>
      </p:sp>
    </p:spTree>
    <p:extLst>
      <p:ext uri="{BB962C8B-B14F-4D97-AF65-F5344CB8AC3E}">
        <p14:creationId xmlns:p14="http://schemas.microsoft.com/office/powerpoint/2010/main" val="12277268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53</a:t>
            </a:fld>
            <a:endParaRPr lang="de-DE"/>
          </a:p>
        </p:txBody>
      </p:sp>
    </p:spTree>
    <p:extLst>
      <p:ext uri="{BB962C8B-B14F-4D97-AF65-F5344CB8AC3E}">
        <p14:creationId xmlns:p14="http://schemas.microsoft.com/office/powerpoint/2010/main" val="36200097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54</a:t>
            </a:fld>
            <a:endParaRPr lang="de-DE"/>
          </a:p>
        </p:txBody>
      </p:sp>
    </p:spTree>
    <p:extLst>
      <p:ext uri="{BB962C8B-B14F-4D97-AF65-F5344CB8AC3E}">
        <p14:creationId xmlns:p14="http://schemas.microsoft.com/office/powerpoint/2010/main" val="23050898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55</a:t>
            </a:fld>
            <a:endParaRPr lang="de-DE"/>
          </a:p>
        </p:txBody>
      </p:sp>
    </p:spTree>
    <p:extLst>
      <p:ext uri="{BB962C8B-B14F-4D97-AF65-F5344CB8AC3E}">
        <p14:creationId xmlns:p14="http://schemas.microsoft.com/office/powerpoint/2010/main" val="4340784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56</a:t>
            </a:fld>
            <a:endParaRPr lang="de-DE"/>
          </a:p>
        </p:txBody>
      </p:sp>
    </p:spTree>
    <p:extLst>
      <p:ext uri="{BB962C8B-B14F-4D97-AF65-F5344CB8AC3E}">
        <p14:creationId xmlns:p14="http://schemas.microsoft.com/office/powerpoint/2010/main" val="28403295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57</a:t>
            </a:fld>
            <a:endParaRPr lang="de-DE"/>
          </a:p>
        </p:txBody>
      </p:sp>
    </p:spTree>
    <p:extLst>
      <p:ext uri="{BB962C8B-B14F-4D97-AF65-F5344CB8AC3E}">
        <p14:creationId xmlns:p14="http://schemas.microsoft.com/office/powerpoint/2010/main" val="25226654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58</a:t>
            </a:fld>
            <a:endParaRPr lang="de-DE"/>
          </a:p>
        </p:txBody>
      </p:sp>
    </p:spTree>
    <p:extLst>
      <p:ext uri="{BB962C8B-B14F-4D97-AF65-F5344CB8AC3E}">
        <p14:creationId xmlns:p14="http://schemas.microsoft.com/office/powerpoint/2010/main" val="784266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59</a:t>
            </a:fld>
            <a:endParaRPr lang="de-DE"/>
          </a:p>
        </p:txBody>
      </p:sp>
    </p:spTree>
    <p:extLst>
      <p:ext uri="{BB962C8B-B14F-4D97-AF65-F5344CB8AC3E}">
        <p14:creationId xmlns:p14="http://schemas.microsoft.com/office/powerpoint/2010/main" val="2877047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a:t>
            </a:fld>
            <a:endParaRPr lang="de-DE"/>
          </a:p>
        </p:txBody>
      </p:sp>
    </p:spTree>
    <p:extLst>
      <p:ext uri="{BB962C8B-B14F-4D97-AF65-F5344CB8AC3E}">
        <p14:creationId xmlns:p14="http://schemas.microsoft.com/office/powerpoint/2010/main" val="4152528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60</a:t>
            </a:fld>
            <a:endParaRPr lang="de-DE"/>
          </a:p>
        </p:txBody>
      </p:sp>
    </p:spTree>
    <p:extLst>
      <p:ext uri="{BB962C8B-B14F-4D97-AF65-F5344CB8AC3E}">
        <p14:creationId xmlns:p14="http://schemas.microsoft.com/office/powerpoint/2010/main" val="41960327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61</a:t>
            </a:fld>
            <a:endParaRPr lang="de-DE"/>
          </a:p>
        </p:txBody>
      </p:sp>
    </p:spTree>
    <p:extLst>
      <p:ext uri="{BB962C8B-B14F-4D97-AF65-F5344CB8AC3E}">
        <p14:creationId xmlns:p14="http://schemas.microsoft.com/office/powerpoint/2010/main" val="152346225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62</a:t>
            </a:fld>
            <a:endParaRPr lang="de-DE"/>
          </a:p>
        </p:txBody>
      </p:sp>
    </p:spTree>
    <p:extLst>
      <p:ext uri="{BB962C8B-B14F-4D97-AF65-F5344CB8AC3E}">
        <p14:creationId xmlns:p14="http://schemas.microsoft.com/office/powerpoint/2010/main" val="5954052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63</a:t>
            </a:fld>
            <a:endParaRPr lang="de-DE"/>
          </a:p>
        </p:txBody>
      </p:sp>
    </p:spTree>
    <p:extLst>
      <p:ext uri="{BB962C8B-B14F-4D97-AF65-F5344CB8AC3E}">
        <p14:creationId xmlns:p14="http://schemas.microsoft.com/office/powerpoint/2010/main" val="33731221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64</a:t>
            </a:fld>
            <a:endParaRPr lang="de-DE"/>
          </a:p>
        </p:txBody>
      </p:sp>
    </p:spTree>
    <p:extLst>
      <p:ext uri="{BB962C8B-B14F-4D97-AF65-F5344CB8AC3E}">
        <p14:creationId xmlns:p14="http://schemas.microsoft.com/office/powerpoint/2010/main" val="9132550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65</a:t>
            </a:fld>
            <a:endParaRPr lang="de-DE"/>
          </a:p>
        </p:txBody>
      </p:sp>
    </p:spTree>
    <p:extLst>
      <p:ext uri="{BB962C8B-B14F-4D97-AF65-F5344CB8AC3E}">
        <p14:creationId xmlns:p14="http://schemas.microsoft.com/office/powerpoint/2010/main" val="23054508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66</a:t>
            </a:fld>
            <a:endParaRPr lang="de-DE"/>
          </a:p>
        </p:txBody>
      </p:sp>
    </p:spTree>
    <p:extLst>
      <p:ext uri="{BB962C8B-B14F-4D97-AF65-F5344CB8AC3E}">
        <p14:creationId xmlns:p14="http://schemas.microsoft.com/office/powerpoint/2010/main" val="28239264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67</a:t>
            </a:fld>
            <a:endParaRPr lang="de-DE"/>
          </a:p>
        </p:txBody>
      </p:sp>
    </p:spTree>
    <p:extLst>
      <p:ext uri="{BB962C8B-B14F-4D97-AF65-F5344CB8AC3E}">
        <p14:creationId xmlns:p14="http://schemas.microsoft.com/office/powerpoint/2010/main" val="25836967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68</a:t>
            </a:fld>
            <a:endParaRPr lang="de-DE"/>
          </a:p>
        </p:txBody>
      </p:sp>
    </p:spTree>
    <p:extLst>
      <p:ext uri="{BB962C8B-B14F-4D97-AF65-F5344CB8AC3E}">
        <p14:creationId xmlns:p14="http://schemas.microsoft.com/office/powerpoint/2010/main" val="21448452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69</a:t>
            </a:fld>
            <a:endParaRPr lang="de-DE"/>
          </a:p>
        </p:txBody>
      </p:sp>
    </p:spTree>
    <p:extLst>
      <p:ext uri="{BB962C8B-B14F-4D97-AF65-F5344CB8AC3E}">
        <p14:creationId xmlns:p14="http://schemas.microsoft.com/office/powerpoint/2010/main" val="3050595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a:t>
            </a:fld>
            <a:endParaRPr lang="de-DE"/>
          </a:p>
        </p:txBody>
      </p:sp>
    </p:spTree>
    <p:extLst>
      <p:ext uri="{BB962C8B-B14F-4D97-AF65-F5344CB8AC3E}">
        <p14:creationId xmlns:p14="http://schemas.microsoft.com/office/powerpoint/2010/main" val="27860645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70</a:t>
            </a:fld>
            <a:endParaRPr lang="de-DE"/>
          </a:p>
        </p:txBody>
      </p:sp>
    </p:spTree>
    <p:extLst>
      <p:ext uri="{BB962C8B-B14F-4D97-AF65-F5344CB8AC3E}">
        <p14:creationId xmlns:p14="http://schemas.microsoft.com/office/powerpoint/2010/main" val="4119045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71</a:t>
            </a:fld>
            <a:endParaRPr lang="de-DE"/>
          </a:p>
        </p:txBody>
      </p:sp>
    </p:spTree>
    <p:extLst>
      <p:ext uri="{BB962C8B-B14F-4D97-AF65-F5344CB8AC3E}">
        <p14:creationId xmlns:p14="http://schemas.microsoft.com/office/powerpoint/2010/main" val="387697545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72</a:t>
            </a:fld>
            <a:endParaRPr lang="de-DE"/>
          </a:p>
        </p:txBody>
      </p:sp>
    </p:spTree>
    <p:extLst>
      <p:ext uri="{BB962C8B-B14F-4D97-AF65-F5344CB8AC3E}">
        <p14:creationId xmlns:p14="http://schemas.microsoft.com/office/powerpoint/2010/main" val="14196563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73</a:t>
            </a:fld>
            <a:endParaRPr lang="de-DE"/>
          </a:p>
        </p:txBody>
      </p:sp>
    </p:spTree>
    <p:extLst>
      <p:ext uri="{BB962C8B-B14F-4D97-AF65-F5344CB8AC3E}">
        <p14:creationId xmlns:p14="http://schemas.microsoft.com/office/powerpoint/2010/main" val="17135688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74</a:t>
            </a:fld>
            <a:endParaRPr lang="de-DE"/>
          </a:p>
        </p:txBody>
      </p:sp>
    </p:spTree>
    <p:extLst>
      <p:ext uri="{BB962C8B-B14F-4D97-AF65-F5344CB8AC3E}">
        <p14:creationId xmlns:p14="http://schemas.microsoft.com/office/powerpoint/2010/main" val="21539572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75</a:t>
            </a:fld>
            <a:endParaRPr lang="de-DE"/>
          </a:p>
        </p:txBody>
      </p:sp>
    </p:spTree>
    <p:extLst>
      <p:ext uri="{BB962C8B-B14F-4D97-AF65-F5344CB8AC3E}">
        <p14:creationId xmlns:p14="http://schemas.microsoft.com/office/powerpoint/2010/main" val="124073887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76</a:t>
            </a:fld>
            <a:endParaRPr lang="de-DE"/>
          </a:p>
        </p:txBody>
      </p:sp>
    </p:spTree>
    <p:extLst>
      <p:ext uri="{BB962C8B-B14F-4D97-AF65-F5344CB8AC3E}">
        <p14:creationId xmlns:p14="http://schemas.microsoft.com/office/powerpoint/2010/main" val="26249869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77</a:t>
            </a:fld>
            <a:endParaRPr lang="de-DE"/>
          </a:p>
        </p:txBody>
      </p:sp>
    </p:spTree>
    <p:extLst>
      <p:ext uri="{BB962C8B-B14F-4D97-AF65-F5344CB8AC3E}">
        <p14:creationId xmlns:p14="http://schemas.microsoft.com/office/powerpoint/2010/main" val="3975798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78</a:t>
            </a:fld>
            <a:endParaRPr lang="de-DE"/>
          </a:p>
        </p:txBody>
      </p:sp>
    </p:spTree>
    <p:extLst>
      <p:ext uri="{BB962C8B-B14F-4D97-AF65-F5344CB8AC3E}">
        <p14:creationId xmlns:p14="http://schemas.microsoft.com/office/powerpoint/2010/main" val="6227046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79</a:t>
            </a:fld>
            <a:endParaRPr lang="de-DE"/>
          </a:p>
        </p:txBody>
      </p:sp>
    </p:spTree>
    <p:extLst>
      <p:ext uri="{BB962C8B-B14F-4D97-AF65-F5344CB8AC3E}">
        <p14:creationId xmlns:p14="http://schemas.microsoft.com/office/powerpoint/2010/main" val="244561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Alternative zum Kernsatz: Eine gute digitale Identität braucht eine echte analoge Identität</a:t>
            </a:r>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8</a:t>
            </a:fld>
            <a:endParaRPr lang="de-DE"/>
          </a:p>
        </p:txBody>
      </p:sp>
    </p:spTree>
    <p:extLst>
      <p:ext uri="{BB962C8B-B14F-4D97-AF65-F5344CB8AC3E}">
        <p14:creationId xmlns:p14="http://schemas.microsoft.com/office/powerpoint/2010/main" val="41628543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80</a:t>
            </a:fld>
            <a:endParaRPr lang="de-DE"/>
          </a:p>
        </p:txBody>
      </p:sp>
    </p:spTree>
    <p:extLst>
      <p:ext uri="{BB962C8B-B14F-4D97-AF65-F5344CB8AC3E}">
        <p14:creationId xmlns:p14="http://schemas.microsoft.com/office/powerpoint/2010/main" val="16163757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81</a:t>
            </a:fld>
            <a:endParaRPr lang="de-DE"/>
          </a:p>
        </p:txBody>
      </p:sp>
    </p:spTree>
    <p:extLst>
      <p:ext uri="{BB962C8B-B14F-4D97-AF65-F5344CB8AC3E}">
        <p14:creationId xmlns:p14="http://schemas.microsoft.com/office/powerpoint/2010/main" val="39886955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82</a:t>
            </a:fld>
            <a:endParaRPr lang="de-DE"/>
          </a:p>
        </p:txBody>
      </p:sp>
    </p:spTree>
    <p:extLst>
      <p:ext uri="{BB962C8B-B14F-4D97-AF65-F5344CB8AC3E}">
        <p14:creationId xmlns:p14="http://schemas.microsoft.com/office/powerpoint/2010/main" val="20714929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83</a:t>
            </a:fld>
            <a:endParaRPr lang="de-DE"/>
          </a:p>
        </p:txBody>
      </p:sp>
    </p:spTree>
    <p:extLst>
      <p:ext uri="{BB962C8B-B14F-4D97-AF65-F5344CB8AC3E}">
        <p14:creationId xmlns:p14="http://schemas.microsoft.com/office/powerpoint/2010/main" val="59768780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84</a:t>
            </a:fld>
            <a:endParaRPr lang="de-DE"/>
          </a:p>
        </p:txBody>
      </p:sp>
    </p:spTree>
    <p:extLst>
      <p:ext uri="{BB962C8B-B14F-4D97-AF65-F5344CB8AC3E}">
        <p14:creationId xmlns:p14="http://schemas.microsoft.com/office/powerpoint/2010/main" val="309596922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F89E1-DE7D-AD33-3A23-EBF9F4F0D7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41501C-88B2-C636-5EA8-D1A9DFEF592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3B94106-F9BF-B2FD-6FD6-75B11230A1EF}"/>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8F2005CB-A371-24F8-0B07-15FBEF099C99}"/>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45B15800-3500-8054-5F4B-A818B8A3BDA1}"/>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A8310653-6672-B98F-DA4F-09BFA5E61063}"/>
              </a:ext>
            </a:extLst>
          </p:cNvPr>
          <p:cNvSpPr>
            <a:spLocks noGrp="1"/>
          </p:cNvSpPr>
          <p:nvPr>
            <p:ph type="sldNum" sz="quarter" idx="12"/>
          </p:nvPr>
        </p:nvSpPr>
        <p:spPr/>
        <p:txBody>
          <a:bodyPr/>
          <a:lstStyle/>
          <a:p>
            <a:pPr>
              <a:defRPr/>
            </a:pPr>
            <a:fld id="{8CEFFEAD-0D57-4E13-B818-006610A34308}" type="slidenum">
              <a:rPr lang="de-DE" smtClean="0"/>
              <a:pPr>
                <a:defRPr/>
              </a:pPr>
              <a:t>85</a:t>
            </a:fld>
            <a:endParaRPr lang="de-DE"/>
          </a:p>
        </p:txBody>
      </p:sp>
    </p:spTree>
    <p:extLst>
      <p:ext uri="{BB962C8B-B14F-4D97-AF65-F5344CB8AC3E}">
        <p14:creationId xmlns:p14="http://schemas.microsoft.com/office/powerpoint/2010/main" val="4146792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78267-9525-BD69-2A49-A78F59B9A6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60C20B2-4C4A-3514-1205-FFA2AAE973D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75E3A66-2D01-A1A2-1F9C-C900BD5CEB59}"/>
              </a:ext>
            </a:extLst>
          </p:cNvPr>
          <p:cNvSpPr>
            <a:spLocks noGrp="1"/>
          </p:cNvSpPr>
          <p:nvPr>
            <p:ph type="body" idx="1"/>
          </p:nvPr>
        </p:nvSpPr>
        <p:spPr/>
        <p:txBody>
          <a:bodyPr/>
          <a:lstStyle/>
          <a:p>
            <a:endParaRPr lang="de-DE" dirty="0"/>
          </a:p>
        </p:txBody>
      </p:sp>
      <p:sp>
        <p:nvSpPr>
          <p:cNvPr id="4" name="Kopfzeilenplatzhalter 3">
            <a:extLst>
              <a:ext uri="{FF2B5EF4-FFF2-40B4-BE49-F238E27FC236}">
                <a16:creationId xmlns:a16="http://schemas.microsoft.com/office/drawing/2014/main" id="{E534BB23-DC44-9434-7FCD-CBA3F615D783}"/>
              </a:ext>
            </a:extLst>
          </p:cNvPr>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26046EA-5CCC-CA3B-8080-F6DD6338C287}"/>
              </a:ext>
            </a:extLst>
          </p:cNvPr>
          <p:cNvSpPr>
            <a:spLocks noGrp="1"/>
          </p:cNvSpPr>
          <p:nvPr>
            <p:ph type="dt" sz="quarter" idx="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C8B23657-2552-2261-6807-25E22718BF88}"/>
              </a:ext>
            </a:extLst>
          </p:cNvPr>
          <p:cNvSpPr>
            <a:spLocks noGrp="1"/>
          </p:cNvSpPr>
          <p:nvPr>
            <p:ph type="sldNum" sz="quarter" idx="3"/>
          </p:nvPr>
        </p:nvSpPr>
        <p:spPr/>
        <p:txBody>
          <a:bodyPr/>
          <a:lstStyle/>
          <a:p>
            <a:pPr>
              <a:defRPr/>
            </a:pPr>
            <a:fld id="{8CEFFEAD-0D57-4E13-B818-006610A34308}" type="slidenum">
              <a:rPr lang="de-DE" smtClean="0"/>
              <a:pPr>
                <a:defRPr/>
              </a:pPr>
              <a:t>86</a:t>
            </a:fld>
            <a:endParaRPr lang="de-DE"/>
          </a:p>
        </p:txBody>
      </p:sp>
    </p:spTree>
    <p:extLst>
      <p:ext uri="{BB962C8B-B14F-4D97-AF65-F5344CB8AC3E}">
        <p14:creationId xmlns:p14="http://schemas.microsoft.com/office/powerpoint/2010/main" val="99301799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31F19-8F4D-19C3-D9C7-98B9D02B43A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9A34C87-0008-BB1F-9E4A-A464BB47BCB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96E0506-B430-BC29-2353-A77CF6C5457F}"/>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F8FC2998-1067-C766-B3CA-B2991F89AB43}"/>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74114013-D651-3C03-86A1-DC54F50DB814}"/>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5DAFCD1D-C9CE-4C1B-2031-C9799764E6CD}"/>
              </a:ext>
            </a:extLst>
          </p:cNvPr>
          <p:cNvSpPr>
            <a:spLocks noGrp="1"/>
          </p:cNvSpPr>
          <p:nvPr>
            <p:ph type="sldNum" sz="quarter" idx="12"/>
          </p:nvPr>
        </p:nvSpPr>
        <p:spPr/>
        <p:txBody>
          <a:bodyPr/>
          <a:lstStyle/>
          <a:p>
            <a:pPr>
              <a:defRPr/>
            </a:pPr>
            <a:fld id="{8CEFFEAD-0D57-4E13-B818-006610A34308}" type="slidenum">
              <a:rPr lang="de-DE" smtClean="0"/>
              <a:pPr>
                <a:defRPr/>
              </a:pPr>
              <a:t>87</a:t>
            </a:fld>
            <a:endParaRPr lang="de-DE"/>
          </a:p>
        </p:txBody>
      </p:sp>
    </p:spTree>
    <p:extLst>
      <p:ext uri="{BB962C8B-B14F-4D97-AF65-F5344CB8AC3E}">
        <p14:creationId xmlns:p14="http://schemas.microsoft.com/office/powerpoint/2010/main" val="35878843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0E1D5-C482-6B98-348D-424CCAF78A0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D6F203-5676-3B46-559E-E1B6CF3FD54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2EB31B-FC9C-2FEA-C14F-15A61C769B34}"/>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A86FCC50-0B17-7915-3F4D-E03AAB64C09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53D5E1B5-27F4-77D9-DA30-4380699FA074}"/>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AA18D853-E467-F97A-8813-9BD80A6FE4F4}"/>
              </a:ext>
            </a:extLst>
          </p:cNvPr>
          <p:cNvSpPr>
            <a:spLocks noGrp="1"/>
          </p:cNvSpPr>
          <p:nvPr>
            <p:ph type="sldNum" sz="quarter" idx="12"/>
          </p:nvPr>
        </p:nvSpPr>
        <p:spPr/>
        <p:txBody>
          <a:bodyPr/>
          <a:lstStyle/>
          <a:p>
            <a:pPr>
              <a:defRPr/>
            </a:pPr>
            <a:fld id="{8CEFFEAD-0D57-4E13-B818-006610A34308}" type="slidenum">
              <a:rPr lang="de-DE" smtClean="0"/>
              <a:pPr>
                <a:defRPr/>
              </a:pPr>
              <a:t>88</a:t>
            </a:fld>
            <a:endParaRPr lang="de-DE"/>
          </a:p>
        </p:txBody>
      </p:sp>
    </p:spTree>
    <p:extLst>
      <p:ext uri="{BB962C8B-B14F-4D97-AF65-F5344CB8AC3E}">
        <p14:creationId xmlns:p14="http://schemas.microsoft.com/office/powerpoint/2010/main" val="73865096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FB11E-AA86-9BB5-A40B-3F50C3852E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034297D-C8E9-690B-4D97-18702D97AB8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21857DD-1FA3-1B3C-4611-1FFB8F3CA10D}"/>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F3AF29FD-227D-506C-F75E-B6B498B9CC6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599D7633-0761-00C3-87A7-87CE94907198}"/>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D9A8DBC1-A9AE-7C7B-0FA6-6BB0CA9653E6}"/>
              </a:ext>
            </a:extLst>
          </p:cNvPr>
          <p:cNvSpPr>
            <a:spLocks noGrp="1"/>
          </p:cNvSpPr>
          <p:nvPr>
            <p:ph type="sldNum" sz="quarter" idx="12"/>
          </p:nvPr>
        </p:nvSpPr>
        <p:spPr/>
        <p:txBody>
          <a:bodyPr/>
          <a:lstStyle/>
          <a:p>
            <a:pPr>
              <a:defRPr/>
            </a:pPr>
            <a:fld id="{8CEFFEAD-0D57-4E13-B818-006610A34308}" type="slidenum">
              <a:rPr lang="de-DE" smtClean="0"/>
              <a:pPr>
                <a:defRPr/>
              </a:pPr>
              <a:t>89</a:t>
            </a:fld>
            <a:endParaRPr lang="de-DE"/>
          </a:p>
        </p:txBody>
      </p:sp>
    </p:spTree>
    <p:extLst>
      <p:ext uri="{BB962C8B-B14F-4D97-AF65-F5344CB8AC3E}">
        <p14:creationId xmlns:p14="http://schemas.microsoft.com/office/powerpoint/2010/main" val="3203070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9</a:t>
            </a:fld>
            <a:endParaRPr lang="de-DE"/>
          </a:p>
        </p:txBody>
      </p:sp>
    </p:spTree>
    <p:extLst>
      <p:ext uri="{BB962C8B-B14F-4D97-AF65-F5344CB8AC3E}">
        <p14:creationId xmlns:p14="http://schemas.microsoft.com/office/powerpoint/2010/main" val="289447948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DE62E-6593-07DE-D94F-0BB51F5505C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0E0CD4-B2FE-2BE2-300C-3899CB85E1B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C9BCCE0-06A7-6CFD-7142-504507105497}"/>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230241B8-2BD8-0564-D39C-55D9A7609215}"/>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797661BE-BD31-BB51-CDB3-3DFD625C010A}"/>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C0BD8990-A741-FC0D-65FC-4A90C427C0A5}"/>
              </a:ext>
            </a:extLst>
          </p:cNvPr>
          <p:cNvSpPr>
            <a:spLocks noGrp="1"/>
          </p:cNvSpPr>
          <p:nvPr>
            <p:ph type="sldNum" sz="quarter" idx="12"/>
          </p:nvPr>
        </p:nvSpPr>
        <p:spPr/>
        <p:txBody>
          <a:bodyPr/>
          <a:lstStyle/>
          <a:p>
            <a:pPr>
              <a:defRPr/>
            </a:pPr>
            <a:fld id="{8CEFFEAD-0D57-4E13-B818-006610A34308}" type="slidenum">
              <a:rPr lang="de-DE" smtClean="0"/>
              <a:pPr>
                <a:defRPr/>
              </a:pPr>
              <a:t>90</a:t>
            </a:fld>
            <a:endParaRPr lang="de-DE"/>
          </a:p>
        </p:txBody>
      </p:sp>
    </p:spTree>
    <p:extLst>
      <p:ext uri="{BB962C8B-B14F-4D97-AF65-F5344CB8AC3E}">
        <p14:creationId xmlns:p14="http://schemas.microsoft.com/office/powerpoint/2010/main" val="20895171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91</a:t>
            </a:fld>
            <a:endParaRPr lang="de-DE"/>
          </a:p>
        </p:txBody>
      </p:sp>
    </p:spTree>
    <p:extLst>
      <p:ext uri="{BB962C8B-B14F-4D97-AF65-F5344CB8AC3E}">
        <p14:creationId xmlns:p14="http://schemas.microsoft.com/office/powerpoint/2010/main" val="352290223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92</a:t>
            </a:fld>
            <a:endParaRPr lang="de-DE"/>
          </a:p>
        </p:txBody>
      </p:sp>
    </p:spTree>
    <p:extLst>
      <p:ext uri="{BB962C8B-B14F-4D97-AF65-F5344CB8AC3E}">
        <p14:creationId xmlns:p14="http://schemas.microsoft.com/office/powerpoint/2010/main" val="175021102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1"/>
          </p:nvPr>
        </p:nvSpPr>
        <p:spPr/>
        <p:txBody>
          <a:bodyPr/>
          <a:lstStyle/>
          <a:p>
            <a:pPr>
              <a:defRPr/>
            </a:pPr>
            <a:r>
              <a:rPr lang="de-DE"/>
              <a:t>23.11.2009</a:t>
            </a:r>
          </a:p>
        </p:txBody>
      </p:sp>
      <p:sp>
        <p:nvSpPr>
          <p:cNvPr id="6" name="Foliennummernplatzhalter 5"/>
          <p:cNvSpPr>
            <a:spLocks noGrp="1"/>
          </p:cNvSpPr>
          <p:nvPr>
            <p:ph type="sldNum" sz="quarter" idx="12"/>
          </p:nvPr>
        </p:nvSpPr>
        <p:spPr/>
        <p:txBody>
          <a:bodyPr/>
          <a:lstStyle/>
          <a:p>
            <a:pPr>
              <a:defRPr/>
            </a:pPr>
            <a:fld id="{8CEFFEAD-0D57-4E13-B818-006610A34308}" type="slidenum">
              <a:rPr lang="de-DE" smtClean="0"/>
              <a:pPr>
                <a:defRPr/>
              </a:pPr>
              <a:t>93</a:t>
            </a:fld>
            <a:endParaRPr lang="de-DE"/>
          </a:p>
        </p:txBody>
      </p:sp>
    </p:spTree>
    <p:extLst>
      <p:ext uri="{BB962C8B-B14F-4D97-AF65-F5344CB8AC3E}">
        <p14:creationId xmlns:p14="http://schemas.microsoft.com/office/powerpoint/2010/main" val="343909373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pPr>
              <a:defRPr/>
            </a:pPr>
            <a:r>
              <a:rPr lang="de-DE"/>
              <a:t>–streng vertraulich, vertraulich, intern, öffentlich–                         Autor / Thema der Präsentation</a:t>
            </a:r>
          </a:p>
        </p:txBody>
      </p:sp>
      <p:sp>
        <p:nvSpPr>
          <p:cNvPr id="5" name="Datumsplatzhalter 4"/>
          <p:cNvSpPr>
            <a:spLocks noGrp="1"/>
          </p:cNvSpPr>
          <p:nvPr>
            <p:ph type="dt" sz="quarter" idx="1"/>
          </p:nvPr>
        </p:nvSpPr>
        <p:spPr/>
        <p:txBody>
          <a:bodyPr/>
          <a:lstStyle/>
          <a:p>
            <a:pPr>
              <a:defRPr/>
            </a:pPr>
            <a:r>
              <a:rPr lang="de-DE"/>
              <a:t>23.11.2009</a:t>
            </a:r>
          </a:p>
        </p:txBody>
      </p:sp>
      <p:sp>
        <p:nvSpPr>
          <p:cNvPr id="6" name="Foliennummernplatzhalter 5"/>
          <p:cNvSpPr>
            <a:spLocks noGrp="1"/>
          </p:cNvSpPr>
          <p:nvPr>
            <p:ph type="sldNum" sz="quarter" idx="3"/>
          </p:nvPr>
        </p:nvSpPr>
        <p:spPr/>
        <p:txBody>
          <a:bodyPr/>
          <a:lstStyle/>
          <a:p>
            <a:pPr>
              <a:defRPr/>
            </a:pPr>
            <a:fld id="{8CEFFEAD-0D57-4E13-B818-006610A34308}" type="slidenum">
              <a:rPr lang="de-DE" smtClean="0"/>
              <a:pPr>
                <a:defRPr/>
              </a:pPr>
              <a:t>94</a:t>
            </a:fld>
            <a:endParaRPr lang="de-DE"/>
          </a:p>
        </p:txBody>
      </p:sp>
    </p:spTree>
    <p:extLst>
      <p:ext uri="{BB962C8B-B14F-4D97-AF65-F5344CB8AC3E}">
        <p14:creationId xmlns:p14="http://schemas.microsoft.com/office/powerpoint/2010/main" val="177301669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2238E-E4EC-99CE-1E64-74E4F969F30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B0E1D0C-07CD-0EAE-B96A-74C1A5AF9D8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6D4AFF-428C-F3F8-E58D-8E6541B5D0FA}"/>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45243251-6BEF-1BF0-FA94-FCE8F2CE543F}"/>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C457B5AB-3CD1-35DA-75B3-DE71C2DA1CC4}"/>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971942BA-6CAB-6629-2A36-452002A09FD7}"/>
              </a:ext>
            </a:extLst>
          </p:cNvPr>
          <p:cNvSpPr>
            <a:spLocks noGrp="1"/>
          </p:cNvSpPr>
          <p:nvPr>
            <p:ph type="sldNum" sz="quarter" idx="12"/>
          </p:nvPr>
        </p:nvSpPr>
        <p:spPr/>
        <p:txBody>
          <a:bodyPr/>
          <a:lstStyle/>
          <a:p>
            <a:pPr>
              <a:defRPr/>
            </a:pPr>
            <a:fld id="{8CEFFEAD-0D57-4E13-B818-006610A34308}" type="slidenum">
              <a:rPr lang="de-DE" smtClean="0"/>
              <a:pPr>
                <a:defRPr/>
              </a:pPr>
              <a:t>95</a:t>
            </a:fld>
            <a:endParaRPr lang="de-DE"/>
          </a:p>
        </p:txBody>
      </p:sp>
    </p:spTree>
    <p:extLst>
      <p:ext uri="{BB962C8B-B14F-4D97-AF65-F5344CB8AC3E}">
        <p14:creationId xmlns:p14="http://schemas.microsoft.com/office/powerpoint/2010/main" val="41401066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99DF6-5479-7F6F-E3E3-6C11FFC07C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FB77EC-72EB-2EB6-FEB4-630133DE4FD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8562EB-359D-C782-3D64-0F2120E7C26D}"/>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A42FB457-978B-1727-6358-E042BD5AEA7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7C1EE14-47A1-EFC1-F1AE-B6ECE5210CA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060B698-A57A-C952-42BD-8F283948E5C3}"/>
              </a:ext>
            </a:extLst>
          </p:cNvPr>
          <p:cNvSpPr>
            <a:spLocks noGrp="1"/>
          </p:cNvSpPr>
          <p:nvPr>
            <p:ph type="sldNum" sz="quarter" idx="12"/>
          </p:nvPr>
        </p:nvSpPr>
        <p:spPr/>
        <p:txBody>
          <a:bodyPr/>
          <a:lstStyle/>
          <a:p>
            <a:pPr>
              <a:defRPr/>
            </a:pPr>
            <a:fld id="{8CEFFEAD-0D57-4E13-B818-006610A34308}" type="slidenum">
              <a:rPr lang="de-DE" smtClean="0"/>
              <a:pPr>
                <a:defRPr/>
              </a:pPr>
              <a:t>96</a:t>
            </a:fld>
            <a:endParaRPr lang="de-DE"/>
          </a:p>
        </p:txBody>
      </p:sp>
    </p:spTree>
    <p:extLst>
      <p:ext uri="{BB962C8B-B14F-4D97-AF65-F5344CB8AC3E}">
        <p14:creationId xmlns:p14="http://schemas.microsoft.com/office/powerpoint/2010/main" val="186435941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99DF6-5479-7F6F-E3E3-6C11FFC07C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FB77EC-72EB-2EB6-FEB4-630133DE4FD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8562EB-359D-C782-3D64-0F2120E7C26D}"/>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A42FB457-978B-1727-6358-E042BD5AEA7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7C1EE14-47A1-EFC1-F1AE-B6ECE5210CA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060B698-A57A-C952-42BD-8F283948E5C3}"/>
              </a:ext>
            </a:extLst>
          </p:cNvPr>
          <p:cNvSpPr>
            <a:spLocks noGrp="1"/>
          </p:cNvSpPr>
          <p:nvPr>
            <p:ph type="sldNum" sz="quarter" idx="12"/>
          </p:nvPr>
        </p:nvSpPr>
        <p:spPr/>
        <p:txBody>
          <a:bodyPr/>
          <a:lstStyle/>
          <a:p>
            <a:pPr>
              <a:defRPr/>
            </a:pPr>
            <a:fld id="{8CEFFEAD-0D57-4E13-B818-006610A34308}" type="slidenum">
              <a:rPr lang="de-DE" smtClean="0"/>
              <a:pPr>
                <a:defRPr/>
              </a:pPr>
              <a:t>97</a:t>
            </a:fld>
            <a:endParaRPr lang="de-DE"/>
          </a:p>
        </p:txBody>
      </p:sp>
    </p:spTree>
    <p:extLst>
      <p:ext uri="{BB962C8B-B14F-4D97-AF65-F5344CB8AC3E}">
        <p14:creationId xmlns:p14="http://schemas.microsoft.com/office/powerpoint/2010/main" val="151491460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99DF6-5479-7F6F-E3E3-6C11FFC07C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FB77EC-72EB-2EB6-FEB4-630133DE4FD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8562EB-359D-C782-3D64-0F2120E7C26D}"/>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A42FB457-978B-1727-6358-E042BD5AEA7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7C1EE14-47A1-EFC1-F1AE-B6ECE5210CA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060B698-A57A-C952-42BD-8F283948E5C3}"/>
              </a:ext>
            </a:extLst>
          </p:cNvPr>
          <p:cNvSpPr>
            <a:spLocks noGrp="1"/>
          </p:cNvSpPr>
          <p:nvPr>
            <p:ph type="sldNum" sz="quarter" idx="12"/>
          </p:nvPr>
        </p:nvSpPr>
        <p:spPr/>
        <p:txBody>
          <a:bodyPr/>
          <a:lstStyle/>
          <a:p>
            <a:pPr>
              <a:defRPr/>
            </a:pPr>
            <a:fld id="{8CEFFEAD-0D57-4E13-B818-006610A34308}" type="slidenum">
              <a:rPr lang="de-DE" smtClean="0"/>
              <a:pPr>
                <a:defRPr/>
              </a:pPr>
              <a:t>98</a:t>
            </a:fld>
            <a:endParaRPr lang="de-DE"/>
          </a:p>
        </p:txBody>
      </p:sp>
    </p:spTree>
    <p:extLst>
      <p:ext uri="{BB962C8B-B14F-4D97-AF65-F5344CB8AC3E}">
        <p14:creationId xmlns:p14="http://schemas.microsoft.com/office/powerpoint/2010/main" val="17173214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99DF6-5479-7F6F-E3E3-6C11FFC07C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FB77EC-72EB-2EB6-FEB4-630133DE4FD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8562EB-359D-C782-3D64-0F2120E7C26D}"/>
              </a:ext>
            </a:extLst>
          </p:cNvPr>
          <p:cNvSpPr>
            <a:spLocks noGrp="1"/>
          </p:cNvSpPr>
          <p:nvPr>
            <p:ph type="body" idx="1"/>
          </p:nvPr>
        </p:nvSpPr>
        <p:spPr/>
        <p:txBody>
          <a:bodyPr/>
          <a:lstStyle/>
          <a:p>
            <a:endParaRPr lang="de-DE"/>
          </a:p>
        </p:txBody>
      </p:sp>
      <p:sp>
        <p:nvSpPr>
          <p:cNvPr id="4" name="Kopfzeilenplatzhalter 3">
            <a:extLst>
              <a:ext uri="{FF2B5EF4-FFF2-40B4-BE49-F238E27FC236}">
                <a16:creationId xmlns:a16="http://schemas.microsoft.com/office/drawing/2014/main" id="{A42FB457-978B-1727-6358-E042BD5AEA71}"/>
              </a:ext>
            </a:extLst>
          </p:cNvPr>
          <p:cNvSpPr>
            <a:spLocks noGrp="1"/>
          </p:cNvSpPr>
          <p:nvPr>
            <p:ph type="hdr" sz="quarter" idx="10"/>
          </p:nvPr>
        </p:nvSpPr>
        <p:spPr/>
        <p:txBody>
          <a:bodyPr/>
          <a:lstStyle/>
          <a:p>
            <a:pPr>
              <a:defRPr/>
            </a:pPr>
            <a:r>
              <a:rPr lang="de-DE"/>
              <a:t>–streng vertraulich, vertraulich, intern, öffentlich–                         Autor / Thema der Präsentation</a:t>
            </a:r>
          </a:p>
        </p:txBody>
      </p:sp>
      <p:sp>
        <p:nvSpPr>
          <p:cNvPr id="5" name="Datumsplatzhalter 4">
            <a:extLst>
              <a:ext uri="{FF2B5EF4-FFF2-40B4-BE49-F238E27FC236}">
                <a16:creationId xmlns:a16="http://schemas.microsoft.com/office/drawing/2014/main" id="{67C1EE14-47A1-EFC1-F1AE-B6ECE5210CAE}"/>
              </a:ext>
            </a:extLst>
          </p:cNvPr>
          <p:cNvSpPr>
            <a:spLocks noGrp="1"/>
          </p:cNvSpPr>
          <p:nvPr>
            <p:ph type="dt" sz="quarter" idx="11"/>
          </p:nvPr>
        </p:nvSpPr>
        <p:spPr/>
        <p:txBody>
          <a:bodyPr/>
          <a:lstStyle/>
          <a:p>
            <a:pPr>
              <a:defRPr/>
            </a:pPr>
            <a:r>
              <a:rPr lang="de-DE"/>
              <a:t>23.11.2009</a:t>
            </a:r>
          </a:p>
        </p:txBody>
      </p:sp>
      <p:sp>
        <p:nvSpPr>
          <p:cNvPr id="6" name="Foliennummernplatzhalter 5">
            <a:extLst>
              <a:ext uri="{FF2B5EF4-FFF2-40B4-BE49-F238E27FC236}">
                <a16:creationId xmlns:a16="http://schemas.microsoft.com/office/drawing/2014/main" id="{3060B698-A57A-C952-42BD-8F283948E5C3}"/>
              </a:ext>
            </a:extLst>
          </p:cNvPr>
          <p:cNvSpPr>
            <a:spLocks noGrp="1"/>
          </p:cNvSpPr>
          <p:nvPr>
            <p:ph type="sldNum" sz="quarter" idx="12"/>
          </p:nvPr>
        </p:nvSpPr>
        <p:spPr/>
        <p:txBody>
          <a:bodyPr/>
          <a:lstStyle/>
          <a:p>
            <a:pPr>
              <a:defRPr/>
            </a:pPr>
            <a:fld id="{8CEFFEAD-0D57-4E13-B818-006610A34308}" type="slidenum">
              <a:rPr lang="de-DE" smtClean="0"/>
              <a:pPr>
                <a:defRPr/>
              </a:pPr>
              <a:t>99</a:t>
            </a:fld>
            <a:endParaRPr lang="de-DE"/>
          </a:p>
        </p:txBody>
      </p:sp>
    </p:spTree>
    <p:extLst>
      <p:ext uri="{BB962C8B-B14F-4D97-AF65-F5344CB8AC3E}">
        <p14:creationId xmlns:p14="http://schemas.microsoft.com/office/powerpoint/2010/main" val="1298966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oleObject" Target="../embeddings/oleObject1.bin"/><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bwMode="auto">
      <p:bgPr>
        <a:gradFill rotWithShape="0">
          <a:gsLst>
            <a:gs pos="0">
              <a:schemeClr val="bg1"/>
            </a:gs>
            <a:gs pos="100000">
              <a:srgbClr val="999999"/>
            </a:gs>
          </a:gsLst>
          <a:lin ang="5400000" scaled="1"/>
        </a:gradFill>
        <a:effectLst/>
      </p:bgPr>
    </p:bg>
    <p:spTree>
      <p:nvGrpSpPr>
        <p:cNvPr id="1" name=""/>
        <p:cNvGrpSpPr/>
        <p:nvPr/>
      </p:nvGrpSpPr>
      <p:grpSpPr>
        <a:xfrm>
          <a:off x="0" y="0"/>
          <a:ext cx="0" cy="0"/>
          <a:chOff x="0" y="0"/>
          <a:chExt cx="0" cy="0"/>
        </a:xfrm>
      </p:grpSpPr>
      <p:graphicFrame>
        <p:nvGraphicFramePr>
          <p:cNvPr id="4" name="Rectangle 132" hidden="1"/>
          <p:cNvGraphicFramePr>
            <a:graphicFrameLocks/>
          </p:cNvGraphicFramePr>
          <p:nvPr userDrawn="1">
            <p:custDataLst>
              <p:tags r:id="rId1"/>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7" imgW="0" imgH="0" progId="">
                  <p:embed/>
                </p:oleObj>
              </mc:Choice>
              <mc:Fallback>
                <p:oleObj name="think-cell Slide" r:id="rId7" imgW="0" imgH="0" progId="">
                  <p:embed/>
                  <p:pic>
                    <p:nvPicPr>
                      <p:cNvPr id="4" name="Rectangle 132"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117"/>
          <p:cNvSpPr>
            <a:spLocks noChangeArrowheads="1"/>
          </p:cNvSpPr>
          <p:nvPr userDrawn="1">
            <p:custDataLst>
              <p:tags r:id="rId2"/>
            </p:custDataLst>
          </p:nvPr>
        </p:nvSpPr>
        <p:spPr bwMode="gray">
          <a:xfrm>
            <a:off x="307975" y="2295525"/>
            <a:ext cx="8535988" cy="2611438"/>
          </a:xfrm>
          <a:prstGeom prst="rect">
            <a:avLst/>
          </a:prstGeom>
          <a:solidFill>
            <a:schemeClr val="bg1"/>
          </a:solidFill>
          <a:ln w="3175" algn="ctr">
            <a:solidFill>
              <a:schemeClr val="bg1"/>
            </a:solidFill>
            <a:miter lim="800000"/>
            <a:headEnd/>
            <a:tailEnd/>
          </a:ln>
        </p:spPr>
        <p:txBody>
          <a:bodyPr wrap="none" lIns="0" tIns="0" rIns="0" bIns="0" anchor="ctr">
            <a:spAutoFit/>
          </a:bodyPr>
          <a:lstStyle/>
          <a:p>
            <a:endParaRPr lang="de-DE"/>
          </a:p>
        </p:txBody>
      </p:sp>
      <p:sp>
        <p:nvSpPr>
          <p:cNvPr id="6" name="Rectangle 118"/>
          <p:cNvSpPr>
            <a:spLocks noChangeArrowheads="1"/>
          </p:cNvSpPr>
          <p:nvPr userDrawn="1">
            <p:custDataLst>
              <p:tags r:id="rId3"/>
            </p:custDataLst>
          </p:nvPr>
        </p:nvSpPr>
        <p:spPr bwMode="gray">
          <a:xfrm>
            <a:off x="307975" y="2295525"/>
            <a:ext cx="8534400" cy="2606675"/>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nchor="ctr"/>
          <a:lstStyle/>
          <a:p>
            <a:endParaRPr lang="de-DE"/>
          </a:p>
        </p:txBody>
      </p:sp>
      <p:sp>
        <p:nvSpPr>
          <p:cNvPr id="7" name="Rectangle 119"/>
          <p:cNvSpPr>
            <a:spLocks noChangeArrowheads="1"/>
          </p:cNvSpPr>
          <p:nvPr userDrawn="1">
            <p:custDataLst>
              <p:tags r:id="rId4"/>
            </p:custDataLst>
          </p:nvPr>
        </p:nvSpPr>
        <p:spPr bwMode="gray">
          <a:xfrm>
            <a:off x="306388" y="2295525"/>
            <a:ext cx="8534400" cy="2606675"/>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nchor="ctr"/>
          <a:lstStyle/>
          <a:p>
            <a:endParaRPr lang="de-DE"/>
          </a:p>
        </p:txBody>
      </p:sp>
      <p:sp>
        <p:nvSpPr>
          <p:cNvPr id="8" name="Rectangle 120"/>
          <p:cNvSpPr>
            <a:spLocks noChangeArrowheads="1"/>
          </p:cNvSpPr>
          <p:nvPr userDrawn="1">
            <p:custDataLst>
              <p:tags r:id="rId5"/>
            </p:custDataLst>
          </p:nvPr>
        </p:nvSpPr>
        <p:spPr bwMode="gray">
          <a:xfrm>
            <a:off x="306388" y="2295525"/>
            <a:ext cx="8535987" cy="2606675"/>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nchor="ctr"/>
          <a:lstStyle/>
          <a:p>
            <a:endParaRPr lang="de-DE"/>
          </a:p>
        </p:txBody>
      </p:sp>
      <p:sp>
        <p:nvSpPr>
          <p:cNvPr id="8319" name="Rectangle 127"/>
          <p:cNvSpPr>
            <a:spLocks noGrp="1" noChangeArrowheads="1"/>
          </p:cNvSpPr>
          <p:nvPr>
            <p:ph type="ctrTitle" sz="quarter"/>
          </p:nvPr>
        </p:nvSpPr>
        <p:spPr>
          <a:xfrm>
            <a:off x="304800" y="2301875"/>
            <a:ext cx="8532813" cy="1582738"/>
          </a:xfrm>
          <a:solidFill>
            <a:schemeClr val="bg1"/>
          </a:solidFill>
          <a:ln algn="ctr"/>
        </p:spPr>
        <p:txBody>
          <a:bodyPr lIns="216000" tIns="64800"/>
          <a:lstStyle>
            <a:lvl1pPr>
              <a:defRPr sz="2800"/>
            </a:lvl1pPr>
          </a:lstStyle>
          <a:p>
            <a:r>
              <a:rPr lang="de-DE" dirty="0"/>
              <a:t>Titelmasterformat durch Klicken bearbeiten</a:t>
            </a:r>
          </a:p>
        </p:txBody>
      </p:sp>
      <p:sp>
        <p:nvSpPr>
          <p:cNvPr id="8320" name="Rectangle 128"/>
          <p:cNvSpPr>
            <a:spLocks noGrp="1" noChangeArrowheads="1"/>
          </p:cNvSpPr>
          <p:nvPr>
            <p:ph type="subTitle" sz="quarter" idx="1"/>
          </p:nvPr>
        </p:nvSpPr>
        <p:spPr>
          <a:xfrm>
            <a:off x="304800" y="3883025"/>
            <a:ext cx="8532813" cy="388938"/>
          </a:xfrm>
          <a:solidFill>
            <a:schemeClr val="bg1"/>
          </a:solidFill>
          <a:ln algn="ctr"/>
        </p:spPr>
        <p:txBody>
          <a:bodyPr lIns="234000" anchor="b"/>
          <a:lstStyle>
            <a:lvl1pPr marL="0" indent="0">
              <a:buFont typeface="Wingdings" pitchFamily="2" charset="2"/>
              <a:buNone/>
              <a:defRPr sz="1600"/>
            </a:lvl1pPr>
          </a:lstStyle>
          <a:p>
            <a:r>
              <a:rPr lang="de-DE"/>
              <a:t>Formatvorlage des Untertitelmasters durch Klicken bearbeiten</a:t>
            </a:r>
          </a:p>
        </p:txBody>
      </p:sp>
      <p:sp>
        <p:nvSpPr>
          <p:cNvPr id="12" name="Rectangle 43">
            <a:extLst>
              <a:ext uri="{FF2B5EF4-FFF2-40B4-BE49-F238E27FC236}">
                <a16:creationId xmlns:a16="http://schemas.microsoft.com/office/drawing/2014/main" id="{A13FF012-F597-4DF2-944A-0713A82A3DCC}"/>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3" name="Rectangle 44">
            <a:extLst>
              <a:ext uri="{FF2B5EF4-FFF2-40B4-BE49-F238E27FC236}">
                <a16:creationId xmlns:a16="http://schemas.microsoft.com/office/drawing/2014/main" id="{88C96277-EDCB-47E7-8BBD-73279A4A2A4C}"/>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4" name="Rectangle 45">
            <a:extLst>
              <a:ext uri="{FF2B5EF4-FFF2-40B4-BE49-F238E27FC236}">
                <a16:creationId xmlns:a16="http://schemas.microsoft.com/office/drawing/2014/main" id="{45914E91-BCA0-4CA2-AB00-0FA29D5CEF37}"/>
              </a:ext>
            </a:extLst>
          </p:cNvPr>
          <p:cNvSpPr>
            <a:spLocks noGrp="1" noChangeArrowheads="1"/>
          </p:cNvSpPr>
          <p:nvPr>
            <p:ph type="sldNum" sz="quarter" idx="12"/>
          </p:nvPr>
        </p:nvSpPr>
        <p:spPr>
          <a:xfrm>
            <a:off x="8138695" y="4875088"/>
            <a:ext cx="703680"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2846113260"/>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hteck 6"/>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8" name="Rectangle 43">
            <a:extLst>
              <a:ext uri="{FF2B5EF4-FFF2-40B4-BE49-F238E27FC236}">
                <a16:creationId xmlns:a16="http://schemas.microsoft.com/office/drawing/2014/main" id="{5C6ECAE5-89FA-4087-8574-9FF7E0101F59}"/>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9" name="Rectangle 44">
            <a:extLst>
              <a:ext uri="{FF2B5EF4-FFF2-40B4-BE49-F238E27FC236}">
                <a16:creationId xmlns:a16="http://schemas.microsoft.com/office/drawing/2014/main" id="{DED73906-F493-42AA-BB29-9C0AC8F4483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0" name="Rectangle 45">
            <a:extLst>
              <a:ext uri="{FF2B5EF4-FFF2-40B4-BE49-F238E27FC236}">
                <a16:creationId xmlns:a16="http://schemas.microsoft.com/office/drawing/2014/main" id="{FA00360F-C236-4C3A-ADE9-01715DB88E86}"/>
              </a:ext>
            </a:extLst>
          </p:cNvPr>
          <p:cNvSpPr>
            <a:spLocks noGrp="1" noChangeArrowheads="1"/>
          </p:cNvSpPr>
          <p:nvPr>
            <p:ph type="sldNum" sz="quarter" idx="12"/>
          </p:nvPr>
        </p:nvSpPr>
        <p:spPr>
          <a:xfrm>
            <a:off x="8302625" y="4875088"/>
            <a:ext cx="539750"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2428306414"/>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05600" y="134938"/>
            <a:ext cx="2133600" cy="422275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304800" y="134938"/>
            <a:ext cx="6248400" cy="422275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hteck 6"/>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8" name="Rectangle 43">
            <a:extLst>
              <a:ext uri="{FF2B5EF4-FFF2-40B4-BE49-F238E27FC236}">
                <a16:creationId xmlns:a16="http://schemas.microsoft.com/office/drawing/2014/main" id="{96CE916C-ACC3-472A-8810-464CC68BF52D}"/>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9" name="Rectangle 44">
            <a:extLst>
              <a:ext uri="{FF2B5EF4-FFF2-40B4-BE49-F238E27FC236}">
                <a16:creationId xmlns:a16="http://schemas.microsoft.com/office/drawing/2014/main" id="{78F9A27E-FF53-4402-A19A-3A596D26A8C0}"/>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0" name="Rectangle 45">
            <a:extLst>
              <a:ext uri="{FF2B5EF4-FFF2-40B4-BE49-F238E27FC236}">
                <a16:creationId xmlns:a16="http://schemas.microsoft.com/office/drawing/2014/main" id="{28057688-F8D5-4081-B38A-535C42C19232}"/>
              </a:ext>
            </a:extLst>
          </p:cNvPr>
          <p:cNvSpPr>
            <a:spLocks noGrp="1" noChangeArrowheads="1"/>
          </p:cNvSpPr>
          <p:nvPr>
            <p:ph type="sldNum" sz="quarter" idx="12"/>
          </p:nvPr>
        </p:nvSpPr>
        <p:spPr>
          <a:xfrm>
            <a:off x="8302625" y="4875088"/>
            <a:ext cx="539750"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3371907074"/>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hteck 6"/>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11" name="Rectangle 43">
            <a:extLst>
              <a:ext uri="{FF2B5EF4-FFF2-40B4-BE49-F238E27FC236}">
                <a16:creationId xmlns:a16="http://schemas.microsoft.com/office/drawing/2014/main" id="{5DD09AFB-9AD0-4088-81E7-7076F5133A61}"/>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2" name="Rectangle 44">
            <a:extLst>
              <a:ext uri="{FF2B5EF4-FFF2-40B4-BE49-F238E27FC236}">
                <a16:creationId xmlns:a16="http://schemas.microsoft.com/office/drawing/2014/main" id="{459D0E5E-0A08-4D81-93EB-F82D3D4D22A9}"/>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3" name="Rectangle 45">
            <a:extLst>
              <a:ext uri="{FF2B5EF4-FFF2-40B4-BE49-F238E27FC236}">
                <a16:creationId xmlns:a16="http://schemas.microsoft.com/office/drawing/2014/main" id="{969A2923-D1DE-449C-8B0A-BF567E336270}"/>
              </a:ext>
            </a:extLst>
          </p:cNvPr>
          <p:cNvSpPr>
            <a:spLocks noGrp="1" noChangeArrowheads="1"/>
          </p:cNvSpPr>
          <p:nvPr>
            <p:ph type="sldNum" sz="quarter" idx="12"/>
          </p:nvPr>
        </p:nvSpPr>
        <p:spPr>
          <a:xfrm>
            <a:off x="8128000" y="4875088"/>
            <a:ext cx="714375"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2874802749"/>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6763"/>
            <a:ext cx="7772400" cy="1020762"/>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7" name="Rectangle 43">
            <a:extLst>
              <a:ext uri="{FF2B5EF4-FFF2-40B4-BE49-F238E27FC236}">
                <a16:creationId xmlns:a16="http://schemas.microsoft.com/office/drawing/2014/main" id="{58EDBB22-E059-45F1-AD82-4E31B919377B}"/>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8" name="Rectangle 44">
            <a:extLst>
              <a:ext uri="{FF2B5EF4-FFF2-40B4-BE49-F238E27FC236}">
                <a16:creationId xmlns:a16="http://schemas.microsoft.com/office/drawing/2014/main" id="{4DDCE161-FA96-4F84-AFC6-32A40544E958}"/>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9" name="Rectangle 45">
            <a:extLst>
              <a:ext uri="{FF2B5EF4-FFF2-40B4-BE49-F238E27FC236}">
                <a16:creationId xmlns:a16="http://schemas.microsoft.com/office/drawing/2014/main" id="{FF8CB84D-41E4-4286-8F25-E27562B3D4D9}"/>
              </a:ext>
            </a:extLst>
          </p:cNvPr>
          <p:cNvSpPr>
            <a:spLocks noGrp="1" noChangeArrowheads="1"/>
          </p:cNvSpPr>
          <p:nvPr>
            <p:ph type="sldNum" sz="quarter" idx="12"/>
          </p:nvPr>
        </p:nvSpPr>
        <p:spPr>
          <a:xfrm>
            <a:off x="8176126" y="4875088"/>
            <a:ext cx="666249"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2872087638"/>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306388" y="1230313"/>
            <a:ext cx="4189412" cy="3127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4648200" y="1230313"/>
            <a:ext cx="4191000" cy="3127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8" name="Rechteck 7"/>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9" name="Rectangle 43">
            <a:extLst>
              <a:ext uri="{FF2B5EF4-FFF2-40B4-BE49-F238E27FC236}">
                <a16:creationId xmlns:a16="http://schemas.microsoft.com/office/drawing/2014/main" id="{67559955-1D1E-4973-BA95-8EC024F7AB6B}"/>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B6B86683-017F-42DB-8B9B-8DCD5572BE6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1" name="Rectangle 45">
            <a:extLst>
              <a:ext uri="{FF2B5EF4-FFF2-40B4-BE49-F238E27FC236}">
                <a16:creationId xmlns:a16="http://schemas.microsoft.com/office/drawing/2014/main" id="{2612F281-39EE-4FF5-ACA3-974D9A5590B5}"/>
              </a:ext>
            </a:extLst>
          </p:cNvPr>
          <p:cNvSpPr>
            <a:spLocks noGrp="1" noChangeArrowheads="1"/>
          </p:cNvSpPr>
          <p:nvPr>
            <p:ph type="sldNum" sz="quarter" idx="12"/>
          </p:nvPr>
        </p:nvSpPr>
        <p:spPr>
          <a:xfrm>
            <a:off x="8138695" y="4875088"/>
            <a:ext cx="703680"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3552863071"/>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6375"/>
            <a:ext cx="8229600" cy="85725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 name="Rechteck 9"/>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11" name="Rectangle 43">
            <a:extLst>
              <a:ext uri="{FF2B5EF4-FFF2-40B4-BE49-F238E27FC236}">
                <a16:creationId xmlns:a16="http://schemas.microsoft.com/office/drawing/2014/main" id="{459AB8DA-CB6C-40FF-97A6-21C989C11E2C}"/>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2" name="Rectangle 44">
            <a:extLst>
              <a:ext uri="{FF2B5EF4-FFF2-40B4-BE49-F238E27FC236}">
                <a16:creationId xmlns:a16="http://schemas.microsoft.com/office/drawing/2014/main" id="{36E3E522-E475-42B8-998E-730B6F05F635}"/>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3" name="Rectangle 45">
            <a:extLst>
              <a:ext uri="{FF2B5EF4-FFF2-40B4-BE49-F238E27FC236}">
                <a16:creationId xmlns:a16="http://schemas.microsoft.com/office/drawing/2014/main" id="{E3DAACEC-F514-435F-B662-E01F8768EEFC}"/>
              </a:ext>
            </a:extLst>
          </p:cNvPr>
          <p:cNvSpPr>
            <a:spLocks noGrp="1" noChangeArrowheads="1"/>
          </p:cNvSpPr>
          <p:nvPr>
            <p:ph type="sldNum" sz="quarter" idx="12"/>
          </p:nvPr>
        </p:nvSpPr>
        <p:spPr>
          <a:xfrm>
            <a:off x="8170779" y="4875088"/>
            <a:ext cx="671596"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3537161251"/>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Rechteck 5"/>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7" name="Rectangle 43">
            <a:extLst>
              <a:ext uri="{FF2B5EF4-FFF2-40B4-BE49-F238E27FC236}">
                <a16:creationId xmlns:a16="http://schemas.microsoft.com/office/drawing/2014/main" id="{FFDD2952-FC7B-4C89-A086-6AE09F1AD8BC}"/>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8" name="Rectangle 44">
            <a:extLst>
              <a:ext uri="{FF2B5EF4-FFF2-40B4-BE49-F238E27FC236}">
                <a16:creationId xmlns:a16="http://schemas.microsoft.com/office/drawing/2014/main" id="{1C9669FF-3429-4085-A24E-6F48ADEEAD28}"/>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9" name="Rectangle 45">
            <a:extLst>
              <a:ext uri="{FF2B5EF4-FFF2-40B4-BE49-F238E27FC236}">
                <a16:creationId xmlns:a16="http://schemas.microsoft.com/office/drawing/2014/main" id="{52D3DF80-3B22-44AA-B81C-1304A215284F}"/>
              </a:ext>
            </a:extLst>
          </p:cNvPr>
          <p:cNvSpPr>
            <a:spLocks noGrp="1" noChangeArrowheads="1"/>
          </p:cNvSpPr>
          <p:nvPr>
            <p:ph type="sldNum" sz="quarter" idx="12"/>
          </p:nvPr>
        </p:nvSpPr>
        <p:spPr>
          <a:xfrm>
            <a:off x="8160084" y="4875088"/>
            <a:ext cx="682291"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2925089123"/>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hteck 4"/>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6" name="Rectangle 43"/>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7" name="Rectangle 44"/>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8" name="Rectangle 45"/>
          <p:cNvSpPr>
            <a:spLocks noGrp="1" noChangeArrowheads="1"/>
          </p:cNvSpPr>
          <p:nvPr>
            <p:ph type="sldNum" sz="quarter" idx="12"/>
          </p:nvPr>
        </p:nvSpPr>
        <p:spPr>
          <a:xfrm>
            <a:off x="8101263" y="4875088"/>
            <a:ext cx="741112"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1753662389"/>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8" name="Rechteck 7"/>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9" name="Rectangle 43">
            <a:extLst>
              <a:ext uri="{FF2B5EF4-FFF2-40B4-BE49-F238E27FC236}">
                <a16:creationId xmlns:a16="http://schemas.microsoft.com/office/drawing/2014/main" id="{AE210F5D-D65A-4822-A782-C7E8A4D1E8D9}"/>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689BA20E-DF52-40A2-82EE-2993801DBC03}"/>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1" name="Rectangle 45">
            <a:extLst>
              <a:ext uri="{FF2B5EF4-FFF2-40B4-BE49-F238E27FC236}">
                <a16:creationId xmlns:a16="http://schemas.microsoft.com/office/drawing/2014/main" id="{F323658C-D6D5-4646-B49F-018DD17847FB}"/>
              </a:ext>
            </a:extLst>
          </p:cNvPr>
          <p:cNvSpPr>
            <a:spLocks noGrp="1" noChangeArrowheads="1"/>
          </p:cNvSpPr>
          <p:nvPr>
            <p:ph type="sldNum" sz="quarter" idx="12"/>
          </p:nvPr>
        </p:nvSpPr>
        <p:spPr>
          <a:xfrm>
            <a:off x="8149389" y="4875088"/>
            <a:ext cx="692986"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extLst>
      <p:ext uri="{BB962C8B-B14F-4D97-AF65-F5344CB8AC3E}">
        <p14:creationId xmlns:p14="http://schemas.microsoft.com/office/powerpoint/2010/main" val="1319975658"/>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2038"/>
            <a:ext cx="5486400" cy="425450"/>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8" name="Rechteck 7"/>
          <p:cNvSpPr/>
          <p:nvPr userDrawn="1"/>
        </p:nvSpPr>
        <p:spPr bwMode="auto">
          <a:xfrm>
            <a:off x="304800" y="4458346"/>
            <a:ext cx="8606725" cy="489892"/>
          </a:xfrm>
          <a:prstGeom prst="rect">
            <a:avLst/>
          </a:prstGeom>
          <a:solidFill>
            <a:schemeClr val="bg1">
              <a:alpha val="80000"/>
            </a:scheme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Tree>
    <p:extLst>
      <p:ext uri="{BB962C8B-B14F-4D97-AF65-F5344CB8AC3E}">
        <p14:creationId xmlns:p14="http://schemas.microsoft.com/office/powerpoint/2010/main" val="1616528730"/>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3"/>
          <p:cNvSpPr>
            <a:spLocks noGrp="1" noChangeArrowheads="1"/>
          </p:cNvSpPr>
          <p:nvPr>
            <p:ph type="title"/>
          </p:nvPr>
        </p:nvSpPr>
        <p:spPr bwMode="gray">
          <a:xfrm>
            <a:off x="304800" y="134938"/>
            <a:ext cx="8532813"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4"/>
          <p:cNvSpPr>
            <a:spLocks noGrp="1" noChangeArrowheads="1"/>
          </p:cNvSpPr>
          <p:nvPr>
            <p:ph type="body" idx="1"/>
          </p:nvPr>
        </p:nvSpPr>
        <p:spPr bwMode="gray">
          <a:xfrm>
            <a:off x="306388" y="1230313"/>
            <a:ext cx="853281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Rectangle 43">
            <a:extLst>
              <a:ext uri="{FF2B5EF4-FFF2-40B4-BE49-F238E27FC236}">
                <a16:creationId xmlns:a16="http://schemas.microsoft.com/office/drawing/2014/main" id="{40841B7C-495B-4D47-9BAD-22779A6B73C5}"/>
              </a:ext>
            </a:extLst>
          </p:cNvPr>
          <p:cNvSpPr>
            <a:spLocks noGrp="1" noChangeArrowheads="1"/>
          </p:cNvSpPr>
          <p:nvPr>
            <p:ph type="dt" sz="half" idx="2"/>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8" name="Rectangle 44">
            <a:extLst>
              <a:ext uri="{FF2B5EF4-FFF2-40B4-BE49-F238E27FC236}">
                <a16:creationId xmlns:a16="http://schemas.microsoft.com/office/drawing/2014/main" id="{FE1FB42D-B204-45E8-B49E-F22F3EECFCE5}"/>
              </a:ext>
            </a:extLst>
          </p:cNvPr>
          <p:cNvSpPr>
            <a:spLocks noGrp="1" noChangeArrowheads="1"/>
          </p:cNvSpPr>
          <p:nvPr>
            <p:ph type="ftr" sz="quarter" idx="3"/>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9" name="Rectangle 45">
            <a:extLst>
              <a:ext uri="{FF2B5EF4-FFF2-40B4-BE49-F238E27FC236}">
                <a16:creationId xmlns:a16="http://schemas.microsoft.com/office/drawing/2014/main" id="{1B7F3E4D-F470-4C3D-A4E4-89509374D04D}"/>
              </a:ext>
            </a:extLst>
          </p:cNvPr>
          <p:cNvSpPr>
            <a:spLocks noGrp="1" noChangeArrowheads="1"/>
          </p:cNvSpPr>
          <p:nvPr>
            <p:ph type="sldNum" sz="quarter" idx="4"/>
          </p:nvPr>
        </p:nvSpPr>
        <p:spPr>
          <a:xfrm>
            <a:off x="8176126" y="4875088"/>
            <a:ext cx="666249" cy="144462"/>
          </a:xfrm>
          <a:prstGeom prst="rect">
            <a:avLst/>
          </a:prstGeom>
          <a:ln/>
        </p:spPr>
        <p:txBody>
          <a:bodyPr/>
          <a:lstStyle>
            <a:lvl1pPr algn="r">
              <a:spcBef>
                <a:spcPts val="0"/>
              </a:spcBef>
              <a:defRPr sz="800">
                <a:latin typeface="+mn-lt"/>
              </a:defRPr>
            </a:lvl1pPr>
          </a:lstStyle>
          <a:p>
            <a:pPr>
              <a:defRPr/>
            </a:pPr>
            <a:r>
              <a:rPr lang="de-DE" dirty="0"/>
              <a:t>Seite </a:t>
            </a:r>
            <a:fld id="{4022690F-0187-4840-A9F5-9F9BA9FD966E}" type="slidenum">
              <a:rPr lang="de-DE" smtClean="0"/>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slow" p14:dur="30000"/>
    </mc:Choice>
    <mc:Fallback xmlns="">
      <p:transition spd="slow"/>
    </mc:Fallback>
  </mc:AlternateContent>
  <p:hf hdr="0"/>
  <p:txStyles>
    <p:title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p:titleStyle>
    <p:bodyStyle>
      <a:lvl1pPr marL="222250" indent="-222250"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ea typeface="+mn-ea"/>
          <a:cs typeface="+mn-cs"/>
        </a:defRPr>
      </a:lvl1pPr>
      <a:lvl2pPr marL="582613" indent="-231775"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2pPr>
      <a:lvl3pPr marL="941388"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3pPr>
      <a:lvl4pPr marL="1301750"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4pPr>
      <a:lvl5pPr marL="1662113" indent="-23971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5pPr>
      <a:lvl6pPr marL="21193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6pPr>
      <a:lvl7pPr marL="25765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7pPr>
      <a:lvl8pPr marL="30337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8pPr>
      <a:lvl9pPr marL="34909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tags" Target="../tags/tag17.xml"/><Relationship Id="rId7" Type="http://schemas.openxmlformats.org/officeDocument/2006/relationships/image" Target="../media/image22.jpeg"/><Relationship Id="rId12" Type="http://schemas.openxmlformats.org/officeDocument/2006/relationships/image" Target="../media/image27.jp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1.jpeg"/><Relationship Id="rId11" Type="http://schemas.openxmlformats.org/officeDocument/2006/relationships/image" Target="../media/image26.png"/><Relationship Id="rId5" Type="http://schemas.openxmlformats.org/officeDocument/2006/relationships/notesSlide" Target="../notesSlides/notesSlide10.xml"/><Relationship Id="rId10" Type="http://schemas.openxmlformats.org/officeDocument/2006/relationships/image" Target="../media/image25.jpeg"/><Relationship Id="rId4" Type="http://schemas.openxmlformats.org/officeDocument/2006/relationships/slideLayout" Target="../slideLayouts/slideLayout2.xml"/><Relationship Id="rId9" Type="http://schemas.openxmlformats.org/officeDocument/2006/relationships/image" Target="../media/image24.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6.xml"/><Relationship Id="rId1" Type="http://schemas.openxmlformats.org/officeDocument/2006/relationships/tags" Target="../tags/tag169.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1.xml"/><Relationship Id="rId1" Type="http://schemas.openxmlformats.org/officeDocument/2006/relationships/tags" Target="../tags/tag170.xml"/><Relationship Id="rId4"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74.xml"/><Relationship Id="rId7" Type="http://schemas.openxmlformats.org/officeDocument/2006/relationships/tags" Target="../tags/tag178.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9"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0.xml"/><Relationship Id="rId1" Type="http://schemas.openxmlformats.org/officeDocument/2006/relationships/tags" Target="../tags/tag179.xml"/><Relationship Id="rId4"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3" Type="http://schemas.openxmlformats.org/officeDocument/2006/relationships/tags" Target="../tags/tag193.xml"/><Relationship Id="rId18" Type="http://schemas.openxmlformats.org/officeDocument/2006/relationships/tags" Target="../tags/tag198.xml"/><Relationship Id="rId26" Type="http://schemas.openxmlformats.org/officeDocument/2006/relationships/tags" Target="../tags/tag206.xml"/><Relationship Id="rId39" Type="http://schemas.openxmlformats.org/officeDocument/2006/relationships/tags" Target="../tags/tag219.xml"/><Relationship Id="rId21" Type="http://schemas.openxmlformats.org/officeDocument/2006/relationships/tags" Target="../tags/tag201.xml"/><Relationship Id="rId34" Type="http://schemas.openxmlformats.org/officeDocument/2006/relationships/tags" Target="../tags/tag214.xml"/><Relationship Id="rId42" Type="http://schemas.openxmlformats.org/officeDocument/2006/relationships/notesSlide" Target="../notesSlides/notesSlide104.xml"/><Relationship Id="rId7" Type="http://schemas.openxmlformats.org/officeDocument/2006/relationships/tags" Target="../tags/tag187.xml"/><Relationship Id="rId2" Type="http://schemas.openxmlformats.org/officeDocument/2006/relationships/tags" Target="../tags/tag182.xml"/><Relationship Id="rId16" Type="http://schemas.openxmlformats.org/officeDocument/2006/relationships/tags" Target="../tags/tag196.xml"/><Relationship Id="rId29" Type="http://schemas.openxmlformats.org/officeDocument/2006/relationships/tags" Target="../tags/tag209.xml"/><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tags" Target="../tags/tag191.xml"/><Relationship Id="rId24" Type="http://schemas.openxmlformats.org/officeDocument/2006/relationships/tags" Target="../tags/tag204.xml"/><Relationship Id="rId32" Type="http://schemas.openxmlformats.org/officeDocument/2006/relationships/tags" Target="../tags/tag212.xml"/><Relationship Id="rId37" Type="http://schemas.openxmlformats.org/officeDocument/2006/relationships/tags" Target="../tags/tag217.xml"/><Relationship Id="rId40" Type="http://schemas.openxmlformats.org/officeDocument/2006/relationships/tags" Target="../tags/tag220.xml"/><Relationship Id="rId45" Type="http://schemas.openxmlformats.org/officeDocument/2006/relationships/hyperlink" Target="https://www.buergerservice.org/projekte/flottepin/" TargetMode="External"/><Relationship Id="rId5" Type="http://schemas.openxmlformats.org/officeDocument/2006/relationships/tags" Target="../tags/tag185.xml"/><Relationship Id="rId15" Type="http://schemas.openxmlformats.org/officeDocument/2006/relationships/tags" Target="../tags/tag195.xml"/><Relationship Id="rId23" Type="http://schemas.openxmlformats.org/officeDocument/2006/relationships/tags" Target="../tags/tag203.xml"/><Relationship Id="rId28" Type="http://schemas.openxmlformats.org/officeDocument/2006/relationships/tags" Target="../tags/tag208.xml"/><Relationship Id="rId36" Type="http://schemas.openxmlformats.org/officeDocument/2006/relationships/tags" Target="../tags/tag216.xml"/><Relationship Id="rId10" Type="http://schemas.openxmlformats.org/officeDocument/2006/relationships/tags" Target="../tags/tag190.xml"/><Relationship Id="rId19" Type="http://schemas.openxmlformats.org/officeDocument/2006/relationships/tags" Target="../tags/tag199.xml"/><Relationship Id="rId31" Type="http://schemas.openxmlformats.org/officeDocument/2006/relationships/tags" Target="../tags/tag211.xml"/><Relationship Id="rId44" Type="http://schemas.openxmlformats.org/officeDocument/2006/relationships/hyperlink" Target="https://www.buergerservice.org/projekte/einfach-mit-eid/" TargetMode="External"/><Relationship Id="rId4" Type="http://schemas.openxmlformats.org/officeDocument/2006/relationships/tags" Target="../tags/tag184.xml"/><Relationship Id="rId9" Type="http://schemas.openxmlformats.org/officeDocument/2006/relationships/tags" Target="../tags/tag189.xml"/><Relationship Id="rId14" Type="http://schemas.openxmlformats.org/officeDocument/2006/relationships/tags" Target="../tags/tag194.xml"/><Relationship Id="rId22" Type="http://schemas.openxmlformats.org/officeDocument/2006/relationships/tags" Target="../tags/tag202.xml"/><Relationship Id="rId27" Type="http://schemas.openxmlformats.org/officeDocument/2006/relationships/tags" Target="../tags/tag207.xml"/><Relationship Id="rId30" Type="http://schemas.openxmlformats.org/officeDocument/2006/relationships/tags" Target="../tags/tag210.xml"/><Relationship Id="rId35" Type="http://schemas.openxmlformats.org/officeDocument/2006/relationships/tags" Target="../tags/tag215.xml"/><Relationship Id="rId43" Type="http://schemas.openxmlformats.org/officeDocument/2006/relationships/hyperlink" Target="https://www.buergerservice.org/projekte/eid-roadshow/" TargetMode="External"/><Relationship Id="rId8" Type="http://schemas.openxmlformats.org/officeDocument/2006/relationships/tags" Target="../tags/tag188.xml"/><Relationship Id="rId3" Type="http://schemas.openxmlformats.org/officeDocument/2006/relationships/tags" Target="../tags/tag183.xml"/><Relationship Id="rId12" Type="http://schemas.openxmlformats.org/officeDocument/2006/relationships/tags" Target="../tags/tag192.xml"/><Relationship Id="rId17" Type="http://schemas.openxmlformats.org/officeDocument/2006/relationships/tags" Target="../tags/tag197.xml"/><Relationship Id="rId25" Type="http://schemas.openxmlformats.org/officeDocument/2006/relationships/tags" Target="../tags/tag205.xml"/><Relationship Id="rId33" Type="http://schemas.openxmlformats.org/officeDocument/2006/relationships/tags" Target="../tags/tag213.xml"/><Relationship Id="rId38" Type="http://schemas.openxmlformats.org/officeDocument/2006/relationships/tags" Target="../tags/tag218.xml"/><Relationship Id="rId20" Type="http://schemas.openxmlformats.org/officeDocument/2006/relationships/tags" Target="../tags/tag200.xml"/><Relationship Id="rId4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22.xml"/><Relationship Id="rId1" Type="http://schemas.openxmlformats.org/officeDocument/2006/relationships/tags" Target="../tags/tag221.xml"/><Relationship Id="rId4"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8" Type="http://schemas.openxmlformats.org/officeDocument/2006/relationships/tags" Target="../tags/tag230.xml"/><Relationship Id="rId13" Type="http://schemas.openxmlformats.org/officeDocument/2006/relationships/tags" Target="../tags/tag235.xml"/><Relationship Id="rId18" Type="http://schemas.openxmlformats.org/officeDocument/2006/relationships/slideLayout" Target="../slideLayouts/slideLayout6.xml"/><Relationship Id="rId3" Type="http://schemas.openxmlformats.org/officeDocument/2006/relationships/tags" Target="../tags/tag225.xml"/><Relationship Id="rId7" Type="http://schemas.openxmlformats.org/officeDocument/2006/relationships/tags" Target="../tags/tag229.xml"/><Relationship Id="rId12" Type="http://schemas.openxmlformats.org/officeDocument/2006/relationships/tags" Target="../tags/tag234.xml"/><Relationship Id="rId17" Type="http://schemas.openxmlformats.org/officeDocument/2006/relationships/tags" Target="../tags/tag239.xml"/><Relationship Id="rId2" Type="http://schemas.openxmlformats.org/officeDocument/2006/relationships/tags" Target="../tags/tag224.xml"/><Relationship Id="rId16" Type="http://schemas.openxmlformats.org/officeDocument/2006/relationships/tags" Target="../tags/tag238.xml"/><Relationship Id="rId20" Type="http://schemas.openxmlformats.org/officeDocument/2006/relationships/image" Target="../media/image35.jpeg"/><Relationship Id="rId1" Type="http://schemas.openxmlformats.org/officeDocument/2006/relationships/tags" Target="../tags/tag223.xml"/><Relationship Id="rId6" Type="http://schemas.openxmlformats.org/officeDocument/2006/relationships/tags" Target="../tags/tag228.xml"/><Relationship Id="rId11" Type="http://schemas.openxmlformats.org/officeDocument/2006/relationships/tags" Target="../tags/tag233.xml"/><Relationship Id="rId5" Type="http://schemas.openxmlformats.org/officeDocument/2006/relationships/tags" Target="../tags/tag227.xml"/><Relationship Id="rId15" Type="http://schemas.openxmlformats.org/officeDocument/2006/relationships/tags" Target="../tags/tag237.xml"/><Relationship Id="rId10" Type="http://schemas.openxmlformats.org/officeDocument/2006/relationships/tags" Target="../tags/tag232.xml"/><Relationship Id="rId19" Type="http://schemas.openxmlformats.org/officeDocument/2006/relationships/notesSlide" Target="../notesSlides/notesSlide106.xml"/><Relationship Id="rId4" Type="http://schemas.openxmlformats.org/officeDocument/2006/relationships/tags" Target="../tags/tag226.xml"/><Relationship Id="rId9" Type="http://schemas.openxmlformats.org/officeDocument/2006/relationships/tags" Target="../tags/tag231.xml"/><Relationship Id="rId14" Type="http://schemas.openxmlformats.org/officeDocument/2006/relationships/tags" Target="../tags/tag236.xml"/></Relationships>
</file>

<file path=ppt/slides/_rels/slide107.xml.rels><?xml version="1.0" encoding="UTF-8" standalone="yes"?>
<Relationships xmlns="http://schemas.openxmlformats.org/package/2006/relationships"><Relationship Id="rId8" Type="http://schemas.openxmlformats.org/officeDocument/2006/relationships/tags" Target="../tags/tag247.xml"/><Relationship Id="rId13" Type="http://schemas.openxmlformats.org/officeDocument/2006/relationships/tags" Target="../tags/tag252.xml"/><Relationship Id="rId18" Type="http://schemas.openxmlformats.org/officeDocument/2006/relationships/tags" Target="../tags/tag257.xml"/><Relationship Id="rId3" Type="http://schemas.openxmlformats.org/officeDocument/2006/relationships/tags" Target="../tags/tag242.xml"/><Relationship Id="rId7" Type="http://schemas.openxmlformats.org/officeDocument/2006/relationships/tags" Target="../tags/tag246.xml"/><Relationship Id="rId12" Type="http://schemas.openxmlformats.org/officeDocument/2006/relationships/tags" Target="../tags/tag251.xml"/><Relationship Id="rId17" Type="http://schemas.openxmlformats.org/officeDocument/2006/relationships/tags" Target="../tags/tag256.xml"/><Relationship Id="rId2" Type="http://schemas.openxmlformats.org/officeDocument/2006/relationships/tags" Target="../tags/tag241.xml"/><Relationship Id="rId16" Type="http://schemas.openxmlformats.org/officeDocument/2006/relationships/tags" Target="../tags/tag255.xml"/><Relationship Id="rId20" Type="http://schemas.openxmlformats.org/officeDocument/2006/relationships/notesSlide" Target="../notesSlides/notesSlide107.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tags" Target="../tags/tag250.xml"/><Relationship Id="rId5" Type="http://schemas.openxmlformats.org/officeDocument/2006/relationships/tags" Target="../tags/tag244.xml"/><Relationship Id="rId15" Type="http://schemas.openxmlformats.org/officeDocument/2006/relationships/tags" Target="../tags/tag254.xml"/><Relationship Id="rId10" Type="http://schemas.openxmlformats.org/officeDocument/2006/relationships/tags" Target="../tags/tag249.xml"/><Relationship Id="rId19" Type="http://schemas.openxmlformats.org/officeDocument/2006/relationships/slideLayout" Target="../slideLayouts/slideLayout6.xml"/><Relationship Id="rId4" Type="http://schemas.openxmlformats.org/officeDocument/2006/relationships/tags" Target="../tags/tag243.xml"/><Relationship Id="rId9" Type="http://schemas.openxmlformats.org/officeDocument/2006/relationships/tags" Target="../tags/tag248.xml"/><Relationship Id="rId14" Type="http://schemas.openxmlformats.org/officeDocument/2006/relationships/tags" Target="../tags/tag253.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9.xml"/><Relationship Id="rId1" Type="http://schemas.openxmlformats.org/officeDocument/2006/relationships/tags" Target="../tags/tag258.xml"/><Relationship Id="rId4"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tags" Target="../tags/tag272.xml"/><Relationship Id="rId18" Type="http://schemas.openxmlformats.org/officeDocument/2006/relationships/image" Target="../media/image35.jpe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tags" Target="../tags/tag271.xml"/><Relationship Id="rId17" Type="http://schemas.openxmlformats.org/officeDocument/2006/relationships/notesSlide" Target="../notesSlides/notesSlide109.xml"/><Relationship Id="rId2" Type="http://schemas.openxmlformats.org/officeDocument/2006/relationships/tags" Target="../tags/tag261.xml"/><Relationship Id="rId16" Type="http://schemas.openxmlformats.org/officeDocument/2006/relationships/slideLayout" Target="../slideLayouts/slideLayout6.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tags" Target="../tags/tag270.xml"/><Relationship Id="rId5" Type="http://schemas.openxmlformats.org/officeDocument/2006/relationships/tags" Target="../tags/tag264.xml"/><Relationship Id="rId15" Type="http://schemas.openxmlformats.org/officeDocument/2006/relationships/tags" Target="../tags/tag274.xml"/><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tags" Target="../tags/tag273.xml"/></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g"/><Relationship Id="rId3" Type="http://schemas.openxmlformats.org/officeDocument/2006/relationships/tags" Target="../tags/tag20.xml"/><Relationship Id="rId7" Type="http://schemas.openxmlformats.org/officeDocument/2006/relationships/image" Target="../media/image21.jpeg"/><Relationship Id="rId12" Type="http://schemas.openxmlformats.org/officeDocument/2006/relationships/image" Target="../media/image26.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11.xml"/><Relationship Id="rId11" Type="http://schemas.openxmlformats.org/officeDocument/2006/relationships/image" Target="../media/image25.jpeg"/><Relationship Id="rId5" Type="http://schemas.openxmlformats.org/officeDocument/2006/relationships/slideLayout" Target="../slideLayouts/slideLayout2.xml"/><Relationship Id="rId10" Type="http://schemas.openxmlformats.org/officeDocument/2006/relationships/image" Target="../media/image24.png"/><Relationship Id="rId4" Type="http://schemas.openxmlformats.org/officeDocument/2006/relationships/tags" Target="../tags/tag21.xml"/><Relationship Id="rId9" Type="http://schemas.openxmlformats.org/officeDocument/2006/relationships/image" Target="../media/image23.jpeg"/></Relationships>
</file>

<file path=ppt/slides/_rels/slide110.xml.rels><?xml version="1.0" encoding="UTF-8" standalone="yes"?>
<Relationships xmlns="http://schemas.openxmlformats.org/package/2006/relationships"><Relationship Id="rId3" Type="http://schemas.openxmlformats.org/officeDocument/2006/relationships/tags" Target="../tags/tag277.xml"/><Relationship Id="rId7" Type="http://schemas.openxmlformats.org/officeDocument/2006/relationships/image" Target="../media/image35.jpeg"/><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notesSlide" Target="../notesSlides/notesSlide110.xml"/><Relationship Id="rId5" Type="http://schemas.openxmlformats.org/officeDocument/2006/relationships/slideLayout" Target="../slideLayouts/slideLayout6.xml"/><Relationship Id="rId4" Type="http://schemas.openxmlformats.org/officeDocument/2006/relationships/tags" Target="../tags/tag278.xml"/></Relationships>
</file>

<file path=ppt/slides/_rels/slide1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81.xml"/><Relationship Id="rId7" Type="http://schemas.openxmlformats.org/officeDocument/2006/relationships/tags" Target="../tags/tag285.xml"/><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tags" Target="../tags/tag284.xml"/><Relationship Id="rId5" Type="http://schemas.openxmlformats.org/officeDocument/2006/relationships/tags" Target="../tags/tag283.xml"/><Relationship Id="rId10" Type="http://schemas.openxmlformats.org/officeDocument/2006/relationships/image" Target="../media/image35.jpeg"/><Relationship Id="rId4" Type="http://schemas.openxmlformats.org/officeDocument/2006/relationships/tags" Target="../tags/tag282.xml"/><Relationship Id="rId9"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8" Type="http://schemas.openxmlformats.org/officeDocument/2006/relationships/tags" Target="../tags/tag293.xml"/><Relationship Id="rId13" Type="http://schemas.openxmlformats.org/officeDocument/2006/relationships/tags" Target="../tags/tag298.xml"/><Relationship Id="rId18" Type="http://schemas.openxmlformats.org/officeDocument/2006/relationships/tags" Target="../tags/tag303.xml"/><Relationship Id="rId26" Type="http://schemas.openxmlformats.org/officeDocument/2006/relationships/tags" Target="../tags/tag311.xml"/><Relationship Id="rId3" Type="http://schemas.openxmlformats.org/officeDocument/2006/relationships/tags" Target="../tags/tag288.xml"/><Relationship Id="rId21" Type="http://schemas.openxmlformats.org/officeDocument/2006/relationships/tags" Target="../tags/tag306.xml"/><Relationship Id="rId7" Type="http://schemas.openxmlformats.org/officeDocument/2006/relationships/tags" Target="../tags/tag292.xml"/><Relationship Id="rId12" Type="http://schemas.openxmlformats.org/officeDocument/2006/relationships/tags" Target="../tags/tag297.xml"/><Relationship Id="rId17" Type="http://schemas.openxmlformats.org/officeDocument/2006/relationships/tags" Target="../tags/tag302.xml"/><Relationship Id="rId25" Type="http://schemas.openxmlformats.org/officeDocument/2006/relationships/tags" Target="../tags/tag310.xml"/><Relationship Id="rId2" Type="http://schemas.openxmlformats.org/officeDocument/2006/relationships/tags" Target="../tags/tag287.xml"/><Relationship Id="rId16" Type="http://schemas.openxmlformats.org/officeDocument/2006/relationships/tags" Target="../tags/tag301.xml"/><Relationship Id="rId20" Type="http://schemas.openxmlformats.org/officeDocument/2006/relationships/tags" Target="../tags/tag305.xml"/><Relationship Id="rId29" Type="http://schemas.openxmlformats.org/officeDocument/2006/relationships/notesSlide" Target="../notesSlides/notesSlide112.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tags" Target="../tags/tag296.xml"/><Relationship Id="rId24" Type="http://schemas.openxmlformats.org/officeDocument/2006/relationships/tags" Target="../tags/tag309.xml"/><Relationship Id="rId5" Type="http://schemas.openxmlformats.org/officeDocument/2006/relationships/tags" Target="../tags/tag290.xml"/><Relationship Id="rId15" Type="http://schemas.openxmlformats.org/officeDocument/2006/relationships/tags" Target="../tags/tag300.xml"/><Relationship Id="rId23" Type="http://schemas.openxmlformats.org/officeDocument/2006/relationships/tags" Target="../tags/tag308.xml"/><Relationship Id="rId28" Type="http://schemas.openxmlformats.org/officeDocument/2006/relationships/slideLayout" Target="../slideLayouts/slideLayout6.xml"/><Relationship Id="rId10" Type="http://schemas.openxmlformats.org/officeDocument/2006/relationships/tags" Target="../tags/tag295.xml"/><Relationship Id="rId19" Type="http://schemas.openxmlformats.org/officeDocument/2006/relationships/tags" Target="../tags/tag304.xml"/><Relationship Id="rId4" Type="http://schemas.openxmlformats.org/officeDocument/2006/relationships/tags" Target="../tags/tag289.xml"/><Relationship Id="rId9" Type="http://schemas.openxmlformats.org/officeDocument/2006/relationships/tags" Target="../tags/tag294.xml"/><Relationship Id="rId14" Type="http://schemas.openxmlformats.org/officeDocument/2006/relationships/tags" Target="../tags/tag299.xml"/><Relationship Id="rId22" Type="http://schemas.openxmlformats.org/officeDocument/2006/relationships/tags" Target="../tags/tag307.xml"/><Relationship Id="rId27" Type="http://schemas.openxmlformats.org/officeDocument/2006/relationships/tags" Target="../tags/tag3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14.xml"/><Relationship Id="rId1" Type="http://schemas.openxmlformats.org/officeDocument/2006/relationships/tags" Target="../tags/tag313.xml"/><Relationship Id="rId4"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tags" Target="../tags/tag327.xml"/><Relationship Id="rId18" Type="http://schemas.openxmlformats.org/officeDocument/2006/relationships/tags" Target="../tags/tag332.xml"/><Relationship Id="rId26" Type="http://schemas.openxmlformats.org/officeDocument/2006/relationships/tags" Target="../tags/tag340.xml"/><Relationship Id="rId3" Type="http://schemas.openxmlformats.org/officeDocument/2006/relationships/tags" Target="../tags/tag317.xml"/><Relationship Id="rId21" Type="http://schemas.openxmlformats.org/officeDocument/2006/relationships/tags" Target="../tags/tag335.xml"/><Relationship Id="rId7" Type="http://schemas.openxmlformats.org/officeDocument/2006/relationships/tags" Target="../tags/tag321.xml"/><Relationship Id="rId12" Type="http://schemas.openxmlformats.org/officeDocument/2006/relationships/tags" Target="../tags/tag326.xml"/><Relationship Id="rId17" Type="http://schemas.openxmlformats.org/officeDocument/2006/relationships/tags" Target="../tags/tag331.xml"/><Relationship Id="rId25" Type="http://schemas.openxmlformats.org/officeDocument/2006/relationships/tags" Target="../tags/tag339.xml"/><Relationship Id="rId2" Type="http://schemas.openxmlformats.org/officeDocument/2006/relationships/tags" Target="../tags/tag316.xml"/><Relationship Id="rId16" Type="http://schemas.openxmlformats.org/officeDocument/2006/relationships/tags" Target="../tags/tag330.xml"/><Relationship Id="rId20" Type="http://schemas.openxmlformats.org/officeDocument/2006/relationships/tags" Target="../tags/tag334.xml"/><Relationship Id="rId29" Type="http://schemas.openxmlformats.org/officeDocument/2006/relationships/tags" Target="../tags/tag343.xml"/><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24" Type="http://schemas.openxmlformats.org/officeDocument/2006/relationships/tags" Target="../tags/tag338.xml"/><Relationship Id="rId5" Type="http://schemas.openxmlformats.org/officeDocument/2006/relationships/tags" Target="../tags/tag319.xml"/><Relationship Id="rId15" Type="http://schemas.openxmlformats.org/officeDocument/2006/relationships/tags" Target="../tags/tag329.xml"/><Relationship Id="rId23" Type="http://schemas.openxmlformats.org/officeDocument/2006/relationships/tags" Target="../tags/tag337.xml"/><Relationship Id="rId28" Type="http://schemas.openxmlformats.org/officeDocument/2006/relationships/tags" Target="../tags/tag342.xml"/><Relationship Id="rId10" Type="http://schemas.openxmlformats.org/officeDocument/2006/relationships/tags" Target="../tags/tag324.xml"/><Relationship Id="rId19" Type="http://schemas.openxmlformats.org/officeDocument/2006/relationships/tags" Target="../tags/tag333.xml"/><Relationship Id="rId31" Type="http://schemas.openxmlformats.org/officeDocument/2006/relationships/notesSlide" Target="../notesSlides/notesSlide115.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tags" Target="../tags/tag328.xml"/><Relationship Id="rId22" Type="http://schemas.openxmlformats.org/officeDocument/2006/relationships/tags" Target="../tags/tag336.xml"/><Relationship Id="rId27" Type="http://schemas.openxmlformats.org/officeDocument/2006/relationships/tags" Target="../tags/tag341.xml"/><Relationship Id="rId30"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5.xml"/><Relationship Id="rId1" Type="http://schemas.openxmlformats.org/officeDocument/2006/relationships/tags" Target="../tags/tag344.xml"/><Relationship Id="rId4"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3" Type="http://schemas.openxmlformats.org/officeDocument/2006/relationships/tags" Target="../tags/tag358.xml"/><Relationship Id="rId18" Type="http://schemas.openxmlformats.org/officeDocument/2006/relationships/tags" Target="../tags/tag363.xml"/><Relationship Id="rId26" Type="http://schemas.openxmlformats.org/officeDocument/2006/relationships/tags" Target="../tags/tag371.xml"/><Relationship Id="rId39" Type="http://schemas.openxmlformats.org/officeDocument/2006/relationships/tags" Target="../tags/tag384.xml"/><Relationship Id="rId21" Type="http://schemas.openxmlformats.org/officeDocument/2006/relationships/tags" Target="../tags/tag366.xml"/><Relationship Id="rId34" Type="http://schemas.openxmlformats.org/officeDocument/2006/relationships/tags" Target="../tags/tag379.xml"/><Relationship Id="rId42" Type="http://schemas.openxmlformats.org/officeDocument/2006/relationships/notesSlide" Target="../notesSlides/notesSlide117.xml"/><Relationship Id="rId7" Type="http://schemas.openxmlformats.org/officeDocument/2006/relationships/tags" Target="../tags/tag352.xml"/><Relationship Id="rId2" Type="http://schemas.openxmlformats.org/officeDocument/2006/relationships/tags" Target="../tags/tag347.xml"/><Relationship Id="rId16" Type="http://schemas.openxmlformats.org/officeDocument/2006/relationships/tags" Target="../tags/tag361.xml"/><Relationship Id="rId20" Type="http://schemas.openxmlformats.org/officeDocument/2006/relationships/tags" Target="../tags/tag365.xml"/><Relationship Id="rId29" Type="http://schemas.openxmlformats.org/officeDocument/2006/relationships/tags" Target="../tags/tag374.xml"/><Relationship Id="rId41" Type="http://schemas.openxmlformats.org/officeDocument/2006/relationships/slideLayout" Target="../slideLayouts/slideLayout6.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tags" Target="../tags/tag356.xml"/><Relationship Id="rId24" Type="http://schemas.openxmlformats.org/officeDocument/2006/relationships/tags" Target="../tags/tag369.xml"/><Relationship Id="rId32" Type="http://schemas.openxmlformats.org/officeDocument/2006/relationships/tags" Target="../tags/tag377.xml"/><Relationship Id="rId37" Type="http://schemas.openxmlformats.org/officeDocument/2006/relationships/tags" Target="../tags/tag382.xml"/><Relationship Id="rId40" Type="http://schemas.openxmlformats.org/officeDocument/2006/relationships/tags" Target="../tags/tag385.xml"/><Relationship Id="rId5" Type="http://schemas.openxmlformats.org/officeDocument/2006/relationships/tags" Target="../tags/tag350.xml"/><Relationship Id="rId15" Type="http://schemas.openxmlformats.org/officeDocument/2006/relationships/tags" Target="../tags/tag360.xml"/><Relationship Id="rId23" Type="http://schemas.openxmlformats.org/officeDocument/2006/relationships/tags" Target="../tags/tag368.xml"/><Relationship Id="rId28" Type="http://schemas.openxmlformats.org/officeDocument/2006/relationships/tags" Target="../tags/tag373.xml"/><Relationship Id="rId36" Type="http://schemas.openxmlformats.org/officeDocument/2006/relationships/tags" Target="../tags/tag381.xml"/><Relationship Id="rId10" Type="http://schemas.openxmlformats.org/officeDocument/2006/relationships/tags" Target="../tags/tag355.xml"/><Relationship Id="rId19" Type="http://schemas.openxmlformats.org/officeDocument/2006/relationships/tags" Target="../tags/tag364.xml"/><Relationship Id="rId31" Type="http://schemas.openxmlformats.org/officeDocument/2006/relationships/tags" Target="../tags/tag376.xml"/><Relationship Id="rId4" Type="http://schemas.openxmlformats.org/officeDocument/2006/relationships/tags" Target="../tags/tag349.xml"/><Relationship Id="rId9" Type="http://schemas.openxmlformats.org/officeDocument/2006/relationships/tags" Target="../tags/tag354.xml"/><Relationship Id="rId14" Type="http://schemas.openxmlformats.org/officeDocument/2006/relationships/tags" Target="../tags/tag359.xml"/><Relationship Id="rId22" Type="http://schemas.openxmlformats.org/officeDocument/2006/relationships/tags" Target="../tags/tag367.xml"/><Relationship Id="rId27" Type="http://schemas.openxmlformats.org/officeDocument/2006/relationships/tags" Target="../tags/tag372.xml"/><Relationship Id="rId30" Type="http://schemas.openxmlformats.org/officeDocument/2006/relationships/tags" Target="../tags/tag375.xml"/><Relationship Id="rId35" Type="http://schemas.openxmlformats.org/officeDocument/2006/relationships/tags" Target="../tags/tag380.xml"/><Relationship Id="rId8" Type="http://schemas.openxmlformats.org/officeDocument/2006/relationships/tags" Target="../tags/tag353.xml"/><Relationship Id="rId3" Type="http://schemas.openxmlformats.org/officeDocument/2006/relationships/tags" Target="../tags/tag348.xml"/><Relationship Id="rId12" Type="http://schemas.openxmlformats.org/officeDocument/2006/relationships/tags" Target="../tags/tag357.xml"/><Relationship Id="rId17" Type="http://schemas.openxmlformats.org/officeDocument/2006/relationships/tags" Target="../tags/tag362.xml"/><Relationship Id="rId25" Type="http://schemas.openxmlformats.org/officeDocument/2006/relationships/tags" Target="../tags/tag370.xml"/><Relationship Id="rId33" Type="http://schemas.openxmlformats.org/officeDocument/2006/relationships/tags" Target="../tags/tag378.xml"/><Relationship Id="rId38" Type="http://schemas.openxmlformats.org/officeDocument/2006/relationships/tags" Target="../tags/tag383.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7.xml"/><Relationship Id="rId1" Type="http://schemas.openxmlformats.org/officeDocument/2006/relationships/tags" Target="../tags/tag386.xml"/><Relationship Id="rId4"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05.jpeg"/><Relationship Id="rId2" Type="http://schemas.openxmlformats.org/officeDocument/2006/relationships/tags" Target="../tags/tag389.xml"/><Relationship Id="rId1" Type="http://schemas.openxmlformats.org/officeDocument/2006/relationships/tags" Target="../tags/tag388.xml"/><Relationship Id="rId6" Type="http://schemas.openxmlformats.org/officeDocument/2006/relationships/image" Target="../media/image204.jpeg"/><Relationship Id="rId5" Type="http://schemas.openxmlformats.org/officeDocument/2006/relationships/image" Target="../media/image35.jpeg"/><Relationship Id="rId4"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07.jpeg"/><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image" Target="../media/image206.jpeg"/><Relationship Id="rId5" Type="http://schemas.openxmlformats.org/officeDocument/2006/relationships/image" Target="../media/image35.jpeg"/><Relationship Id="rId4"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93.xml"/><Relationship Id="rId1" Type="http://schemas.openxmlformats.org/officeDocument/2006/relationships/tags" Target="../tags/tag392.xml"/><Relationship Id="rId6" Type="http://schemas.openxmlformats.org/officeDocument/2006/relationships/image" Target="../media/image208.jpeg"/><Relationship Id="rId5" Type="http://schemas.openxmlformats.org/officeDocument/2006/relationships/image" Target="../media/image35.jpeg"/><Relationship Id="rId4"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5.xml"/><Relationship Id="rId1" Type="http://schemas.openxmlformats.org/officeDocument/2006/relationships/tags" Target="../tags/tag394.xml"/><Relationship Id="rId4"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7.xml"/><Relationship Id="rId1" Type="http://schemas.openxmlformats.org/officeDocument/2006/relationships/tags" Target="../tags/tag396.xml"/><Relationship Id="rId5" Type="http://schemas.openxmlformats.org/officeDocument/2006/relationships/hyperlink" Target="https://www.buergerservice.org/aktuell/20250825Positionspapier/" TargetMode="External"/><Relationship Id="rId4"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3" Type="http://schemas.openxmlformats.org/officeDocument/2006/relationships/tags" Target="../tags/tag400.xml"/><Relationship Id="rId7" Type="http://schemas.openxmlformats.org/officeDocument/2006/relationships/image" Target="../media/image209.jpeg"/><Relationship Id="rId2" Type="http://schemas.openxmlformats.org/officeDocument/2006/relationships/tags" Target="../tags/tag399.xml"/><Relationship Id="rId1" Type="http://schemas.openxmlformats.org/officeDocument/2006/relationships/tags" Target="../tags/tag398.xml"/><Relationship Id="rId6" Type="http://schemas.openxmlformats.org/officeDocument/2006/relationships/image" Target="../media/image35.jpeg"/><Relationship Id="rId5" Type="http://schemas.openxmlformats.org/officeDocument/2006/relationships/notesSlide" Target="../notesSlides/notesSlide124.xml"/><Relationship Id="rId4"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3" Type="http://schemas.openxmlformats.org/officeDocument/2006/relationships/tags" Target="../tags/tag403.xml"/><Relationship Id="rId7" Type="http://schemas.openxmlformats.org/officeDocument/2006/relationships/image" Target="../media/image210.jpeg"/><Relationship Id="rId2" Type="http://schemas.openxmlformats.org/officeDocument/2006/relationships/tags" Target="../tags/tag402.xml"/><Relationship Id="rId1" Type="http://schemas.openxmlformats.org/officeDocument/2006/relationships/tags" Target="../tags/tag401.xml"/><Relationship Id="rId6" Type="http://schemas.openxmlformats.org/officeDocument/2006/relationships/image" Target="../media/image35.jpeg"/><Relationship Id="rId5" Type="http://schemas.openxmlformats.org/officeDocument/2006/relationships/notesSlide" Target="../notesSlides/notesSlide125.xml"/><Relationship Id="rId4"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tags" Target="../tags/tag406.xml"/><Relationship Id="rId7" Type="http://schemas.openxmlformats.org/officeDocument/2006/relationships/image" Target="../media/image211.jpeg"/><Relationship Id="rId2" Type="http://schemas.openxmlformats.org/officeDocument/2006/relationships/tags" Target="../tags/tag405.xml"/><Relationship Id="rId1" Type="http://schemas.openxmlformats.org/officeDocument/2006/relationships/tags" Target="../tags/tag404.xml"/><Relationship Id="rId6" Type="http://schemas.openxmlformats.org/officeDocument/2006/relationships/image" Target="../media/image35.jpeg"/><Relationship Id="rId5" Type="http://schemas.openxmlformats.org/officeDocument/2006/relationships/notesSlide" Target="../notesSlides/notesSlide126.xml"/><Relationship Id="rId4"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tags" Target="../tags/tag409.xml"/><Relationship Id="rId7" Type="http://schemas.openxmlformats.org/officeDocument/2006/relationships/image" Target="../media/image212.jpg"/><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image" Target="../media/image35.jpeg"/><Relationship Id="rId5" Type="http://schemas.openxmlformats.org/officeDocument/2006/relationships/notesSlide" Target="../notesSlides/notesSlide127.xml"/><Relationship Id="rId4"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1.xml"/><Relationship Id="rId1" Type="http://schemas.openxmlformats.org/officeDocument/2006/relationships/tags" Target="../tags/tag410.xml"/><Relationship Id="rId4"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3.xml"/><Relationship Id="rId1" Type="http://schemas.openxmlformats.org/officeDocument/2006/relationships/tags" Target="../tags/tag412.xml"/><Relationship Id="rId4"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29.jpe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28.jpe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2.xml"/><Relationship Id="rId1" Type="http://schemas.openxmlformats.org/officeDocument/2006/relationships/tags" Target="../tags/tag414.xml"/><Relationship Id="rId6" Type="http://schemas.openxmlformats.org/officeDocument/2006/relationships/hyperlink" Target="https://www.ausweisapp.bund.de/download" TargetMode="External"/><Relationship Id="rId5" Type="http://schemas.openxmlformats.org/officeDocument/2006/relationships/hyperlink" Target="https://www.ausweisapp.bund.de/mobile-geraete" TargetMode="External"/><Relationship Id="rId4" Type="http://schemas.openxmlformats.org/officeDocument/2006/relationships/image" Target="../media/image213.jpe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2.xml"/><Relationship Id="rId1" Type="http://schemas.openxmlformats.org/officeDocument/2006/relationships/tags" Target="../tags/tag415.xml"/><Relationship Id="rId6" Type="http://schemas.openxmlformats.org/officeDocument/2006/relationships/hyperlink" Target="https://www.ausweisapp.bund.de/mobile-geraete" TargetMode="External"/><Relationship Id="rId5" Type="http://schemas.openxmlformats.org/officeDocument/2006/relationships/image" Target="../media/image215.emf"/><Relationship Id="rId4" Type="http://schemas.openxmlformats.org/officeDocument/2006/relationships/image" Target="../media/image214.emf"/></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7.xml"/><Relationship Id="rId1" Type="http://schemas.openxmlformats.org/officeDocument/2006/relationships/tags" Target="../tags/tag416.xml"/><Relationship Id="rId4"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33.xml"/><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notesSlide" Target="../notesSlides/notesSlide134.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image" Target="../media/image218.jpg"/><Relationship Id="rId2" Type="http://schemas.openxmlformats.org/officeDocument/2006/relationships/notesSlide" Target="../notesSlides/notesSlide135.xml"/><Relationship Id="rId1" Type="http://schemas.openxmlformats.org/officeDocument/2006/relationships/slideLayout" Target="../slideLayouts/slideLayout6.xml"/><Relationship Id="rId4" Type="http://schemas.openxmlformats.org/officeDocument/2006/relationships/image" Target="../media/image219.png"/></Relationships>
</file>

<file path=ppt/slides/_rels/slide136.xml.rels><?xml version="1.0" encoding="UTF-8" standalone="yes"?>
<Relationships xmlns="http://schemas.openxmlformats.org/package/2006/relationships"><Relationship Id="rId3" Type="http://schemas.openxmlformats.org/officeDocument/2006/relationships/image" Target="../media/image218.jpg"/><Relationship Id="rId2" Type="http://schemas.openxmlformats.org/officeDocument/2006/relationships/notesSlide" Target="../notesSlides/notesSlide136.xml"/><Relationship Id="rId1" Type="http://schemas.openxmlformats.org/officeDocument/2006/relationships/slideLayout" Target="../slideLayouts/slideLayout6.xml"/><Relationship Id="rId4" Type="http://schemas.openxmlformats.org/officeDocument/2006/relationships/image" Target="../media/image219.png"/></Relationships>
</file>

<file path=ppt/slides/_rels/slide137.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137.xml"/><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hyperlink" Target="https://www.ausweisapp.bund.de/mobile-geraete/" TargetMode="External"/><Relationship Id="rId2" Type="http://schemas.openxmlformats.org/officeDocument/2006/relationships/notesSlide" Target="../notesSlides/notesSlide138.xml"/><Relationship Id="rId1" Type="http://schemas.openxmlformats.org/officeDocument/2006/relationships/slideLayout" Target="../slideLayouts/slideLayout6.xml"/><Relationship Id="rId4" Type="http://schemas.openxmlformats.org/officeDocument/2006/relationships/image" Target="../media/image221.png"/></Relationships>
</file>

<file path=ppt/slides/_rels/slide139.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13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30.jpg"/><Relationship Id="rId4"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40.xml"/><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41.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42.xml"/><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8" Type="http://schemas.openxmlformats.org/officeDocument/2006/relationships/hyperlink" Target="https://www.bva.bund.de/vfb" TargetMode="External"/><Relationship Id="rId3" Type="http://schemas.openxmlformats.org/officeDocument/2006/relationships/hyperlink" Target="https://www.personalausweisportal.de/" TargetMode="External"/><Relationship Id="rId7" Type="http://schemas.openxmlformats.org/officeDocument/2006/relationships/hyperlink" Target="https://www.personalausweisportal.de/Broschuere_Online_Ausweisfunktion" TargetMode="External"/><Relationship Id="rId2" Type="http://schemas.openxmlformats.org/officeDocument/2006/relationships/notesSlide" Target="../notesSlides/notesSlide143.xml"/><Relationship Id="rId1" Type="http://schemas.openxmlformats.org/officeDocument/2006/relationships/slideLayout" Target="../slideLayouts/slideLayout6.xml"/><Relationship Id="rId6" Type="http://schemas.openxmlformats.org/officeDocument/2006/relationships/hyperlink" Target="https://www.ausweisapp.bund.de/fuer-diensteanbieter/leitfaden/" TargetMode="External"/><Relationship Id="rId5" Type="http://schemas.openxmlformats.org/officeDocument/2006/relationships/hyperlink" Target="https://www.bsi.bund.de/eID" TargetMode="External"/><Relationship Id="rId4" Type="http://schemas.openxmlformats.org/officeDocument/2006/relationships/hyperlink" Target="https://www.ausweisapp.bund.de/" TargetMode="External"/><Relationship Id="rId9" Type="http://schemas.openxmlformats.org/officeDocument/2006/relationships/image" Target="../media/image216.png"/></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9.xml"/><Relationship Id="rId1" Type="http://schemas.openxmlformats.org/officeDocument/2006/relationships/tags" Target="../tags/tag418.xml"/><Relationship Id="rId4"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145.xml"/><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tags" Target="../tags/tag422.xml"/><Relationship Id="rId7" Type="http://schemas.openxmlformats.org/officeDocument/2006/relationships/notesSlide" Target="../notesSlides/notesSlide146.xml"/><Relationship Id="rId2" Type="http://schemas.openxmlformats.org/officeDocument/2006/relationships/tags" Target="../tags/tag421.xml"/><Relationship Id="rId1" Type="http://schemas.openxmlformats.org/officeDocument/2006/relationships/tags" Target="../tags/tag420.xml"/><Relationship Id="rId6" Type="http://schemas.openxmlformats.org/officeDocument/2006/relationships/slideLayout" Target="../slideLayouts/slideLayout2.xml"/><Relationship Id="rId5" Type="http://schemas.openxmlformats.org/officeDocument/2006/relationships/tags" Target="../tags/tag424.xml"/><Relationship Id="rId4" Type="http://schemas.openxmlformats.org/officeDocument/2006/relationships/tags" Target="../tags/tag423.xml"/></Relationships>
</file>

<file path=ppt/slides/_rels/slide147.xml.rels><?xml version="1.0" encoding="UTF-8" standalone="yes"?>
<Relationships xmlns="http://schemas.openxmlformats.org/package/2006/relationships"><Relationship Id="rId8" Type="http://schemas.openxmlformats.org/officeDocument/2006/relationships/image" Target="../media/image225.jpg"/><Relationship Id="rId3" Type="http://schemas.openxmlformats.org/officeDocument/2006/relationships/tags" Target="../tags/tag427.xml"/><Relationship Id="rId7" Type="http://schemas.openxmlformats.org/officeDocument/2006/relationships/image" Target="../media/image224.jpg"/><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notesSlide" Target="../notesSlides/notesSlide147.xml"/><Relationship Id="rId5" Type="http://schemas.openxmlformats.org/officeDocument/2006/relationships/slideLayout" Target="../slideLayouts/slideLayout2.xml"/><Relationship Id="rId4" Type="http://schemas.openxmlformats.org/officeDocument/2006/relationships/tags" Target="../tags/tag428.xml"/></Relationships>
</file>

<file path=ppt/slides/_rels/slide148.xml.rels><?xml version="1.0" encoding="UTF-8" standalone="yes"?>
<Relationships xmlns="http://schemas.openxmlformats.org/package/2006/relationships"><Relationship Id="rId8" Type="http://schemas.openxmlformats.org/officeDocument/2006/relationships/tags" Target="../tags/tag436.xml"/><Relationship Id="rId3" Type="http://schemas.openxmlformats.org/officeDocument/2006/relationships/tags" Target="../tags/tag431.xml"/><Relationship Id="rId7" Type="http://schemas.openxmlformats.org/officeDocument/2006/relationships/tags" Target="../tags/tag435.xml"/><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image" Target="../media/image35.jpeg"/><Relationship Id="rId5" Type="http://schemas.openxmlformats.org/officeDocument/2006/relationships/tags" Target="../tags/tag433.xml"/><Relationship Id="rId10" Type="http://schemas.openxmlformats.org/officeDocument/2006/relationships/notesSlide" Target="../notesSlides/notesSlide148.xml"/><Relationship Id="rId4" Type="http://schemas.openxmlformats.org/officeDocument/2006/relationships/tags" Target="../tags/tag432.xml"/><Relationship Id="rId9"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8.xml"/><Relationship Id="rId1" Type="http://schemas.openxmlformats.org/officeDocument/2006/relationships/tags" Target="../tags/tag437.xml"/><Relationship Id="rId4"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3" Type="http://schemas.openxmlformats.org/officeDocument/2006/relationships/image" Target="../media/image218.jpg"/><Relationship Id="rId2" Type="http://schemas.openxmlformats.org/officeDocument/2006/relationships/notesSlide" Target="../notesSlides/notesSlide150.xml"/><Relationship Id="rId1" Type="http://schemas.openxmlformats.org/officeDocument/2006/relationships/slideLayout" Target="../slideLayouts/slideLayout7.xml"/><Relationship Id="rId4" Type="http://schemas.openxmlformats.org/officeDocument/2006/relationships/image" Target="../media/image219.png"/></Relationships>
</file>

<file path=ppt/slides/_rels/slide151.xml.rels><?xml version="1.0" encoding="UTF-8" standalone="yes"?>
<Relationships xmlns="http://schemas.openxmlformats.org/package/2006/relationships"><Relationship Id="rId8" Type="http://schemas.openxmlformats.org/officeDocument/2006/relationships/notesSlide" Target="../notesSlides/notesSlide151.xml"/><Relationship Id="rId13" Type="http://schemas.openxmlformats.org/officeDocument/2006/relationships/hyperlink" Target="https://id.bund.de/" TargetMode="External"/><Relationship Id="rId18" Type="http://schemas.openxmlformats.org/officeDocument/2006/relationships/hyperlink" Target="https://volksverschluesselung.de/registrierung/eid/" TargetMode="External"/><Relationship Id="rId3" Type="http://schemas.openxmlformats.org/officeDocument/2006/relationships/tags" Target="../tags/tag441.xml"/><Relationship Id="rId21" Type="http://schemas.openxmlformats.org/officeDocument/2006/relationships/hyperlink" Target="https://www.personalausweisportal.de/Anwendungen" TargetMode="External"/><Relationship Id="rId7" Type="http://schemas.openxmlformats.org/officeDocument/2006/relationships/slideLayout" Target="../slideLayouts/slideLayout7.xml"/><Relationship Id="rId12" Type="http://schemas.openxmlformats.org/officeDocument/2006/relationships/hyperlink" Target="https://www.fuehrungszeugnis.bund.de/ffw" TargetMode="External"/><Relationship Id="rId17" Type="http://schemas.openxmlformats.org/officeDocument/2006/relationships/hyperlink" Target="https://www.pin-ruecksetzbrief-bestellen.de/" TargetMode="External"/><Relationship Id="rId2" Type="http://schemas.openxmlformats.org/officeDocument/2006/relationships/tags" Target="../tags/tag440.xml"/><Relationship Id="rId16" Type="http://schemas.openxmlformats.org/officeDocument/2006/relationships/hyperlink" Target="https://www.arbeitsagentur.de/arbeitslos-melden/" TargetMode="External"/><Relationship Id="rId20" Type="http://schemas.openxmlformats.org/officeDocument/2006/relationships/hyperlink" Target="https://github.com/buergerservice-org" TargetMode="External"/><Relationship Id="rId1" Type="http://schemas.openxmlformats.org/officeDocument/2006/relationships/tags" Target="../tags/tag439.xml"/><Relationship Id="rId6" Type="http://schemas.openxmlformats.org/officeDocument/2006/relationships/tags" Target="../tags/tag444.xml"/><Relationship Id="rId11" Type="http://schemas.openxmlformats.org/officeDocument/2006/relationships/hyperlink" Target="https://www.kba-online.de/registerauskunft/app/#/" TargetMode="External"/><Relationship Id="rId5" Type="http://schemas.openxmlformats.org/officeDocument/2006/relationships/tags" Target="../tags/tag443.xml"/><Relationship Id="rId15" Type="http://schemas.openxmlformats.org/officeDocument/2006/relationships/hyperlink" Target="https://produkte.web.de/de-mail/" TargetMode="External"/><Relationship Id="rId10" Type="http://schemas.openxmlformats.org/officeDocument/2006/relationships/hyperlink" Target="https://kundenportal.deutsche-rentenversicherung.de/" TargetMode="External"/><Relationship Id="rId19" Type="http://schemas.openxmlformats.org/officeDocument/2006/relationships/hyperlink" Target="https://pgp.governikus.de/pgp/" TargetMode="External"/><Relationship Id="rId4" Type="http://schemas.openxmlformats.org/officeDocument/2006/relationships/tags" Target="../tags/tag442.xml"/><Relationship Id="rId9" Type="http://schemas.openxmlformats.org/officeDocument/2006/relationships/image" Target="../media/image226.jpeg"/><Relationship Id="rId14" Type="http://schemas.openxmlformats.org/officeDocument/2006/relationships/hyperlink" Target="https://www.comdirect.de/konto/girokonto.html" TargetMode="External"/></Relationships>
</file>

<file path=ppt/slides/_rels/slide15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47.xml"/><Relationship Id="rId7" Type="http://schemas.openxmlformats.org/officeDocument/2006/relationships/tags" Target="../tags/tag451.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hyperlink" Target="https://www.pin-ruecksetzbrief-bestellen.de/" TargetMode="External"/><Relationship Id="rId5" Type="http://schemas.openxmlformats.org/officeDocument/2006/relationships/tags" Target="../tags/tag449.xml"/><Relationship Id="rId10" Type="http://schemas.openxmlformats.org/officeDocument/2006/relationships/image" Target="../media/image35.jpeg"/><Relationship Id="rId4" Type="http://schemas.openxmlformats.org/officeDocument/2006/relationships/tags" Target="../tags/tag448.xml"/><Relationship Id="rId9"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3.xml"/><Relationship Id="rId1" Type="http://schemas.openxmlformats.org/officeDocument/2006/relationships/tags" Target="../tags/tag452.xml"/><Relationship Id="rId4"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3" Type="http://schemas.openxmlformats.org/officeDocument/2006/relationships/image" Target="../media/image227.jpg"/><Relationship Id="rId2" Type="http://schemas.openxmlformats.org/officeDocument/2006/relationships/notesSlide" Target="../notesSlides/notesSlide154.xml"/><Relationship Id="rId1" Type="http://schemas.openxmlformats.org/officeDocument/2006/relationships/slideLayout" Target="../slideLayouts/slideLayout2.xml"/><Relationship Id="rId6" Type="http://schemas.openxmlformats.org/officeDocument/2006/relationships/image" Target="../media/image230.jpg"/><Relationship Id="rId5" Type="http://schemas.openxmlformats.org/officeDocument/2006/relationships/image" Target="../media/image229.jpg"/><Relationship Id="rId4" Type="http://schemas.openxmlformats.org/officeDocument/2006/relationships/image" Target="../media/image228.jpg"/></Relationships>
</file>

<file path=ppt/slides/_rels/slide155.xml.rels><?xml version="1.0" encoding="UTF-8" standalone="yes"?>
<Relationships xmlns="http://schemas.openxmlformats.org/package/2006/relationships"><Relationship Id="rId3" Type="http://schemas.openxmlformats.org/officeDocument/2006/relationships/hyperlink" Target="https://buergerservice.org/lib.medien/dokumente/230120_QR-Codes_AusweisApp2_bso.pdf" TargetMode="External"/><Relationship Id="rId2" Type="http://schemas.openxmlformats.org/officeDocument/2006/relationships/notesSlide" Target="../notesSlides/notesSlide155.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31.jpeg"/></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7.xml"/><Relationship Id="rId1" Type="http://schemas.openxmlformats.org/officeDocument/2006/relationships/tags" Target="../tags/tag454.xml"/><Relationship Id="rId5" Type="http://schemas.openxmlformats.org/officeDocument/2006/relationships/image" Target="../media/image233.jpeg"/><Relationship Id="rId4" Type="http://schemas.openxmlformats.org/officeDocument/2006/relationships/image" Target="../media/image232.jpg"/></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7.xml"/><Relationship Id="rId7" Type="http://schemas.openxmlformats.org/officeDocument/2006/relationships/hyperlink" Target="https://www.ausweisapp.bund.de/download" TargetMode="External"/><Relationship Id="rId2" Type="http://schemas.openxmlformats.org/officeDocument/2006/relationships/slideLayout" Target="../slideLayouts/slideLayout2.xml"/><Relationship Id="rId1" Type="http://schemas.openxmlformats.org/officeDocument/2006/relationships/tags" Target="../tags/tag455.xml"/><Relationship Id="rId6" Type="http://schemas.openxmlformats.org/officeDocument/2006/relationships/hyperlink" Target="https://www.ausweisapp.bund.de/mobile-geraete" TargetMode="External"/><Relationship Id="rId5" Type="http://schemas.openxmlformats.org/officeDocument/2006/relationships/image" Target="../media/image215.emf"/><Relationship Id="rId4" Type="http://schemas.openxmlformats.org/officeDocument/2006/relationships/image" Target="../media/image214.emf"/></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7.xml"/><Relationship Id="rId1" Type="http://schemas.openxmlformats.org/officeDocument/2006/relationships/tags" Target="../tags/tag456.xml"/><Relationship Id="rId6" Type="http://schemas.openxmlformats.org/officeDocument/2006/relationships/image" Target="../media/image236.jpeg"/><Relationship Id="rId5" Type="http://schemas.openxmlformats.org/officeDocument/2006/relationships/image" Target="../media/image235.jpeg"/><Relationship Id="rId4" Type="http://schemas.openxmlformats.org/officeDocument/2006/relationships/image" Target="../media/image234.jpg"/></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7.xml"/><Relationship Id="rId1" Type="http://schemas.openxmlformats.org/officeDocument/2006/relationships/tags" Target="../tags/tag457.xml"/><Relationship Id="rId6" Type="http://schemas.openxmlformats.org/officeDocument/2006/relationships/image" Target="../media/image239.jpeg"/><Relationship Id="rId5" Type="http://schemas.openxmlformats.org/officeDocument/2006/relationships/image" Target="../media/image238.jpeg"/><Relationship Id="rId4" Type="http://schemas.openxmlformats.org/officeDocument/2006/relationships/image" Target="../media/image237.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hyperlink" Target="https://www.buergerservice.org/lib.medien/video/20220906BundestagsredeTabeaRoessner.mp4" TargetMode="External"/><Relationship Id="rId5" Type="http://schemas.openxmlformats.org/officeDocument/2006/relationships/image" Target="../media/image35.jpeg"/><Relationship Id="rId4"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7.xml"/><Relationship Id="rId1" Type="http://schemas.openxmlformats.org/officeDocument/2006/relationships/tags" Target="../tags/tag458.xml"/><Relationship Id="rId4" Type="http://schemas.openxmlformats.org/officeDocument/2006/relationships/image" Target="../media/image232.jpg"/></Relationships>
</file>

<file path=ppt/slides/_rels/slide161.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161.xml"/><Relationship Id="rId1" Type="http://schemas.openxmlformats.org/officeDocument/2006/relationships/slideLayout" Target="../slideLayouts/slideLayout7.xml"/><Relationship Id="rId4" Type="http://schemas.openxmlformats.org/officeDocument/2006/relationships/image" Target="../media/image241.jpeg"/></Relationships>
</file>

<file path=ppt/slides/_rels/slide162.xml.rels><?xml version="1.0" encoding="UTF-8" standalone="yes"?>
<Relationships xmlns="http://schemas.openxmlformats.org/package/2006/relationships"><Relationship Id="rId8" Type="http://schemas.openxmlformats.org/officeDocument/2006/relationships/image" Target="../media/image247.jpg"/><Relationship Id="rId3" Type="http://schemas.openxmlformats.org/officeDocument/2006/relationships/image" Target="../media/image242.jpg"/><Relationship Id="rId7" Type="http://schemas.openxmlformats.org/officeDocument/2006/relationships/image" Target="../media/image246.jpg"/><Relationship Id="rId2" Type="http://schemas.openxmlformats.org/officeDocument/2006/relationships/notesSlide" Target="../notesSlides/notesSlide162.xml"/><Relationship Id="rId1" Type="http://schemas.openxmlformats.org/officeDocument/2006/relationships/slideLayout" Target="../slideLayouts/slideLayout2.xml"/><Relationship Id="rId6" Type="http://schemas.openxmlformats.org/officeDocument/2006/relationships/image" Target="../media/image245.jpg"/><Relationship Id="rId5" Type="http://schemas.openxmlformats.org/officeDocument/2006/relationships/image" Target="../media/image244.jpg"/><Relationship Id="rId4" Type="http://schemas.openxmlformats.org/officeDocument/2006/relationships/image" Target="../media/image243.jpg"/></Relationships>
</file>

<file path=ppt/slides/_rels/slide163.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hyperlink" Target="https://id.bund.de/" TargetMode="External"/><Relationship Id="rId18" Type="http://schemas.openxmlformats.org/officeDocument/2006/relationships/image" Target="../media/image255.jpg"/><Relationship Id="rId3" Type="http://schemas.openxmlformats.org/officeDocument/2006/relationships/hyperlink" Target="https://www.kba.de/DE/Themen/ZentraleRegister/Digitale_Fahrzeugzulassung/digitale_fahrzeugzulassung_node.html" TargetMode="External"/><Relationship Id="rId7" Type="http://schemas.openxmlformats.org/officeDocument/2006/relationships/hyperlink" Target="https://kundenportal.deutsche-rentenversicherung.de/" TargetMode="External"/><Relationship Id="rId12" Type="http://schemas.openxmlformats.org/officeDocument/2006/relationships/image" Target="../media/image252.jpeg"/><Relationship Id="rId17" Type="http://schemas.openxmlformats.org/officeDocument/2006/relationships/hyperlink" Target="https://www.kba-online.de/registerauskunft/app/#/" TargetMode="External"/><Relationship Id="rId2" Type="http://schemas.openxmlformats.org/officeDocument/2006/relationships/notesSlide" Target="../notesSlides/notesSlide163.xml"/><Relationship Id="rId16" Type="http://schemas.openxmlformats.org/officeDocument/2006/relationships/image" Target="../media/image254.png"/><Relationship Id="rId1" Type="http://schemas.openxmlformats.org/officeDocument/2006/relationships/slideLayout" Target="../slideLayouts/slideLayout7.xml"/><Relationship Id="rId6" Type="http://schemas.openxmlformats.org/officeDocument/2006/relationships/image" Target="../media/image249.png"/><Relationship Id="rId11" Type="http://schemas.openxmlformats.org/officeDocument/2006/relationships/hyperlink" Target="https://www.wohnsitzanmeldung.de/" TargetMode="External"/><Relationship Id="rId5" Type="http://schemas.openxmlformats.org/officeDocument/2006/relationships/hyperlink" Target="https://www.elster.de/eportal/login/npa" TargetMode="External"/><Relationship Id="rId15" Type="http://schemas.openxmlformats.org/officeDocument/2006/relationships/hyperlink" Target="https://www.fuehrungszeugnis.bund.de/ffw" TargetMode="External"/><Relationship Id="rId10" Type="http://schemas.openxmlformats.org/officeDocument/2006/relationships/image" Target="../media/image251.jpeg"/><Relationship Id="rId4" Type="http://schemas.openxmlformats.org/officeDocument/2006/relationships/image" Target="../media/image248.jpeg"/><Relationship Id="rId9" Type="http://schemas.openxmlformats.org/officeDocument/2006/relationships/hyperlink" Target="https://organspende-register.de/erklaerendenportal/registrierung?auswahl=ABGEBEN" TargetMode="External"/><Relationship Id="rId14" Type="http://schemas.openxmlformats.org/officeDocument/2006/relationships/image" Target="../media/image253.png"/></Relationships>
</file>

<file path=ppt/slides/_rels/slide1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0.xml"/><Relationship Id="rId1" Type="http://schemas.openxmlformats.org/officeDocument/2006/relationships/tags" Target="../tags/tag459.xml"/><Relationship Id="rId4"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8" Type="http://schemas.openxmlformats.org/officeDocument/2006/relationships/hyperlink" Target="https://www.buergerservice.org/lib.fotos/foto_eme_digitaler_fahrzeugschein.gross.jpg" TargetMode="External"/><Relationship Id="rId13" Type="http://schemas.openxmlformats.org/officeDocument/2006/relationships/image" Target="../media/image260.jpeg"/><Relationship Id="rId3" Type="http://schemas.openxmlformats.org/officeDocument/2006/relationships/notesSlide" Target="../notesSlides/notesSlide165.xml"/><Relationship Id="rId7" Type="http://schemas.openxmlformats.org/officeDocument/2006/relationships/image" Target="../media/image257.jpeg"/><Relationship Id="rId12" Type="http://schemas.openxmlformats.org/officeDocument/2006/relationships/hyperlink" Target="https://www.buergerservice.org/lib.fotos/foto_eme_punkte-flensburg.gross.jpg" TargetMode="External"/><Relationship Id="rId2" Type="http://schemas.openxmlformats.org/officeDocument/2006/relationships/slideLayout" Target="../slideLayouts/slideLayout7.xml"/><Relationship Id="rId1" Type="http://schemas.openxmlformats.org/officeDocument/2006/relationships/tags" Target="../tags/tag461.xml"/><Relationship Id="rId6" Type="http://schemas.openxmlformats.org/officeDocument/2006/relationships/hyperlink" Target="https://www.buergerservice.org/lib.fotos/foto_eme_bundid-konto_erstellen.gross.jpg" TargetMode="External"/><Relationship Id="rId11" Type="http://schemas.openxmlformats.org/officeDocument/2006/relationships/image" Target="../media/image259.jpeg"/><Relationship Id="rId5" Type="http://schemas.openxmlformats.org/officeDocument/2006/relationships/image" Target="../media/image256.jpeg"/><Relationship Id="rId10" Type="http://schemas.openxmlformats.org/officeDocument/2006/relationships/hyperlink" Target="https://www.buergerservice.org/lib.fotos/foto_eme_willenserklaerung-organspende.gross.jpg" TargetMode="External"/><Relationship Id="rId4" Type="http://schemas.openxmlformats.org/officeDocument/2006/relationships/hyperlink" Target="https://www.buergerservice.org/projekte/einfach-mit-eid/" TargetMode="External"/><Relationship Id="rId9" Type="http://schemas.openxmlformats.org/officeDocument/2006/relationships/image" Target="../media/image258.jpeg"/></Relationships>
</file>

<file path=ppt/slides/_rels/slide166.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3.xml"/><Relationship Id="rId1" Type="http://schemas.openxmlformats.org/officeDocument/2006/relationships/tags" Target="../tags/tag462.xml"/><Relationship Id="rId4"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8" Type="http://schemas.openxmlformats.org/officeDocument/2006/relationships/image" Target="../media/image225.jpg"/><Relationship Id="rId13" Type="http://schemas.openxmlformats.org/officeDocument/2006/relationships/image" Target="../media/image267.jpeg"/><Relationship Id="rId3" Type="http://schemas.openxmlformats.org/officeDocument/2006/relationships/tags" Target="../tags/tag466.xml"/><Relationship Id="rId7" Type="http://schemas.openxmlformats.org/officeDocument/2006/relationships/image" Target="../media/image262.svg"/><Relationship Id="rId12" Type="http://schemas.openxmlformats.org/officeDocument/2006/relationships/image" Target="../media/image266.jpeg"/><Relationship Id="rId2" Type="http://schemas.openxmlformats.org/officeDocument/2006/relationships/tags" Target="../tags/tag465.xml"/><Relationship Id="rId1" Type="http://schemas.openxmlformats.org/officeDocument/2006/relationships/tags" Target="../tags/tag464.xml"/><Relationship Id="rId6" Type="http://schemas.openxmlformats.org/officeDocument/2006/relationships/notesSlide" Target="../notesSlides/notesSlide169.xml"/><Relationship Id="rId11" Type="http://schemas.openxmlformats.org/officeDocument/2006/relationships/image" Target="../media/image265.jpeg"/><Relationship Id="rId5" Type="http://schemas.openxmlformats.org/officeDocument/2006/relationships/slideLayout" Target="../slideLayouts/slideLayout2.xml"/><Relationship Id="rId10" Type="http://schemas.openxmlformats.org/officeDocument/2006/relationships/image" Target="../media/image264.jpeg"/><Relationship Id="rId4" Type="http://schemas.openxmlformats.org/officeDocument/2006/relationships/tags" Target="../tags/tag467.xml"/><Relationship Id="rId9" Type="http://schemas.openxmlformats.org/officeDocument/2006/relationships/image" Target="../media/image263.jpeg"/><Relationship Id="rId14" Type="http://schemas.openxmlformats.org/officeDocument/2006/relationships/image" Target="../media/image26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36.tiff"/><Relationship Id="rId4"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9.xml"/><Relationship Id="rId1" Type="http://schemas.openxmlformats.org/officeDocument/2006/relationships/tags" Target="../tags/tag468.xml"/><Relationship Id="rId5" Type="http://schemas.openxmlformats.org/officeDocument/2006/relationships/image" Target="../media/image196.jpeg"/><Relationship Id="rId4"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3" Type="http://schemas.openxmlformats.org/officeDocument/2006/relationships/tags" Target="../tags/tag472.xml"/><Relationship Id="rId2" Type="http://schemas.openxmlformats.org/officeDocument/2006/relationships/tags" Target="../tags/tag471.xml"/><Relationship Id="rId1" Type="http://schemas.openxmlformats.org/officeDocument/2006/relationships/tags" Target="../tags/tag470.xml"/><Relationship Id="rId6" Type="http://schemas.openxmlformats.org/officeDocument/2006/relationships/image" Target="../media/image35.jpeg"/><Relationship Id="rId5" Type="http://schemas.openxmlformats.org/officeDocument/2006/relationships/notesSlide" Target="../notesSlides/notesSlide171.xml"/><Relationship Id="rId4"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3" Type="http://schemas.openxmlformats.org/officeDocument/2006/relationships/tags" Target="../tags/tag475.xml"/><Relationship Id="rId2" Type="http://schemas.openxmlformats.org/officeDocument/2006/relationships/tags" Target="../tags/tag474.xml"/><Relationship Id="rId1" Type="http://schemas.openxmlformats.org/officeDocument/2006/relationships/tags" Target="../tags/tag473.xml"/><Relationship Id="rId6" Type="http://schemas.openxmlformats.org/officeDocument/2006/relationships/image" Target="../media/image35.jpeg"/><Relationship Id="rId5" Type="http://schemas.openxmlformats.org/officeDocument/2006/relationships/notesSlide" Target="../notesSlides/notesSlide172.xml"/><Relationship Id="rId4"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77.xml"/><Relationship Id="rId1" Type="http://schemas.openxmlformats.org/officeDocument/2006/relationships/tags" Target="../tags/tag476.xml"/><Relationship Id="rId5" Type="http://schemas.openxmlformats.org/officeDocument/2006/relationships/image" Target="../media/image35.jpeg"/><Relationship Id="rId4"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6.xml"/><Relationship Id="rId1" Type="http://schemas.openxmlformats.org/officeDocument/2006/relationships/tags" Target="../tags/tag478.xml"/><Relationship Id="rId4" Type="http://schemas.openxmlformats.org/officeDocument/2006/relationships/image" Target="../media/image35.jpeg"/></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0.xml"/><Relationship Id="rId1" Type="http://schemas.openxmlformats.org/officeDocument/2006/relationships/tags" Target="../tags/tag479.xml"/><Relationship Id="rId5" Type="http://schemas.openxmlformats.org/officeDocument/2006/relationships/image" Target="../media/image35.jpeg"/><Relationship Id="rId4"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6.xml"/><Relationship Id="rId1" Type="http://schemas.openxmlformats.org/officeDocument/2006/relationships/tags" Target="../tags/tag481.xml"/><Relationship Id="rId6" Type="http://schemas.openxmlformats.org/officeDocument/2006/relationships/image" Target="../media/image270.jpg"/><Relationship Id="rId5" Type="http://schemas.openxmlformats.org/officeDocument/2006/relationships/image" Target="../media/image269.png"/><Relationship Id="rId4" Type="http://schemas.openxmlformats.org/officeDocument/2006/relationships/image" Target="../media/image35.jpeg"/></Relationships>
</file>

<file path=ppt/slides/_rels/slide17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3.xml"/><Relationship Id="rId1" Type="http://schemas.openxmlformats.org/officeDocument/2006/relationships/tags" Target="../tags/tag482.xml"/><Relationship Id="rId6" Type="http://schemas.openxmlformats.org/officeDocument/2006/relationships/image" Target="../media/image271.png"/><Relationship Id="rId5" Type="http://schemas.openxmlformats.org/officeDocument/2006/relationships/image" Target="../media/image35.jpeg"/><Relationship Id="rId4"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5.xml"/><Relationship Id="rId1" Type="http://schemas.openxmlformats.org/officeDocument/2006/relationships/tags" Target="../tags/tag484.xml"/><Relationship Id="rId6" Type="http://schemas.openxmlformats.org/officeDocument/2006/relationships/image" Target="../media/image272.png"/><Relationship Id="rId5" Type="http://schemas.openxmlformats.org/officeDocument/2006/relationships/image" Target="../media/image35.jpeg"/><Relationship Id="rId4"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7.xml"/><Relationship Id="rId1" Type="http://schemas.openxmlformats.org/officeDocument/2006/relationships/tags" Target="../tags/tag486.xml"/><Relationship Id="rId6" Type="http://schemas.openxmlformats.org/officeDocument/2006/relationships/image" Target="../media/image273.png"/><Relationship Id="rId5" Type="http://schemas.openxmlformats.org/officeDocument/2006/relationships/image" Target="../media/image35.jpeg"/><Relationship Id="rId4"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37.jpeg"/></Relationships>
</file>

<file path=ppt/slides/_rels/slide18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9.xml"/><Relationship Id="rId1" Type="http://schemas.openxmlformats.org/officeDocument/2006/relationships/tags" Target="../tags/tag488.xml"/><Relationship Id="rId6" Type="http://schemas.openxmlformats.org/officeDocument/2006/relationships/image" Target="../media/image274.png"/><Relationship Id="rId5" Type="http://schemas.openxmlformats.org/officeDocument/2006/relationships/image" Target="../media/image35.jpeg"/><Relationship Id="rId4"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91.xml"/><Relationship Id="rId1" Type="http://schemas.openxmlformats.org/officeDocument/2006/relationships/tags" Target="../tags/tag490.xml"/><Relationship Id="rId6" Type="http://schemas.openxmlformats.org/officeDocument/2006/relationships/image" Target="../media/image275.png"/><Relationship Id="rId5" Type="http://schemas.openxmlformats.org/officeDocument/2006/relationships/image" Target="../media/image35.jpeg"/><Relationship Id="rId4"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93.xml"/><Relationship Id="rId1" Type="http://schemas.openxmlformats.org/officeDocument/2006/relationships/tags" Target="../tags/tag492.xml"/><Relationship Id="rId6" Type="http://schemas.openxmlformats.org/officeDocument/2006/relationships/image" Target="../media/image276.png"/><Relationship Id="rId5" Type="http://schemas.openxmlformats.org/officeDocument/2006/relationships/image" Target="../media/image35.jpeg"/><Relationship Id="rId4"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6.xml"/><Relationship Id="rId1" Type="http://schemas.openxmlformats.org/officeDocument/2006/relationships/tags" Target="../tags/tag494.xml"/><Relationship Id="rId5" Type="http://schemas.openxmlformats.org/officeDocument/2006/relationships/image" Target="../media/image277.png"/><Relationship Id="rId4" Type="http://schemas.openxmlformats.org/officeDocument/2006/relationships/image" Target="../media/image35.jpeg"/></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6.xml"/><Relationship Id="rId1" Type="http://schemas.openxmlformats.org/officeDocument/2006/relationships/tags" Target="../tags/tag495.xml"/><Relationship Id="rId5" Type="http://schemas.openxmlformats.org/officeDocument/2006/relationships/image" Target="../media/image35.jpeg"/><Relationship Id="rId4" Type="http://schemas.openxmlformats.org/officeDocument/2006/relationships/image" Target="../media/image278.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5.xml"/><Relationship Id="rId7" Type="http://schemas.openxmlformats.org/officeDocument/2006/relationships/image" Target="../media/image281.png"/><Relationship Id="rId2" Type="http://schemas.openxmlformats.org/officeDocument/2006/relationships/slideLayout" Target="../slideLayouts/slideLayout6.xml"/><Relationship Id="rId1" Type="http://schemas.openxmlformats.org/officeDocument/2006/relationships/tags" Target="../tags/tag496.xml"/><Relationship Id="rId6" Type="http://schemas.openxmlformats.org/officeDocument/2006/relationships/image" Target="../media/image280.png"/><Relationship Id="rId5" Type="http://schemas.openxmlformats.org/officeDocument/2006/relationships/image" Target="../media/image279.png"/><Relationship Id="rId4" Type="http://schemas.openxmlformats.org/officeDocument/2006/relationships/image" Target="../media/image35.jpeg"/></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6.xml"/><Relationship Id="rId1" Type="http://schemas.openxmlformats.org/officeDocument/2006/relationships/tags" Target="../tags/tag497.xml"/><Relationship Id="rId5" Type="http://schemas.openxmlformats.org/officeDocument/2006/relationships/image" Target="../media/image282.png"/><Relationship Id="rId4" Type="http://schemas.openxmlformats.org/officeDocument/2006/relationships/image" Target="../media/image35.jpeg"/></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87.xml"/><Relationship Id="rId2" Type="http://schemas.openxmlformats.org/officeDocument/2006/relationships/slideLayout" Target="../slideLayouts/slideLayout6.xml"/><Relationship Id="rId1" Type="http://schemas.openxmlformats.org/officeDocument/2006/relationships/tags" Target="../tags/tag498.xml"/><Relationship Id="rId5" Type="http://schemas.openxmlformats.org/officeDocument/2006/relationships/image" Target="../media/image283.png"/><Relationship Id="rId4" Type="http://schemas.openxmlformats.org/officeDocument/2006/relationships/image" Target="../media/image35.jpeg"/></Relationships>
</file>

<file path=ppt/slides/_rels/slide18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00.xml"/><Relationship Id="rId1" Type="http://schemas.openxmlformats.org/officeDocument/2006/relationships/tags" Target="../tags/tag499.xml"/><Relationship Id="rId6" Type="http://schemas.openxmlformats.org/officeDocument/2006/relationships/image" Target="../media/image35.jpeg"/><Relationship Id="rId5" Type="http://schemas.openxmlformats.org/officeDocument/2006/relationships/image" Target="../media/image284.png"/><Relationship Id="rId4"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2.xml"/><Relationship Id="rId1" Type="http://schemas.openxmlformats.org/officeDocument/2006/relationships/tags" Target="../tags/tag501.xml"/><Relationship Id="rId4"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38.jpg"/><Relationship Id="rId4" Type="http://schemas.openxmlformats.org/officeDocument/2006/relationships/hyperlink" Target="https://www.buergerservice.org/lib.medien/video/MesebergPressekonferenzDigitaleIdentitaeten.mp4" TargetMode="Externa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190.xml"/><Relationship Id="rId2" Type="http://schemas.openxmlformats.org/officeDocument/2006/relationships/slideLayout" Target="../slideLayouts/slideLayout2.xml"/><Relationship Id="rId1" Type="http://schemas.openxmlformats.org/officeDocument/2006/relationships/tags" Target="../tags/tag503.xml"/><Relationship Id="rId4" Type="http://schemas.openxmlformats.org/officeDocument/2006/relationships/image" Target="../media/image285.png"/></Relationships>
</file>

<file path=ppt/slides/_rels/slide191.xml.rels><?xml version="1.0" encoding="UTF-8" standalone="yes"?>
<Relationships xmlns="http://schemas.openxmlformats.org/package/2006/relationships"><Relationship Id="rId8" Type="http://schemas.openxmlformats.org/officeDocument/2006/relationships/hyperlink" Target="https://eudi-wallet.gov.de/" TargetMode="External"/><Relationship Id="rId3" Type="http://schemas.openxmlformats.org/officeDocument/2006/relationships/slideLayout" Target="../slideLayouts/slideLayout2.xml"/><Relationship Id="rId7" Type="http://schemas.openxmlformats.org/officeDocument/2006/relationships/image" Target="../media/image35.jpeg"/><Relationship Id="rId2" Type="http://schemas.openxmlformats.org/officeDocument/2006/relationships/tags" Target="../tags/tag505.xml"/><Relationship Id="rId1" Type="http://schemas.openxmlformats.org/officeDocument/2006/relationships/tags" Target="../tags/tag504.xml"/><Relationship Id="rId6" Type="http://schemas.openxmlformats.org/officeDocument/2006/relationships/image" Target="../media/image287.jpeg"/><Relationship Id="rId5" Type="http://schemas.openxmlformats.org/officeDocument/2006/relationships/image" Target="../media/image286.jpeg"/><Relationship Id="rId4"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8" Type="http://schemas.openxmlformats.org/officeDocument/2006/relationships/image" Target="../media/image288.jpeg"/><Relationship Id="rId3" Type="http://schemas.openxmlformats.org/officeDocument/2006/relationships/tags" Target="../tags/tag508.xml"/><Relationship Id="rId7" Type="http://schemas.openxmlformats.org/officeDocument/2006/relationships/notesSlide" Target="../notesSlides/notesSlide192.xml"/><Relationship Id="rId2" Type="http://schemas.openxmlformats.org/officeDocument/2006/relationships/tags" Target="../tags/tag507.xml"/><Relationship Id="rId1" Type="http://schemas.openxmlformats.org/officeDocument/2006/relationships/tags" Target="../tags/tag506.xml"/><Relationship Id="rId6" Type="http://schemas.openxmlformats.org/officeDocument/2006/relationships/slideLayout" Target="../slideLayouts/slideLayout6.xml"/><Relationship Id="rId11" Type="http://schemas.openxmlformats.org/officeDocument/2006/relationships/image" Target="../media/image291.jpg"/><Relationship Id="rId5" Type="http://schemas.openxmlformats.org/officeDocument/2006/relationships/tags" Target="../tags/tag510.xml"/><Relationship Id="rId10" Type="http://schemas.openxmlformats.org/officeDocument/2006/relationships/image" Target="../media/image290.png"/><Relationship Id="rId4" Type="http://schemas.openxmlformats.org/officeDocument/2006/relationships/tags" Target="../tags/tag509.xml"/><Relationship Id="rId9" Type="http://schemas.openxmlformats.org/officeDocument/2006/relationships/image" Target="../media/image289.jpeg"/></Relationships>
</file>

<file path=ppt/slides/_rels/slide19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buergerservice.org/lib.medien/dokumente/buergerservice.org_Innovation_zum_mitmachen.pdf" TargetMode="External"/><Relationship Id="rId2" Type="http://schemas.openxmlformats.org/officeDocument/2006/relationships/tags" Target="../tags/tag512.xml"/><Relationship Id="rId1" Type="http://schemas.openxmlformats.org/officeDocument/2006/relationships/tags" Target="../tags/tag511.xml"/><Relationship Id="rId6" Type="http://schemas.openxmlformats.org/officeDocument/2006/relationships/hyperlink" Target="mailto:rudolf.philipeit@buergerservice.org" TargetMode="External"/><Relationship Id="rId5" Type="http://schemas.openxmlformats.org/officeDocument/2006/relationships/hyperlink" Target="http://www.buergerservice.org/" TargetMode="External"/><Relationship Id="rId4" Type="http://schemas.openxmlformats.org/officeDocument/2006/relationships/notesSlide" Target="../notesSlides/notesSlide19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hyperlink" Target="https://www.buergerservice.org/projekt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3" Type="http://schemas.openxmlformats.org/officeDocument/2006/relationships/tags" Target="../tags/tag52.xml"/><Relationship Id="rId7"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9"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39.jpeg"/><Relationship Id="rId4" Type="http://schemas.openxmlformats.org/officeDocument/2006/relationships/hyperlink" Target="http://www.buergerservice.org/mitmachen/mitmach-paket-er/" TargetMode="Externa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1.jpe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hyperlink" Target="http://www.buergerservice.org/projekte/sid-box/" TargetMode="External"/><Relationship Id="rId5" Type="http://schemas.openxmlformats.org/officeDocument/2006/relationships/image" Target="../media/image40.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59.xm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43.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hyperlink" Target="https://buergerterminal.buergerservice.org/buergerterminal/angebote-fuer-den-npa/" TargetMode="External"/><Relationship Id="rId7"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62.xml"/><Relationship Id="rId5" Type="http://schemas.openxmlformats.org/officeDocument/2006/relationships/image" Target="../media/image51.jpeg"/><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63.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hyperlink" Target="http://www.buergerservice.org/projekte/sid-box/"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64.xml"/><Relationship Id="rId6" Type="http://schemas.openxmlformats.org/officeDocument/2006/relationships/image" Target="../media/image53.jpeg"/><Relationship Id="rId5" Type="http://schemas.openxmlformats.org/officeDocument/2006/relationships/image" Target="../media/image54.jpeg"/><Relationship Id="rId4" Type="http://schemas.openxmlformats.org/officeDocument/2006/relationships/hyperlink" Target="http://www.buergerservice.org/projekte/sid-box/"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65.xml"/><Relationship Id="rId5" Type="http://schemas.openxmlformats.org/officeDocument/2006/relationships/image" Target="../media/image56.jpeg"/><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66.xml"/><Relationship Id="rId6" Type="http://schemas.openxmlformats.org/officeDocument/2006/relationships/image" Target="../media/image58.jpeg"/><Relationship Id="rId5" Type="http://schemas.openxmlformats.org/officeDocument/2006/relationships/hyperlink" Target="http://www.buergerservice.org/projekte/sid-box/" TargetMode="External"/><Relationship Id="rId4" Type="http://schemas.openxmlformats.org/officeDocument/2006/relationships/image" Target="../media/image57.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60.jpeg"/><Relationship Id="rId2" Type="http://schemas.openxmlformats.org/officeDocument/2006/relationships/slideLayout" Target="../slideLayouts/slideLayout6.xml"/><Relationship Id="rId1" Type="http://schemas.openxmlformats.org/officeDocument/2006/relationships/tags" Target="../tags/tag67.xml"/><Relationship Id="rId6" Type="http://schemas.openxmlformats.org/officeDocument/2006/relationships/image" Target="../media/image58.jpeg"/><Relationship Id="rId5" Type="http://schemas.openxmlformats.org/officeDocument/2006/relationships/hyperlink" Target="http://www.buergerservice.org/projekte/sid-box/" TargetMode="External"/><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notesSlide" Target="../notesSlides/notesSlide37.xml"/><Relationship Id="rId7" Type="http://schemas.openxmlformats.org/officeDocument/2006/relationships/image" Target="../media/image63.jpg"/><Relationship Id="rId2" Type="http://schemas.openxmlformats.org/officeDocument/2006/relationships/slideLayout" Target="../slideLayouts/slideLayout6.xml"/><Relationship Id="rId1" Type="http://schemas.openxmlformats.org/officeDocument/2006/relationships/tags" Target="../tags/tag68.xml"/><Relationship Id="rId6" Type="http://schemas.openxmlformats.org/officeDocument/2006/relationships/image" Target="../media/image62.jpeg"/><Relationship Id="rId5" Type="http://schemas.openxmlformats.org/officeDocument/2006/relationships/hyperlink" Target="http://www.buergerservice.org/projekte/sid-box/" TargetMode="External"/><Relationship Id="rId4" Type="http://schemas.openxmlformats.org/officeDocument/2006/relationships/image" Target="../media/image61.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65.jpeg"/><Relationship Id="rId2" Type="http://schemas.openxmlformats.org/officeDocument/2006/relationships/slideLayout" Target="../slideLayouts/slideLayout6.xml"/><Relationship Id="rId1" Type="http://schemas.openxmlformats.org/officeDocument/2006/relationships/tags" Target="../tags/tag69.xml"/><Relationship Id="rId6" Type="http://schemas.openxmlformats.org/officeDocument/2006/relationships/image" Target="../media/image63.jpg"/><Relationship Id="rId5" Type="http://schemas.openxmlformats.org/officeDocument/2006/relationships/image" Target="../media/image62.jpeg"/><Relationship Id="rId4" Type="http://schemas.openxmlformats.org/officeDocument/2006/relationships/hyperlink" Target="http://www.buergerservice.org/projekte/sid-box/"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6.xml"/><Relationship Id="rId1" Type="http://schemas.openxmlformats.org/officeDocument/2006/relationships/tags" Target="../tags/tag70.xml"/><Relationship Id="rId6" Type="http://schemas.openxmlformats.org/officeDocument/2006/relationships/image" Target="../media/image67.jpeg"/><Relationship Id="rId5" Type="http://schemas.openxmlformats.org/officeDocument/2006/relationships/image" Target="../media/image66.jpg"/><Relationship Id="rId4" Type="http://schemas.openxmlformats.org/officeDocument/2006/relationships/hyperlink" Target="http://www.buergerservice.org/projekte/sid-box/"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tags" Target="../tags/tag71.xml"/><Relationship Id="rId5" Type="http://schemas.openxmlformats.org/officeDocument/2006/relationships/image" Target="../media/image69.jpeg"/><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72.xml"/><Relationship Id="rId5" Type="http://schemas.openxmlformats.org/officeDocument/2006/relationships/image" Target="../media/image71.jpeg"/><Relationship Id="rId4" Type="http://schemas.openxmlformats.org/officeDocument/2006/relationships/image" Target="../media/image70.jpeg"/></Relationships>
</file>

<file path=ppt/slides/_rels/slide4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4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jpeg"/><Relationship Id="rId7" Type="http://schemas.openxmlformats.org/officeDocument/2006/relationships/image" Target="../media/image78.jpeg"/><Relationship Id="rId12" Type="http://schemas.openxmlformats.org/officeDocument/2006/relationships/image" Target="../media/image83.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77.jpeg"/><Relationship Id="rId11" Type="http://schemas.openxmlformats.org/officeDocument/2006/relationships/image" Target="../media/image82.jpeg"/><Relationship Id="rId5" Type="http://schemas.openxmlformats.org/officeDocument/2006/relationships/image" Target="../media/image76.jpeg"/><Relationship Id="rId10" Type="http://schemas.openxmlformats.org/officeDocument/2006/relationships/image" Target="../media/image81.jpeg"/><Relationship Id="rId4" Type="http://schemas.openxmlformats.org/officeDocument/2006/relationships/image" Target="../media/image75.jpg"/><Relationship Id="rId9" Type="http://schemas.openxmlformats.org/officeDocument/2006/relationships/image" Target="../media/image80.jpeg"/></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g"/></Relationships>
</file>

<file path=ppt/slides/_rels/slide45.xml.rels><?xml version="1.0" encoding="UTF-8" standalone="yes"?>
<Relationships xmlns="http://schemas.openxmlformats.org/package/2006/relationships"><Relationship Id="rId8" Type="http://schemas.openxmlformats.org/officeDocument/2006/relationships/image" Target="../media/image93.jpg"/><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g"/><Relationship Id="rId9" Type="http://schemas.openxmlformats.org/officeDocument/2006/relationships/image" Target="../media/image94.jpeg"/></Relationships>
</file>

<file path=ppt/slides/_rels/slide46.xml.rels><?xml version="1.0" encoding="UTF-8" standalone="yes"?>
<Relationships xmlns="http://schemas.openxmlformats.org/package/2006/relationships"><Relationship Id="rId8" Type="http://schemas.openxmlformats.org/officeDocument/2006/relationships/image" Target="../media/image100.jpg"/><Relationship Id="rId3" Type="http://schemas.openxmlformats.org/officeDocument/2006/relationships/image" Target="../media/image95.jpg"/><Relationship Id="rId7" Type="http://schemas.openxmlformats.org/officeDocument/2006/relationships/image" Target="../media/image99.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10" Type="http://schemas.openxmlformats.org/officeDocument/2006/relationships/image" Target="../media/image102.jpeg"/><Relationship Id="rId4" Type="http://schemas.openxmlformats.org/officeDocument/2006/relationships/image" Target="../media/image96.jpg"/><Relationship Id="rId9" Type="http://schemas.openxmlformats.org/officeDocument/2006/relationships/image" Target="../media/image101.jpg"/></Relationships>
</file>

<file path=ppt/slides/_rels/slide47.xml.rels><?xml version="1.0" encoding="UTF-8" standalone="yes"?>
<Relationships xmlns="http://schemas.openxmlformats.org/package/2006/relationships"><Relationship Id="rId8" Type="http://schemas.openxmlformats.org/officeDocument/2006/relationships/image" Target="../media/image108.jpg"/><Relationship Id="rId3" Type="http://schemas.openxmlformats.org/officeDocument/2006/relationships/image" Target="../media/image103.jpeg"/><Relationship Id="rId7" Type="http://schemas.openxmlformats.org/officeDocument/2006/relationships/image" Target="../media/image107.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g"/></Relationships>
</file>

<file path=ppt/slides/_rels/slide48.xml.rels><?xml version="1.0" encoding="UTF-8" standalone="yes"?>
<Relationships xmlns="http://schemas.openxmlformats.org/package/2006/relationships"><Relationship Id="rId3" Type="http://schemas.openxmlformats.org/officeDocument/2006/relationships/image" Target="../media/image109.jpeg"/><Relationship Id="rId7" Type="http://schemas.openxmlformats.org/officeDocument/2006/relationships/image" Target="../media/image113.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8" Type="http://schemas.openxmlformats.org/officeDocument/2006/relationships/image" Target="../media/image115.jpeg"/><Relationship Id="rId13" Type="http://schemas.openxmlformats.org/officeDocument/2006/relationships/image" Target="../media/image120.jpeg"/><Relationship Id="rId3" Type="http://schemas.openxmlformats.org/officeDocument/2006/relationships/slideLayout" Target="../slideLayouts/slideLayout6.xml"/><Relationship Id="rId7" Type="http://schemas.openxmlformats.org/officeDocument/2006/relationships/image" Target="../media/image114.jpeg"/><Relationship Id="rId12" Type="http://schemas.openxmlformats.org/officeDocument/2006/relationships/image" Target="../media/image119.jpeg"/><Relationship Id="rId2" Type="http://schemas.openxmlformats.org/officeDocument/2006/relationships/tags" Target="../tags/tag76.xml"/><Relationship Id="rId16" Type="http://schemas.openxmlformats.org/officeDocument/2006/relationships/image" Target="../media/image123.jpeg"/><Relationship Id="rId1" Type="http://schemas.openxmlformats.org/officeDocument/2006/relationships/tags" Target="../tags/tag75.xml"/><Relationship Id="rId6" Type="http://schemas.openxmlformats.org/officeDocument/2006/relationships/image" Target="../media/image35.jpeg"/><Relationship Id="rId11" Type="http://schemas.openxmlformats.org/officeDocument/2006/relationships/image" Target="../media/image118.jpeg"/><Relationship Id="rId5" Type="http://schemas.openxmlformats.org/officeDocument/2006/relationships/image" Target="../media/image61.jpeg"/><Relationship Id="rId15" Type="http://schemas.openxmlformats.org/officeDocument/2006/relationships/image" Target="../media/image122.jpeg"/><Relationship Id="rId10" Type="http://schemas.openxmlformats.org/officeDocument/2006/relationships/image" Target="../media/image117.jpeg"/><Relationship Id="rId4" Type="http://schemas.openxmlformats.org/officeDocument/2006/relationships/notesSlide" Target="../notesSlides/notesSlide50.xml"/><Relationship Id="rId9" Type="http://schemas.openxmlformats.org/officeDocument/2006/relationships/image" Target="../media/image116.jpeg"/><Relationship Id="rId14" Type="http://schemas.openxmlformats.org/officeDocument/2006/relationships/image" Target="../media/image121.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image" Target="../media/image124.jpe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png"/></Relationships>
</file>

<file path=ppt/slides/_rels/slide5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image" Target="../media/image131.jpeg"/><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image" Target="../media/image132.jpeg"/><Relationship Id="rId7" Type="http://schemas.openxmlformats.org/officeDocument/2006/relationships/image" Target="../media/image126.png"/><Relationship Id="rId2" Type="http://schemas.openxmlformats.org/officeDocument/2006/relationships/notesSlide" Target="../notesSlides/notesSlide56.xml"/><Relationship Id="rId1" Type="http://schemas.openxmlformats.org/officeDocument/2006/relationships/slideLayout" Target="../slideLayouts/slideLayout6.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jpeg"/></Relationships>
</file>

<file path=ppt/slides/_rels/slide5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image" Target="../media/image137.jpeg"/><Relationship Id="rId4"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138.jpeg"/><Relationship Id="rId5" Type="http://schemas.openxmlformats.org/officeDocument/2006/relationships/notesSlide" Target="../notesSlides/notesSlide59.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buergerservice.org/lib.medien/dokumente/230120_QR-Codes_AusweisApp2_bso.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5" Type="http://schemas.openxmlformats.org/officeDocument/2006/relationships/tags" Target="../tags/tag90.xml"/><Relationship Id="rId10" Type="http://schemas.openxmlformats.org/officeDocument/2006/relationships/image" Target="../media/image35.jpeg"/><Relationship Id="rId4" Type="http://schemas.openxmlformats.org/officeDocument/2006/relationships/tags" Target="../tags/tag89.xml"/><Relationship Id="rId9"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2.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3.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4.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5.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65.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7.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140.jpeg"/></Relationships>
</file>

<file path=ppt/slides/_rels/slide6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147.jpg"/></Relationships>
</file>

<file path=ppt/slides/_rels/slide6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149.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149.jpg"/></Relationships>
</file>

<file path=ppt/slides/_rels/slide71.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149.jpg"/></Relationships>
</file>

<file path=ppt/slides/_rels/slide72.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72.xml"/><Relationship Id="rId1" Type="http://schemas.openxmlformats.org/officeDocument/2006/relationships/slideLayout" Target="../slideLayouts/slideLayout6.xml"/><Relationship Id="rId4" Type="http://schemas.openxmlformats.org/officeDocument/2006/relationships/image" Target="../media/image153.png"/></Relationships>
</file>

<file path=ppt/slides/_rels/slide73.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149.jpg"/></Relationships>
</file>

<file path=ppt/slides/_rels/slide74.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156.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157.jpeg"/><Relationship Id="rId4"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162.jpeg"/><Relationship Id="rId4"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78.xml"/><Relationship Id="rId1" Type="http://schemas.openxmlformats.org/officeDocument/2006/relationships/slideLayout" Target="../slideLayouts/slideLayout6.xml"/><Relationship Id="rId5" Type="http://schemas.openxmlformats.org/officeDocument/2006/relationships/image" Target="../media/image125.png"/><Relationship Id="rId4" Type="http://schemas.openxmlformats.org/officeDocument/2006/relationships/image" Target="../media/image164.jpe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image" Target="../media/image165.jpeg"/><Relationship Id="rId4"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166.jpeg"/><Relationship Id="rId4"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8" Type="http://schemas.openxmlformats.org/officeDocument/2006/relationships/image" Target="../media/image169.jpg"/><Relationship Id="rId3" Type="http://schemas.openxmlformats.org/officeDocument/2006/relationships/hyperlink" Target="https://www.buergerservice.org/lib.medien/video/20210610eID-Win10Login.mp4" TargetMode="External"/><Relationship Id="rId7" Type="http://schemas.openxmlformats.org/officeDocument/2006/relationships/hyperlink" Target="https://www.buergerservice.org/lib.medien/video/20211028_eID_Tueroeffner.mp4" TargetMode="External"/><Relationship Id="rId2" Type="http://schemas.openxmlformats.org/officeDocument/2006/relationships/notesSlide" Target="../notesSlides/notesSlide81.xml"/><Relationship Id="rId1" Type="http://schemas.openxmlformats.org/officeDocument/2006/relationships/slideLayout" Target="../slideLayouts/slideLayout6.xml"/><Relationship Id="rId6" Type="http://schemas.openxmlformats.org/officeDocument/2006/relationships/hyperlink" Target="https://github.com/buergerservice-org" TargetMode="External"/><Relationship Id="rId5" Type="http://schemas.openxmlformats.org/officeDocument/2006/relationships/image" Target="../media/image168.jpeg"/><Relationship Id="rId10" Type="http://schemas.openxmlformats.org/officeDocument/2006/relationships/image" Target="../media/image171.jpg"/><Relationship Id="rId4" Type="http://schemas.openxmlformats.org/officeDocument/2006/relationships/image" Target="../media/image167.jpg"/><Relationship Id="rId9" Type="http://schemas.openxmlformats.org/officeDocument/2006/relationships/image" Target="../media/image170.jpg"/></Relationships>
</file>

<file path=ppt/slides/_rels/slide82.xml.rels><?xml version="1.0" encoding="UTF-8" standalone="yes"?>
<Relationships xmlns="http://schemas.openxmlformats.org/package/2006/relationships"><Relationship Id="rId3" Type="http://schemas.openxmlformats.org/officeDocument/2006/relationships/hyperlink" Target="https://www.buergerservice.org/lib.medien/dokumente/buergerservice.org_Faktencheck_Selbstschutz_durch_Selbstauskunft_SdS.pdf" TargetMode="External"/><Relationship Id="rId2" Type="http://schemas.openxmlformats.org/officeDocument/2006/relationships/notesSlide" Target="../notesSlides/notesSlide82.xml"/><Relationship Id="rId1" Type="http://schemas.openxmlformats.org/officeDocument/2006/relationships/slideLayout" Target="../slideLayouts/slideLayout6.xml"/><Relationship Id="rId4" Type="http://schemas.openxmlformats.org/officeDocument/2006/relationships/image" Target="../media/image172.emf"/></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173.jpeg"/><Relationship Id="rId4"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84.xml"/><Relationship Id="rId1" Type="http://schemas.openxmlformats.org/officeDocument/2006/relationships/slideLayout" Target="../slideLayouts/slideLayout6.xml"/><Relationship Id="rId4" Type="http://schemas.openxmlformats.org/officeDocument/2006/relationships/image" Target="../media/image133.jpe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175.jpeg"/><Relationship Id="rId4"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8" Type="http://schemas.openxmlformats.org/officeDocument/2006/relationships/tags" Target="../tags/tag112.xml"/><Relationship Id="rId13" Type="http://schemas.openxmlformats.org/officeDocument/2006/relationships/tags" Target="../tags/tag117.xml"/><Relationship Id="rId18" Type="http://schemas.openxmlformats.org/officeDocument/2006/relationships/tags" Target="../tags/tag122.xml"/><Relationship Id="rId3" Type="http://schemas.openxmlformats.org/officeDocument/2006/relationships/tags" Target="../tags/tag107.xml"/><Relationship Id="rId7" Type="http://schemas.openxmlformats.org/officeDocument/2006/relationships/tags" Target="../tags/tag111.xml"/><Relationship Id="rId12" Type="http://schemas.openxmlformats.org/officeDocument/2006/relationships/tags" Target="../tags/tag116.xml"/><Relationship Id="rId17" Type="http://schemas.openxmlformats.org/officeDocument/2006/relationships/tags" Target="../tags/tag121.xml"/><Relationship Id="rId2" Type="http://schemas.openxmlformats.org/officeDocument/2006/relationships/tags" Target="../tags/tag106.xml"/><Relationship Id="rId16" Type="http://schemas.openxmlformats.org/officeDocument/2006/relationships/tags" Target="../tags/tag120.xml"/><Relationship Id="rId20" Type="http://schemas.openxmlformats.org/officeDocument/2006/relationships/notesSlide" Target="../notesSlides/notesSlide8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tags" Target="../tags/tag115.xml"/><Relationship Id="rId5" Type="http://schemas.openxmlformats.org/officeDocument/2006/relationships/tags" Target="../tags/tag109.xml"/><Relationship Id="rId15" Type="http://schemas.openxmlformats.org/officeDocument/2006/relationships/tags" Target="../tags/tag119.xml"/><Relationship Id="rId10" Type="http://schemas.openxmlformats.org/officeDocument/2006/relationships/tags" Target="../tags/tag114.xml"/><Relationship Id="rId19" Type="http://schemas.openxmlformats.org/officeDocument/2006/relationships/slideLayout" Target="../slideLayouts/slideLayout6.xml"/><Relationship Id="rId4" Type="http://schemas.openxmlformats.org/officeDocument/2006/relationships/tags" Target="../tags/tag108.xml"/><Relationship Id="rId9" Type="http://schemas.openxmlformats.org/officeDocument/2006/relationships/tags" Target="../tags/tag113.xml"/><Relationship Id="rId14" Type="http://schemas.openxmlformats.org/officeDocument/2006/relationships/tags" Target="../tags/tag118.xml"/></Relationships>
</file>

<file path=ppt/slides/_rels/slide87.xml.rels><?xml version="1.0" encoding="UTF-8" standalone="yes"?>
<Relationships xmlns="http://schemas.openxmlformats.org/package/2006/relationships"><Relationship Id="rId8" Type="http://schemas.openxmlformats.org/officeDocument/2006/relationships/notesSlide" Target="../notesSlides/notesSlide87.xml"/><Relationship Id="rId13" Type="http://schemas.openxmlformats.org/officeDocument/2006/relationships/image" Target="../media/image178.jpeg"/><Relationship Id="rId18" Type="http://schemas.openxmlformats.org/officeDocument/2006/relationships/image" Target="../media/image183.png"/><Relationship Id="rId3" Type="http://schemas.openxmlformats.org/officeDocument/2006/relationships/tags" Target="../tags/tag125.xml"/><Relationship Id="rId7" Type="http://schemas.openxmlformats.org/officeDocument/2006/relationships/slideLayout" Target="../slideLayouts/slideLayout6.xml"/><Relationship Id="rId12" Type="http://schemas.openxmlformats.org/officeDocument/2006/relationships/image" Target="../media/image35.jpeg"/><Relationship Id="rId17" Type="http://schemas.openxmlformats.org/officeDocument/2006/relationships/image" Target="../media/image182.jpeg"/><Relationship Id="rId2" Type="http://schemas.openxmlformats.org/officeDocument/2006/relationships/tags" Target="../tags/tag124.xml"/><Relationship Id="rId16" Type="http://schemas.openxmlformats.org/officeDocument/2006/relationships/image" Target="../media/image181.jpeg"/><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image" Target="../media/image177.jpeg"/><Relationship Id="rId5" Type="http://schemas.openxmlformats.org/officeDocument/2006/relationships/tags" Target="../tags/tag127.xml"/><Relationship Id="rId15" Type="http://schemas.openxmlformats.org/officeDocument/2006/relationships/image" Target="../media/image180.jpeg"/><Relationship Id="rId10" Type="http://schemas.openxmlformats.org/officeDocument/2006/relationships/image" Target="../media/image176.jpeg"/><Relationship Id="rId19" Type="http://schemas.openxmlformats.org/officeDocument/2006/relationships/image" Target="../media/image184.png"/><Relationship Id="rId4" Type="http://schemas.openxmlformats.org/officeDocument/2006/relationships/tags" Target="../tags/tag126.xml"/><Relationship Id="rId9" Type="http://schemas.openxmlformats.org/officeDocument/2006/relationships/hyperlink" Target="https://organspende-register.de/erklaerendenportal/" TargetMode="External"/><Relationship Id="rId14" Type="http://schemas.openxmlformats.org/officeDocument/2006/relationships/image" Target="../media/image179.png"/></Relationships>
</file>

<file path=ppt/slides/_rels/slide88.xml.rels><?xml version="1.0" encoding="UTF-8" standalone="yes"?>
<Relationships xmlns="http://schemas.openxmlformats.org/package/2006/relationships"><Relationship Id="rId8" Type="http://schemas.openxmlformats.org/officeDocument/2006/relationships/notesSlide" Target="../notesSlides/notesSlide88.xml"/><Relationship Id="rId13" Type="http://schemas.openxmlformats.org/officeDocument/2006/relationships/image" Target="../media/image180.jpeg"/><Relationship Id="rId18" Type="http://schemas.openxmlformats.org/officeDocument/2006/relationships/image" Target="../media/image187.png"/><Relationship Id="rId3" Type="http://schemas.openxmlformats.org/officeDocument/2006/relationships/tags" Target="../tags/tag131.xml"/><Relationship Id="rId7" Type="http://schemas.openxmlformats.org/officeDocument/2006/relationships/slideLayout" Target="../slideLayouts/slideLayout6.xml"/><Relationship Id="rId12" Type="http://schemas.openxmlformats.org/officeDocument/2006/relationships/image" Target="../media/image179.png"/><Relationship Id="rId17" Type="http://schemas.openxmlformats.org/officeDocument/2006/relationships/image" Target="../media/image186.png"/><Relationship Id="rId2" Type="http://schemas.openxmlformats.org/officeDocument/2006/relationships/tags" Target="../tags/tag130.xml"/><Relationship Id="rId16" Type="http://schemas.openxmlformats.org/officeDocument/2006/relationships/image" Target="../media/image183.png"/><Relationship Id="rId1" Type="http://schemas.openxmlformats.org/officeDocument/2006/relationships/tags" Target="../tags/tag129.xml"/><Relationship Id="rId6" Type="http://schemas.openxmlformats.org/officeDocument/2006/relationships/tags" Target="../tags/tag134.xml"/><Relationship Id="rId11" Type="http://schemas.openxmlformats.org/officeDocument/2006/relationships/image" Target="../media/image178.jpeg"/><Relationship Id="rId5" Type="http://schemas.openxmlformats.org/officeDocument/2006/relationships/tags" Target="../tags/tag133.xml"/><Relationship Id="rId15" Type="http://schemas.openxmlformats.org/officeDocument/2006/relationships/image" Target="../media/image182.jpeg"/><Relationship Id="rId10" Type="http://schemas.openxmlformats.org/officeDocument/2006/relationships/image" Target="../media/image35.jpeg"/><Relationship Id="rId4" Type="http://schemas.openxmlformats.org/officeDocument/2006/relationships/tags" Target="../tags/tag132.xml"/><Relationship Id="rId9" Type="http://schemas.openxmlformats.org/officeDocument/2006/relationships/image" Target="../media/image185.jpeg"/><Relationship Id="rId14" Type="http://schemas.openxmlformats.org/officeDocument/2006/relationships/image" Target="../media/image181.jpeg"/></Relationships>
</file>

<file path=ppt/slides/_rels/slide89.xml.rels><?xml version="1.0" encoding="UTF-8" standalone="yes"?>
<Relationships xmlns="http://schemas.openxmlformats.org/package/2006/relationships"><Relationship Id="rId8" Type="http://schemas.openxmlformats.org/officeDocument/2006/relationships/hyperlink" Target="https://organspende-register.de/erklaerendenportal/" TargetMode="External"/><Relationship Id="rId13" Type="http://schemas.openxmlformats.org/officeDocument/2006/relationships/image" Target="../media/image179.png"/><Relationship Id="rId18" Type="http://schemas.openxmlformats.org/officeDocument/2006/relationships/image" Target="../media/image190.png"/><Relationship Id="rId3" Type="http://schemas.openxmlformats.org/officeDocument/2006/relationships/tags" Target="../tags/tag137.xml"/><Relationship Id="rId7" Type="http://schemas.openxmlformats.org/officeDocument/2006/relationships/notesSlide" Target="../notesSlides/notesSlide89.xml"/><Relationship Id="rId12" Type="http://schemas.openxmlformats.org/officeDocument/2006/relationships/image" Target="../media/image178.jpeg"/><Relationship Id="rId17" Type="http://schemas.openxmlformats.org/officeDocument/2006/relationships/image" Target="../media/image183.png"/><Relationship Id="rId2" Type="http://schemas.openxmlformats.org/officeDocument/2006/relationships/tags" Target="../tags/tag136.xml"/><Relationship Id="rId16" Type="http://schemas.openxmlformats.org/officeDocument/2006/relationships/image" Target="../media/image182.jpeg"/><Relationship Id="rId20" Type="http://schemas.openxmlformats.org/officeDocument/2006/relationships/image" Target="../media/image192.png"/><Relationship Id="rId1" Type="http://schemas.openxmlformats.org/officeDocument/2006/relationships/tags" Target="../tags/tag135.xml"/><Relationship Id="rId6" Type="http://schemas.openxmlformats.org/officeDocument/2006/relationships/slideLayout" Target="../slideLayouts/slideLayout6.xml"/><Relationship Id="rId11" Type="http://schemas.openxmlformats.org/officeDocument/2006/relationships/image" Target="../media/image35.jpeg"/><Relationship Id="rId5" Type="http://schemas.openxmlformats.org/officeDocument/2006/relationships/tags" Target="../tags/tag139.xml"/><Relationship Id="rId15" Type="http://schemas.openxmlformats.org/officeDocument/2006/relationships/image" Target="../media/image181.jpeg"/><Relationship Id="rId10" Type="http://schemas.openxmlformats.org/officeDocument/2006/relationships/image" Target="../media/image189.jpeg"/><Relationship Id="rId19" Type="http://schemas.openxmlformats.org/officeDocument/2006/relationships/image" Target="../media/image191.png"/><Relationship Id="rId4" Type="http://schemas.openxmlformats.org/officeDocument/2006/relationships/tags" Target="../tags/tag138.xml"/><Relationship Id="rId9" Type="http://schemas.openxmlformats.org/officeDocument/2006/relationships/image" Target="../media/image188.png"/><Relationship Id="rId14" Type="http://schemas.openxmlformats.org/officeDocument/2006/relationships/image" Target="../media/image180.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8" Type="http://schemas.openxmlformats.org/officeDocument/2006/relationships/notesSlide" Target="../notesSlides/notesSlide90.xml"/><Relationship Id="rId13" Type="http://schemas.openxmlformats.org/officeDocument/2006/relationships/image" Target="../media/image178.jpeg"/><Relationship Id="rId18" Type="http://schemas.openxmlformats.org/officeDocument/2006/relationships/image" Target="../media/image183.png"/><Relationship Id="rId3" Type="http://schemas.openxmlformats.org/officeDocument/2006/relationships/tags" Target="../tags/tag142.xml"/><Relationship Id="rId7" Type="http://schemas.openxmlformats.org/officeDocument/2006/relationships/slideLayout" Target="../slideLayouts/slideLayout6.xml"/><Relationship Id="rId12" Type="http://schemas.openxmlformats.org/officeDocument/2006/relationships/image" Target="../media/image35.jpeg"/><Relationship Id="rId17" Type="http://schemas.openxmlformats.org/officeDocument/2006/relationships/image" Target="../media/image182.jpeg"/><Relationship Id="rId2" Type="http://schemas.openxmlformats.org/officeDocument/2006/relationships/tags" Target="../tags/tag141.xml"/><Relationship Id="rId16" Type="http://schemas.openxmlformats.org/officeDocument/2006/relationships/image" Target="../media/image181.jpeg"/><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image" Target="../media/image194.jpeg"/><Relationship Id="rId5" Type="http://schemas.openxmlformats.org/officeDocument/2006/relationships/tags" Target="../tags/tag144.xml"/><Relationship Id="rId15" Type="http://schemas.openxmlformats.org/officeDocument/2006/relationships/image" Target="../media/image180.jpeg"/><Relationship Id="rId10" Type="http://schemas.openxmlformats.org/officeDocument/2006/relationships/image" Target="../media/image193.jpeg"/><Relationship Id="rId19" Type="http://schemas.openxmlformats.org/officeDocument/2006/relationships/image" Target="../media/image195.png"/><Relationship Id="rId4" Type="http://schemas.openxmlformats.org/officeDocument/2006/relationships/tags" Target="../tags/tag143.xml"/><Relationship Id="rId9" Type="http://schemas.openxmlformats.org/officeDocument/2006/relationships/hyperlink" Target="https://organspende-register.de/erklaerendenportal/" TargetMode="External"/><Relationship Id="rId14" Type="http://schemas.openxmlformats.org/officeDocument/2006/relationships/image" Target="../media/image179.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hyperlink" Target="https://bmdv.bund.de/SharedDocs/DE/Artikel/StV/Strassenverkehr/internetbasierte-fahrzeugzulassung.html" TargetMode="External"/><Relationship Id="rId5" Type="http://schemas.openxmlformats.org/officeDocument/2006/relationships/image" Target="../media/image196.jpeg"/><Relationship Id="rId4"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6.xml"/><Relationship Id="rId1" Type="http://schemas.openxmlformats.org/officeDocument/2006/relationships/tags" Target="../tags/tag148.xml"/></Relationships>
</file>

<file path=ppt/slides/_rels/slide93.xml.rels><?xml version="1.0" encoding="UTF-8" standalone="yes"?>
<Relationships xmlns="http://schemas.openxmlformats.org/package/2006/relationships"><Relationship Id="rId8" Type="http://schemas.openxmlformats.org/officeDocument/2006/relationships/hyperlink" Target="https://i-kfz.buergerservice.org/buergerterminal/angebote-fuer-den-npa/#tabs-portalanwendungen" TargetMode="External"/><Relationship Id="rId3" Type="http://schemas.openxmlformats.org/officeDocument/2006/relationships/image" Target="../media/image134.png"/><Relationship Id="rId7" Type="http://schemas.openxmlformats.org/officeDocument/2006/relationships/image" Target="../media/image198.jpeg"/><Relationship Id="rId2" Type="http://schemas.openxmlformats.org/officeDocument/2006/relationships/notesSlide" Target="../notesSlides/notesSlide93.xml"/><Relationship Id="rId1" Type="http://schemas.openxmlformats.org/officeDocument/2006/relationships/slideLayout" Target="../slideLayouts/slideLayout6.xml"/><Relationship Id="rId6" Type="http://schemas.openxmlformats.org/officeDocument/2006/relationships/image" Target="../media/image197.jpeg"/><Relationship Id="rId11" Type="http://schemas.openxmlformats.org/officeDocument/2006/relationships/image" Target="../media/image201.png"/><Relationship Id="rId5" Type="http://schemas.openxmlformats.org/officeDocument/2006/relationships/image" Target="../media/image126.png"/><Relationship Id="rId10" Type="http://schemas.openxmlformats.org/officeDocument/2006/relationships/image" Target="../media/image200.png"/><Relationship Id="rId4" Type="http://schemas.openxmlformats.org/officeDocument/2006/relationships/image" Target="../media/image135.png"/><Relationship Id="rId9" Type="http://schemas.openxmlformats.org/officeDocument/2006/relationships/image" Target="../media/image199.png"/></Relationships>
</file>

<file path=ppt/slides/_rels/slide94.xml.rels><?xml version="1.0" encoding="UTF-8" standalone="yes"?>
<Relationships xmlns="http://schemas.openxmlformats.org/package/2006/relationships"><Relationship Id="rId8" Type="http://schemas.openxmlformats.org/officeDocument/2006/relationships/tags" Target="../tags/tag156.xml"/><Relationship Id="rId13" Type="http://schemas.openxmlformats.org/officeDocument/2006/relationships/tags" Target="../tags/tag161.xml"/><Relationship Id="rId18" Type="http://schemas.openxmlformats.org/officeDocument/2006/relationships/image" Target="../media/image35.jpeg"/><Relationship Id="rId3" Type="http://schemas.openxmlformats.org/officeDocument/2006/relationships/tags" Target="../tags/tag151.xml"/><Relationship Id="rId21" Type="http://schemas.openxmlformats.org/officeDocument/2006/relationships/image" Target="../media/image200.png"/><Relationship Id="rId7" Type="http://schemas.openxmlformats.org/officeDocument/2006/relationships/tags" Target="../tags/tag155.xml"/><Relationship Id="rId12" Type="http://schemas.openxmlformats.org/officeDocument/2006/relationships/tags" Target="../tags/tag160.xml"/><Relationship Id="rId17" Type="http://schemas.openxmlformats.org/officeDocument/2006/relationships/notesSlide" Target="../notesSlides/notesSlide94.xml"/><Relationship Id="rId2" Type="http://schemas.openxmlformats.org/officeDocument/2006/relationships/tags" Target="../tags/tag150.xml"/><Relationship Id="rId16" Type="http://schemas.openxmlformats.org/officeDocument/2006/relationships/slideLayout" Target="../slideLayouts/slideLayout6.xml"/><Relationship Id="rId20" Type="http://schemas.openxmlformats.org/officeDocument/2006/relationships/image" Target="../media/image199.png"/><Relationship Id="rId1" Type="http://schemas.openxmlformats.org/officeDocument/2006/relationships/tags" Target="../tags/tag149.xml"/><Relationship Id="rId6" Type="http://schemas.openxmlformats.org/officeDocument/2006/relationships/tags" Target="../tags/tag154.xml"/><Relationship Id="rId11" Type="http://schemas.openxmlformats.org/officeDocument/2006/relationships/tags" Target="../tags/tag159.xml"/><Relationship Id="rId5" Type="http://schemas.openxmlformats.org/officeDocument/2006/relationships/tags" Target="../tags/tag153.xml"/><Relationship Id="rId15" Type="http://schemas.openxmlformats.org/officeDocument/2006/relationships/tags" Target="../tags/tag163.xml"/><Relationship Id="rId10" Type="http://schemas.openxmlformats.org/officeDocument/2006/relationships/tags" Target="../tags/tag158.xml"/><Relationship Id="rId19" Type="http://schemas.openxmlformats.org/officeDocument/2006/relationships/hyperlink" Target="https://i-kfz.buergerservice.org/buergerterminal/angebote-fuer-den-npa/#tabs-portalanwendungen" TargetMode="External"/><Relationship Id="rId4" Type="http://schemas.openxmlformats.org/officeDocument/2006/relationships/tags" Target="../tags/tag152.xml"/><Relationship Id="rId9" Type="http://schemas.openxmlformats.org/officeDocument/2006/relationships/tags" Target="../tags/tag157.xml"/><Relationship Id="rId14" Type="http://schemas.openxmlformats.org/officeDocument/2006/relationships/tags" Target="../tags/tag162.xml"/><Relationship Id="rId22" Type="http://schemas.openxmlformats.org/officeDocument/2006/relationships/image" Target="../media/image201.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image" Target="../media/image202.jpeg"/><Relationship Id="rId4"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6.xml"/><Relationship Id="rId1" Type="http://schemas.openxmlformats.org/officeDocument/2006/relationships/slideLayout" Target="../slideLayouts/slideLayout6.xml"/><Relationship Id="rId5" Type="http://schemas.openxmlformats.org/officeDocument/2006/relationships/image" Target="../media/image203.jpeg"/><Relationship Id="rId4" Type="http://schemas.openxmlformats.org/officeDocument/2006/relationships/image" Target="../media/image126.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6.xml"/><Relationship Id="rId1" Type="http://schemas.openxmlformats.org/officeDocument/2006/relationships/tags" Target="../tags/tag166.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6.xml"/><Relationship Id="rId1" Type="http://schemas.openxmlformats.org/officeDocument/2006/relationships/tags" Target="../tags/tag167.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6.xml"/><Relationship Id="rId1" Type="http://schemas.openxmlformats.org/officeDocument/2006/relationships/tags" Target="../tags/tag1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DF98CF44-218D-4461-882D-2803679E481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9" y="-448803"/>
            <a:ext cx="9274629" cy="5593891"/>
          </a:xfrm>
          <a:prstGeom prst="rect">
            <a:avLst/>
          </a:prstGeom>
        </p:spPr>
      </p:pic>
      <p:sp>
        <p:nvSpPr>
          <p:cNvPr id="2" name="Titel 1"/>
          <p:cNvSpPr>
            <a:spLocks noGrp="1"/>
          </p:cNvSpPr>
          <p:nvPr>
            <p:ph type="ctrTitle"/>
          </p:nvPr>
        </p:nvSpPr>
        <p:spPr>
          <a:xfrm>
            <a:off x="240631" y="3714751"/>
            <a:ext cx="8390965" cy="1456928"/>
          </a:xfrm>
          <a:noFill/>
        </p:spPr>
        <p:txBody>
          <a:bodyPr/>
          <a:lstStyle/>
          <a:p>
            <a:pPr algn="ctr">
              <a:spcBef>
                <a:spcPts val="4200"/>
              </a:spcBef>
              <a:spcAft>
                <a:spcPts val="300"/>
              </a:spcAft>
            </a:pPr>
            <a:br>
              <a:rPr lang="de-DE" sz="500" b="1" dirty="0">
                <a:solidFill>
                  <a:schemeClr val="tx1"/>
                </a:solidFill>
                <a:latin typeface="Arial" panose="020B0604020202020204" pitchFamily="34" charset="0"/>
                <a:cs typeface="Arial" panose="020B0604020202020204" pitchFamily="34" charset="0"/>
              </a:rPr>
            </a:br>
            <a:br>
              <a:rPr lang="de-DE" sz="500" b="1" dirty="0">
                <a:solidFill>
                  <a:schemeClr val="tx1"/>
                </a:solidFill>
                <a:latin typeface="Arial" panose="020B0604020202020204" pitchFamily="34" charset="0"/>
                <a:cs typeface="Arial" panose="020B0604020202020204" pitchFamily="34" charset="0"/>
              </a:rPr>
            </a:br>
            <a:br>
              <a:rPr lang="de-DE" sz="500" b="1" dirty="0">
                <a:solidFill>
                  <a:schemeClr val="tx1"/>
                </a:solidFill>
                <a:latin typeface="Arial" panose="020B0604020202020204" pitchFamily="34" charset="0"/>
                <a:cs typeface="Arial" panose="020B0604020202020204" pitchFamily="34" charset="0"/>
              </a:rPr>
            </a:br>
            <a:br>
              <a:rPr lang="de-DE" sz="500" b="1" dirty="0">
                <a:solidFill>
                  <a:schemeClr val="tx1"/>
                </a:solidFill>
                <a:latin typeface="Arial" panose="020B0604020202020204" pitchFamily="34" charset="0"/>
                <a:cs typeface="Arial" panose="020B0604020202020204" pitchFamily="34" charset="0"/>
              </a:rPr>
            </a:br>
            <a:br>
              <a:rPr lang="de-DE" sz="500" b="1" dirty="0">
                <a:solidFill>
                  <a:schemeClr val="tx1"/>
                </a:solidFill>
                <a:latin typeface="Arial" panose="020B0604020202020204" pitchFamily="34" charset="0"/>
                <a:cs typeface="Arial" panose="020B0604020202020204" pitchFamily="34" charset="0"/>
              </a:rPr>
            </a:br>
            <a:br>
              <a:rPr lang="de-DE" sz="500" b="1" dirty="0">
                <a:solidFill>
                  <a:schemeClr val="tx1"/>
                </a:solidFill>
                <a:latin typeface="Arial" panose="020B0604020202020204" pitchFamily="34" charset="0"/>
                <a:cs typeface="Arial" panose="020B0604020202020204" pitchFamily="34" charset="0"/>
              </a:rPr>
            </a:br>
            <a:br>
              <a:rPr lang="de-DE" sz="500" b="1" dirty="0">
                <a:solidFill>
                  <a:schemeClr val="tx1"/>
                </a:solidFill>
                <a:latin typeface="Arial" panose="020B0604020202020204" pitchFamily="34" charset="0"/>
                <a:cs typeface="Arial" panose="020B0604020202020204" pitchFamily="34" charset="0"/>
              </a:rPr>
            </a:br>
            <a:r>
              <a:rPr lang="de-DE" sz="2400" b="1" dirty="0">
                <a:solidFill>
                  <a:srgbClr val="5489C2"/>
                </a:solidFill>
                <a:effectLst>
                  <a:outerShdw blurRad="38100" dist="38100" dir="2700000" algn="tl">
                    <a:srgbClr val="000000">
                      <a:alpha val="43137"/>
                    </a:srgbClr>
                  </a:outerShdw>
                </a:effectLst>
              </a:rPr>
              <a:t>Bessere Digitalisierung</a:t>
            </a:r>
            <a:br>
              <a:rPr lang="de-DE" sz="2400" b="1" dirty="0">
                <a:solidFill>
                  <a:srgbClr val="5489C2"/>
                </a:solidFill>
                <a:effectLst>
                  <a:outerShdw blurRad="38100" dist="38100" dir="2700000" algn="tl">
                    <a:srgbClr val="000000">
                      <a:alpha val="43137"/>
                    </a:srgbClr>
                  </a:outerShdw>
                </a:effectLst>
              </a:rPr>
            </a:br>
            <a:r>
              <a:rPr lang="de-DE" sz="2400" b="1" dirty="0">
                <a:solidFill>
                  <a:srgbClr val="5489C2"/>
                </a:solidFill>
                <a:effectLst>
                  <a:outerShdw blurRad="38100" dist="38100" dir="2700000" algn="tl">
                    <a:srgbClr val="000000">
                      <a:alpha val="43137"/>
                    </a:srgbClr>
                  </a:outerShdw>
                </a:effectLst>
              </a:rPr>
              <a:t>durch Einsatz der Online-Ausweisfunktion (eID).</a:t>
            </a:r>
            <a:br>
              <a:rPr lang="de-DE" sz="2400" b="1" dirty="0">
                <a:solidFill>
                  <a:srgbClr val="5489C2"/>
                </a:solidFill>
                <a:effectLst>
                  <a:outerShdw blurRad="38100" dist="38100" dir="2700000" algn="tl">
                    <a:srgbClr val="000000">
                      <a:alpha val="43137"/>
                    </a:srgbClr>
                  </a:outerShdw>
                </a:effectLst>
              </a:rPr>
            </a:br>
            <a:endParaRPr lang="de-DE" sz="1100" b="1" dirty="0">
              <a:solidFill>
                <a:srgbClr val="58B227"/>
              </a:solidFill>
              <a:effectLst>
                <a:outerShdw blurRad="38100" dist="38100" dir="2700000" algn="tl">
                  <a:srgbClr val="000000">
                    <a:alpha val="43137"/>
                  </a:srgbClr>
                </a:outerShdw>
              </a:effectLst>
            </a:endParaRPr>
          </a:p>
        </p:txBody>
      </p:sp>
      <p:pic>
        <p:nvPicPr>
          <p:cNvPr id="11" name="Grafi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0612" y="123209"/>
            <a:ext cx="5052119" cy="549144"/>
          </a:xfrm>
          <a:prstGeom prst="rect">
            <a:avLst/>
          </a:prstGeom>
        </p:spPr>
      </p:pic>
      <p:sp>
        <p:nvSpPr>
          <p:cNvPr id="4" name="Textfeld 3"/>
          <p:cNvSpPr txBox="1"/>
          <p:nvPr/>
        </p:nvSpPr>
        <p:spPr>
          <a:xfrm>
            <a:off x="2276300" y="1886976"/>
            <a:ext cx="2033571" cy="507831"/>
          </a:xfrm>
          <a:prstGeom prst="rect">
            <a:avLst/>
          </a:prstGeom>
          <a:noFill/>
        </p:spPr>
        <p:txBody>
          <a:bodyPr wrap="square" rtlCol="0">
            <a:spAutoFit/>
          </a:bodyPr>
          <a:lstStyle/>
          <a:p>
            <a:r>
              <a:rPr lang="de-DE" sz="900" b="1" dirty="0">
                <a:solidFill>
                  <a:schemeClr val="tx1">
                    <a:lumMod val="75000"/>
                    <a:lumOff val="25000"/>
                  </a:schemeClr>
                </a:solidFill>
                <a:latin typeface="+mn-lt"/>
              </a:rPr>
              <a:t>Wir fördern Medien-</a:t>
            </a:r>
            <a:br>
              <a:rPr lang="de-DE" sz="900" b="1" dirty="0">
                <a:solidFill>
                  <a:schemeClr val="tx1">
                    <a:lumMod val="75000"/>
                    <a:lumOff val="25000"/>
                  </a:schemeClr>
                </a:solidFill>
                <a:latin typeface="+mn-lt"/>
              </a:rPr>
            </a:br>
            <a:r>
              <a:rPr lang="de-DE" sz="900" b="1" dirty="0" err="1">
                <a:solidFill>
                  <a:schemeClr val="tx1">
                    <a:lumMod val="75000"/>
                    <a:lumOff val="25000"/>
                  </a:schemeClr>
                </a:solidFill>
                <a:latin typeface="+mn-lt"/>
              </a:rPr>
              <a:t>kompetenz</a:t>
            </a:r>
            <a:r>
              <a:rPr lang="de-DE" sz="900" b="1" dirty="0">
                <a:solidFill>
                  <a:schemeClr val="tx1">
                    <a:lumMod val="75000"/>
                    <a:lumOff val="25000"/>
                  </a:schemeClr>
                </a:solidFill>
                <a:latin typeface="+mn-lt"/>
              </a:rPr>
              <a:t> für die Nutzung</a:t>
            </a:r>
            <a:br>
              <a:rPr lang="de-DE" sz="900" b="1" dirty="0">
                <a:solidFill>
                  <a:schemeClr val="tx1">
                    <a:lumMod val="75000"/>
                    <a:lumOff val="25000"/>
                  </a:schemeClr>
                </a:solidFill>
                <a:latin typeface="+mn-lt"/>
              </a:rPr>
            </a:br>
            <a:r>
              <a:rPr lang="de-DE" sz="900" b="1" dirty="0">
                <a:solidFill>
                  <a:schemeClr val="tx1">
                    <a:lumMod val="75000"/>
                    <a:lumOff val="25000"/>
                  </a:schemeClr>
                </a:solidFill>
                <a:latin typeface="+mn-lt"/>
              </a:rPr>
              <a:t>der Online-Ausweisfunktion (eID).</a:t>
            </a:r>
          </a:p>
        </p:txBody>
      </p:sp>
    </p:spTree>
    <p:extLst>
      <p:ext uri="{BB962C8B-B14F-4D97-AF65-F5344CB8AC3E}">
        <p14:creationId xmlns:p14="http://schemas.microsoft.com/office/powerpoint/2010/main" val="3934328615"/>
      </p:ext>
    </p:extLst>
  </p:cSld>
  <p:clrMapOvr>
    <a:masterClrMapping/>
  </p:clrMapOvr>
  <mc:AlternateContent xmlns:mc="http://schemas.openxmlformats.org/markup-compatibility/2006" xmlns:p14="http://schemas.microsoft.com/office/powerpoint/2010/main">
    <mc:Choice Requires="p14">
      <p:transition spd="med" p14:dur="700" advTm="11282">
        <p:fade/>
      </p:transition>
    </mc:Choice>
    <mc:Fallback xmlns="">
      <p:transition spd="med" advTm="11282">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Gerader Verbinder 8">
            <a:extLst>
              <a:ext uri="{FF2B5EF4-FFF2-40B4-BE49-F238E27FC236}">
                <a16:creationId xmlns:a16="http://schemas.microsoft.com/office/drawing/2014/main" id="{3F2E3B63-51CA-412D-A608-99FE75FF6FF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532813"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Welche Bedeutung hat das Vertrauensniveau für die digitale Identität?</a:t>
            </a:r>
            <a:endParaRPr lang="de-DE" sz="2000" b="1" dirty="0"/>
          </a:p>
        </p:txBody>
      </p:sp>
      <p:sp>
        <p:nvSpPr>
          <p:cNvPr id="71" name="AutoShape 5"/>
          <p:cNvSpPr>
            <a:spLocks noChangeArrowheads="1"/>
          </p:cNvSpPr>
          <p:nvPr>
            <p:custDataLst>
              <p:tags r:id="rId1"/>
            </p:custDataLst>
          </p:nvPr>
        </p:nvSpPr>
        <p:spPr bwMode="gray">
          <a:xfrm>
            <a:off x="344474" y="889711"/>
            <a:ext cx="3240000" cy="269875"/>
          </a:xfrm>
          <a:prstGeom prst="roundRect">
            <a:avLst>
              <a:gd name="adj" fmla="val 16472"/>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600" b="1" dirty="0">
                <a:solidFill>
                  <a:schemeClr val="bg1"/>
                </a:solidFill>
                <a:effectLst>
                  <a:outerShdw blurRad="38100" dist="38100" dir="2700000" algn="tl">
                    <a:srgbClr val="000000">
                      <a:alpha val="43137"/>
                    </a:srgbClr>
                  </a:outerShdw>
                </a:effectLst>
                <a:latin typeface="+mn-lt"/>
              </a:rPr>
              <a:t>analoge Welt</a:t>
            </a:r>
          </a:p>
        </p:txBody>
      </p:sp>
      <p:sp>
        <p:nvSpPr>
          <p:cNvPr id="72" name="AutoShape 5"/>
          <p:cNvSpPr>
            <a:spLocks noChangeArrowheads="1"/>
          </p:cNvSpPr>
          <p:nvPr>
            <p:custDataLst>
              <p:tags r:id="rId2"/>
            </p:custDataLst>
          </p:nvPr>
        </p:nvSpPr>
        <p:spPr bwMode="gray">
          <a:xfrm>
            <a:off x="5653270" y="889711"/>
            <a:ext cx="3240000"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digitale Welt</a:t>
            </a:r>
          </a:p>
        </p:txBody>
      </p:sp>
      <p:grpSp>
        <p:nvGrpSpPr>
          <p:cNvPr id="5" name="Gruppieren 4">
            <a:extLst>
              <a:ext uri="{FF2B5EF4-FFF2-40B4-BE49-F238E27FC236}">
                <a16:creationId xmlns:a16="http://schemas.microsoft.com/office/drawing/2014/main" id="{7CBDFBC8-31BB-4E69-9C35-1A545C0AB399}"/>
              </a:ext>
            </a:extLst>
          </p:cNvPr>
          <p:cNvGrpSpPr/>
          <p:nvPr/>
        </p:nvGrpSpPr>
        <p:grpSpPr>
          <a:xfrm>
            <a:off x="323848" y="1904392"/>
            <a:ext cx="8560048" cy="684357"/>
            <a:chOff x="323848" y="1904392"/>
            <a:chExt cx="8560048" cy="684357"/>
          </a:xfrm>
        </p:grpSpPr>
        <p:sp>
          <p:nvSpPr>
            <p:cNvPr id="57" name="AutoShape 6" descr="Verlauf_Hellgrau_umgekehrt"/>
            <p:cNvSpPr>
              <a:spLocks noChangeArrowheads="1"/>
            </p:cNvSpPr>
            <p:nvPr/>
          </p:nvSpPr>
          <p:spPr bwMode="gray">
            <a:xfrm rot="10800000">
              <a:off x="3820426" y="1904392"/>
              <a:ext cx="1620006" cy="659737"/>
            </a:xfrm>
            <a:custGeom>
              <a:avLst/>
              <a:gdLst>
                <a:gd name="T0" fmla="*/ 1748658 w 21600"/>
                <a:gd name="T1" fmla="*/ 377825 h 21600"/>
                <a:gd name="T2" fmla="*/ 989807 w 21600"/>
                <a:gd name="T3" fmla="*/ 755650 h 21600"/>
                <a:gd name="T4" fmla="*/ 230955 w 21600"/>
                <a:gd name="T5" fmla="*/ 377825 h 21600"/>
                <a:gd name="T6" fmla="*/ 989807 w 21600"/>
                <a:gd name="T7" fmla="*/ 0 h 21600"/>
                <a:gd name="T8" fmla="*/ 0 60000 65536"/>
                <a:gd name="T9" fmla="*/ 0 60000 65536"/>
                <a:gd name="T10" fmla="*/ 0 60000 65536"/>
                <a:gd name="T11" fmla="*/ 0 60000 65536"/>
                <a:gd name="T12" fmla="*/ 4320 w 21600"/>
                <a:gd name="T13" fmla="*/ 4320 h 21600"/>
                <a:gd name="T14" fmla="*/ 17280 w 21600"/>
                <a:gd name="T15" fmla="*/ 17280 h 21600"/>
              </a:gdLst>
              <a:ahLst/>
              <a:cxnLst>
                <a:cxn ang="T8">
                  <a:pos x="T0" y="T1"/>
                </a:cxn>
                <a:cxn ang="T9">
                  <a:pos x="T2" y="T3"/>
                </a:cxn>
                <a:cxn ang="T10">
                  <a:pos x="T4" y="T5"/>
                </a:cxn>
                <a:cxn ang="T11">
                  <a:pos x="T6" y="T7"/>
                </a:cxn>
              </a:cxnLst>
              <a:rect l="T12" t="T13" r="T14" b="T15"/>
              <a:pathLst>
                <a:path w="21600" h="21600">
                  <a:moveTo>
                    <a:pt x="0" y="0"/>
                  </a:moveTo>
                  <a:lnTo>
                    <a:pt x="5040" y="21600"/>
                  </a:lnTo>
                  <a:lnTo>
                    <a:pt x="16560" y="21600"/>
                  </a:lnTo>
                  <a:lnTo>
                    <a:pt x="21600" y="0"/>
                  </a:lnTo>
                  <a:lnTo>
                    <a:pt x="0" y="0"/>
                  </a:lnTo>
                  <a:close/>
                </a:path>
              </a:pathLst>
            </a:custGeom>
            <a:solidFill>
              <a:schemeClr val="tx2">
                <a:lumMod val="60000"/>
                <a:lumOff val="40000"/>
              </a:schemeClr>
            </a:solidFill>
            <a:ln w="12700" algn="ctr">
              <a:noFill/>
              <a:miter lim="800000"/>
              <a:headEnd/>
              <a:tailEnd/>
            </a:ln>
            <a:effectLst/>
          </p:spPr>
          <p:txBody>
            <a:bodyPr rot="10800000" wrap="none" lIns="0" tIns="0" rIns="0" bIns="0" anchor="ctr"/>
            <a:lstStyle/>
            <a:p>
              <a:pPr algn="ctr" defTabSz="914400">
                <a:lnSpc>
                  <a:spcPct val="90000"/>
                </a:lnSpc>
                <a:spcBef>
                  <a:spcPct val="25000"/>
                </a:spcBef>
                <a:buClrTx/>
                <a:buSzTx/>
                <a:buFontTx/>
                <a:buNone/>
              </a:pPr>
              <a:r>
                <a:rPr lang="en-US" sz="1600" dirty="0">
                  <a:latin typeface="+mn-lt"/>
                  <a:cs typeface="Arial Unicode MS"/>
                </a:rPr>
                <a:t>“</a:t>
              </a:r>
              <a:r>
                <a:rPr lang="en-US" sz="1600" dirty="0" err="1">
                  <a:latin typeface="+mn-lt"/>
                  <a:cs typeface="Arial Unicode MS"/>
                </a:rPr>
                <a:t>hoch</a:t>
              </a:r>
              <a:r>
                <a:rPr lang="en-US" sz="1600" dirty="0">
                  <a:latin typeface="+mn-lt"/>
                  <a:cs typeface="Arial Unicode MS"/>
                </a:rPr>
                <a:t>”</a:t>
              </a:r>
            </a:p>
          </p:txBody>
        </p:sp>
        <p:sp>
          <p:nvSpPr>
            <p:cNvPr id="58" name="Rectangle 15"/>
            <p:cNvSpPr>
              <a:spLocks noChangeArrowheads="1"/>
            </p:cNvSpPr>
            <p:nvPr/>
          </p:nvSpPr>
          <p:spPr bwMode="gray">
            <a:xfrm>
              <a:off x="5202691" y="1904392"/>
              <a:ext cx="3681204"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a:latin typeface="+mn-lt"/>
                  <a:cs typeface="Arial Unicode MS"/>
                </a:rPr>
                <a:t>Online-</a:t>
              </a:r>
              <a:r>
                <a:rPr lang="en-US" sz="1400" dirty="0" err="1">
                  <a:latin typeface="+mn-lt"/>
                  <a:cs typeface="Arial Unicode MS"/>
                </a:rPr>
                <a:t>Ausweisfunktion</a:t>
              </a:r>
              <a:r>
                <a:rPr lang="en-US" sz="1400" dirty="0">
                  <a:latin typeface="+mn-lt"/>
                  <a:cs typeface="Arial Unicode MS"/>
                </a:rPr>
                <a:t> (</a:t>
              </a:r>
              <a:r>
                <a:rPr lang="en-US" sz="1400" dirty="0" err="1">
                  <a:latin typeface="+mn-lt"/>
                  <a:cs typeface="Arial Unicode MS"/>
                </a:rPr>
                <a:t>eID</a:t>
              </a:r>
              <a:r>
                <a:rPr lang="en-US" sz="1400" dirty="0">
                  <a:latin typeface="+mn-lt"/>
                  <a:cs typeface="Arial Unicode MS"/>
                </a:rPr>
                <a:t>)</a:t>
              </a:r>
            </a:p>
            <a:p>
              <a:pPr marL="358775" lvl="1" indent="-179388">
                <a:lnSpc>
                  <a:spcPts val="1000"/>
                </a:lnSpc>
                <a:spcBef>
                  <a:spcPts val="0"/>
                </a:spcBef>
                <a:buClr>
                  <a:schemeClr val="tx1"/>
                </a:buClr>
                <a:buSzPct val="70000"/>
                <a:buFont typeface="Wingdings 2" panose="05020102010507070707" pitchFamily="18" charset="2"/>
                <a:buChar char="¡"/>
              </a:pPr>
              <a:r>
                <a:rPr lang="en-US" dirty="0" err="1">
                  <a:latin typeface="+mn-lt"/>
                  <a:cs typeface="Arial Unicode MS"/>
                </a:rPr>
                <a:t>nicht</a:t>
              </a:r>
              <a:r>
                <a:rPr lang="en-US" dirty="0">
                  <a:latin typeface="+mn-lt"/>
                  <a:cs typeface="Arial Unicode MS"/>
                </a:rPr>
                <a:t> </a:t>
              </a:r>
              <a:r>
                <a:rPr lang="en-US" dirty="0" err="1">
                  <a:latin typeface="+mn-lt"/>
                  <a:cs typeface="Arial Unicode MS"/>
                </a:rPr>
                <a:t>kopierbar</a:t>
              </a:r>
              <a:endParaRPr lang="en-US" dirty="0">
                <a:latin typeface="+mn-lt"/>
                <a:cs typeface="Arial Unicode MS"/>
              </a:endParaRPr>
            </a:p>
            <a:p>
              <a:pPr marL="358775" lvl="1" indent="-179388">
                <a:lnSpc>
                  <a:spcPts val="1000"/>
                </a:lnSpc>
                <a:spcBef>
                  <a:spcPts val="0"/>
                </a:spcBef>
                <a:buClr>
                  <a:schemeClr val="tx1"/>
                </a:buClr>
                <a:buSzPct val="70000"/>
                <a:buFont typeface="Wingdings 2" panose="05020102010507070707" pitchFamily="18" charset="2"/>
                <a:buChar char="¡"/>
              </a:pPr>
              <a:r>
                <a:rPr lang="en-US" dirty="0" err="1">
                  <a:latin typeface="+mn-lt"/>
                  <a:cs typeface="Arial Unicode MS"/>
                </a:rPr>
                <a:t>mindestens</a:t>
              </a:r>
              <a:r>
                <a:rPr lang="en-US" dirty="0">
                  <a:latin typeface="+mn-lt"/>
                  <a:cs typeface="Arial Unicode MS"/>
                </a:rPr>
                <a:t> </a:t>
              </a:r>
              <a:r>
                <a:rPr lang="en-US" dirty="0" err="1">
                  <a:latin typeface="+mn-lt"/>
                  <a:cs typeface="Arial Unicode MS"/>
                </a:rPr>
                <a:t>zwei</a:t>
              </a:r>
              <a:r>
                <a:rPr lang="en-US" dirty="0">
                  <a:latin typeface="+mn-lt"/>
                  <a:cs typeface="Arial Unicode MS"/>
                </a:rPr>
                <a:t> </a:t>
              </a:r>
              <a:r>
                <a:rPr lang="en-US" dirty="0" err="1">
                  <a:latin typeface="+mn-lt"/>
                  <a:cs typeface="Arial Unicode MS"/>
                </a:rPr>
                <a:t>Authentisierungsfaktoren</a:t>
              </a:r>
              <a:endParaRPr lang="en-US" dirty="0">
                <a:latin typeface="+mn-lt"/>
                <a:cs typeface="Arial Unicode MS"/>
              </a:endParaRPr>
            </a:p>
            <a:p>
              <a:pPr marL="358775" lvl="1" indent="-179388">
                <a:lnSpc>
                  <a:spcPts val="1000"/>
                </a:lnSpc>
                <a:spcBef>
                  <a:spcPts val="0"/>
                </a:spcBef>
                <a:buClr>
                  <a:schemeClr val="tx1"/>
                </a:buClr>
                <a:buSzPct val="70000"/>
                <a:buFont typeface="Wingdings 2" panose="05020102010507070707" pitchFamily="18" charset="2"/>
                <a:buChar char="¡"/>
              </a:pPr>
              <a:r>
                <a:rPr lang="en-US" dirty="0" err="1">
                  <a:latin typeface="+mn-lt"/>
                  <a:cs typeface="Arial Unicode MS"/>
                </a:rPr>
                <a:t>unter</a:t>
              </a:r>
              <a:r>
                <a:rPr lang="en-US" dirty="0">
                  <a:latin typeface="+mn-lt"/>
                  <a:cs typeface="Arial Unicode MS"/>
                </a:rPr>
                <a:t> </a:t>
              </a:r>
              <a:r>
                <a:rPr lang="en-US" dirty="0" err="1">
                  <a:latin typeface="+mn-lt"/>
                  <a:cs typeface="Arial Unicode MS"/>
                </a:rPr>
                <a:t>Kontrolle</a:t>
              </a:r>
              <a:r>
                <a:rPr lang="en-US" dirty="0">
                  <a:latin typeface="+mn-lt"/>
                  <a:cs typeface="Arial Unicode MS"/>
                </a:rPr>
                <a:t> der </a:t>
              </a:r>
              <a:r>
                <a:rPr lang="en-US" dirty="0" err="1">
                  <a:latin typeface="+mn-lt"/>
                  <a:cs typeface="Arial Unicode MS"/>
                </a:rPr>
                <a:t>zugehörigen</a:t>
              </a:r>
              <a:r>
                <a:rPr lang="en-US" dirty="0">
                  <a:latin typeface="+mn-lt"/>
                  <a:cs typeface="Arial Unicode MS"/>
                </a:rPr>
                <a:t> Person</a:t>
              </a:r>
            </a:p>
          </p:txBody>
        </p:sp>
        <p:sp>
          <p:nvSpPr>
            <p:cNvPr id="60" name="Line 15"/>
            <p:cNvSpPr>
              <a:spLocks noChangeShapeType="1"/>
            </p:cNvSpPr>
            <p:nvPr/>
          </p:nvSpPr>
          <p:spPr bwMode="gray">
            <a:xfrm>
              <a:off x="5605795" y="2588749"/>
              <a:ext cx="3278100"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68" name="Line 15"/>
            <p:cNvSpPr>
              <a:spLocks noChangeShapeType="1"/>
            </p:cNvSpPr>
            <p:nvPr/>
          </p:nvSpPr>
          <p:spPr bwMode="gray">
            <a:xfrm>
              <a:off x="323848" y="2588749"/>
              <a:ext cx="3320709" cy="0"/>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sp>
          <p:nvSpPr>
            <p:cNvPr id="73" name="Rectangle 15"/>
            <p:cNvSpPr>
              <a:spLocks noChangeArrowheads="1"/>
            </p:cNvSpPr>
            <p:nvPr/>
          </p:nvSpPr>
          <p:spPr bwMode="gray">
            <a:xfrm>
              <a:off x="1141282" y="1904392"/>
              <a:ext cx="3396342"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Personalausweis</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Sichtkontrolle</a:t>
              </a:r>
              <a:r>
                <a:rPr lang="en-US" dirty="0">
                  <a:latin typeface="+mn-lt"/>
                  <a:cs typeface="Arial Unicode MS"/>
                </a:rPr>
                <a:t> (</a:t>
              </a:r>
              <a:r>
                <a:rPr lang="en-US" dirty="0" err="1">
                  <a:latin typeface="+mn-lt"/>
                  <a:cs typeface="Arial Unicode MS"/>
                </a:rPr>
                <a:t>z.B</a:t>
              </a:r>
              <a:r>
                <a:rPr lang="en-US" dirty="0">
                  <a:latin typeface="+mn-lt"/>
                  <a:cs typeface="Arial Unicode MS"/>
                </a:rPr>
                <a:t>. im </a:t>
              </a:r>
              <a:r>
                <a:rPr lang="en-US" dirty="0" err="1">
                  <a:latin typeface="+mn-lt"/>
                  <a:cs typeface="Arial Unicode MS"/>
                </a:rPr>
                <a:t>Kundencenter</a:t>
              </a:r>
              <a:r>
                <a:rPr lang="en-US" dirty="0">
                  <a:latin typeface="+mn-lt"/>
                  <a:cs typeface="Arial Unicode MS"/>
                </a:rPr>
                <a:t>)</a:t>
              </a: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PostIdent</a:t>
              </a:r>
              <a:r>
                <a:rPr lang="en-US" dirty="0">
                  <a:latin typeface="+mn-lt"/>
                  <a:cs typeface="Arial Unicode MS"/>
                </a:rPr>
                <a:t>, </a:t>
              </a:r>
              <a:r>
                <a:rPr lang="en-US" dirty="0" err="1">
                  <a:latin typeface="+mn-lt"/>
                  <a:cs typeface="Arial Unicode MS"/>
                </a:rPr>
                <a:t>VideoIdent</a:t>
              </a:r>
              <a:r>
                <a:rPr lang="en-US" dirty="0">
                  <a:latin typeface="+mn-lt"/>
                  <a:cs typeface="Arial Unicode MS"/>
                </a:rPr>
                <a:t> </a:t>
              </a:r>
              <a:r>
                <a:rPr lang="en-US" dirty="0" err="1">
                  <a:latin typeface="+mn-lt"/>
                  <a:cs typeface="Arial Unicode MS"/>
                </a:rPr>
                <a:t>usw</a:t>
              </a:r>
              <a:r>
                <a:rPr lang="en-US" dirty="0">
                  <a:latin typeface="+mn-lt"/>
                  <a:cs typeface="Arial Unicode MS"/>
                </a:rPr>
                <a:t>.</a:t>
              </a:r>
            </a:p>
          </p:txBody>
        </p:sp>
        <p:pic>
          <p:nvPicPr>
            <p:cNvPr id="74" name="Grafik 7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9129" y="1933239"/>
              <a:ext cx="954767" cy="602042"/>
            </a:xfrm>
            <a:prstGeom prst="rect">
              <a:avLst/>
            </a:prstGeom>
          </p:spPr>
        </p:pic>
        <p:pic>
          <p:nvPicPr>
            <p:cNvPr id="75" name="Grafik 7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013" y="1947360"/>
              <a:ext cx="954767" cy="602042"/>
            </a:xfrm>
            <a:prstGeom prst="rect">
              <a:avLst/>
            </a:prstGeom>
          </p:spPr>
        </p:pic>
      </p:grpSp>
      <p:grpSp>
        <p:nvGrpSpPr>
          <p:cNvPr id="4" name="Gruppieren 3">
            <a:extLst>
              <a:ext uri="{FF2B5EF4-FFF2-40B4-BE49-F238E27FC236}">
                <a16:creationId xmlns:a16="http://schemas.microsoft.com/office/drawing/2014/main" id="{FF669C45-44F7-46E6-BD0C-CBDFCE8C10FA}"/>
              </a:ext>
            </a:extLst>
          </p:cNvPr>
          <p:cNvGrpSpPr/>
          <p:nvPr/>
        </p:nvGrpSpPr>
        <p:grpSpPr>
          <a:xfrm>
            <a:off x="323849" y="2607423"/>
            <a:ext cx="8560046" cy="688187"/>
            <a:chOff x="323849" y="2607423"/>
            <a:chExt cx="8560046" cy="688187"/>
          </a:xfrm>
        </p:grpSpPr>
        <p:sp>
          <p:nvSpPr>
            <p:cNvPr id="45" name="AutoShape 2" descr="Verlauf_Grau"/>
            <p:cNvSpPr>
              <a:spLocks noChangeArrowheads="1"/>
            </p:cNvSpPr>
            <p:nvPr/>
          </p:nvSpPr>
          <p:spPr bwMode="gray">
            <a:xfrm rot="10800000">
              <a:off x="3412502" y="2607423"/>
              <a:ext cx="2434555" cy="659737"/>
            </a:xfrm>
            <a:custGeom>
              <a:avLst/>
              <a:gdLst>
                <a:gd name="T0" fmla="*/ 2746343 w 21600"/>
                <a:gd name="T1" fmla="*/ 377825 h 21600"/>
                <a:gd name="T2" fmla="*/ 1487488 w 21600"/>
                <a:gd name="T3" fmla="*/ 755650 h 21600"/>
                <a:gd name="T4" fmla="*/ 228632 w 21600"/>
                <a:gd name="T5" fmla="*/ 377825 h 21600"/>
                <a:gd name="T6" fmla="*/ 1487488 w 21600"/>
                <a:gd name="T7" fmla="*/ 0 h 21600"/>
                <a:gd name="T8" fmla="*/ 0 60000 65536"/>
                <a:gd name="T9" fmla="*/ 0 60000 65536"/>
                <a:gd name="T10" fmla="*/ 0 60000 65536"/>
                <a:gd name="T11" fmla="*/ 0 60000 65536"/>
                <a:gd name="T12" fmla="*/ 3460 w 21600"/>
                <a:gd name="T13" fmla="*/ 3460 h 21600"/>
                <a:gd name="T14" fmla="*/ 18140 w 21600"/>
                <a:gd name="T15" fmla="*/ 18140 h 21600"/>
              </a:gdLst>
              <a:ahLst/>
              <a:cxnLst>
                <a:cxn ang="T8">
                  <a:pos x="T0" y="T1"/>
                </a:cxn>
                <a:cxn ang="T9">
                  <a:pos x="T2" y="T3"/>
                </a:cxn>
                <a:cxn ang="T10">
                  <a:pos x="T4" y="T5"/>
                </a:cxn>
                <a:cxn ang="T11">
                  <a:pos x="T6" y="T7"/>
                </a:cxn>
              </a:cxnLst>
              <a:rect l="T12" t="T13" r="T14" b="T15"/>
              <a:pathLst>
                <a:path w="21600" h="21600">
                  <a:moveTo>
                    <a:pt x="0" y="0"/>
                  </a:moveTo>
                  <a:lnTo>
                    <a:pt x="3319" y="21600"/>
                  </a:lnTo>
                  <a:lnTo>
                    <a:pt x="18281" y="21600"/>
                  </a:lnTo>
                  <a:lnTo>
                    <a:pt x="21600" y="0"/>
                  </a:lnTo>
                  <a:lnTo>
                    <a:pt x="0" y="0"/>
                  </a:lnTo>
                  <a:close/>
                </a:path>
              </a:pathLst>
            </a:custGeom>
            <a:solidFill>
              <a:schemeClr val="tx2">
                <a:lumMod val="40000"/>
                <a:lumOff val="60000"/>
              </a:schemeClr>
            </a:solidFill>
            <a:ln w="12700" algn="ctr">
              <a:noFill/>
              <a:miter lim="800000"/>
              <a:headEnd/>
              <a:tailEnd/>
            </a:ln>
            <a:effectLst/>
          </p:spPr>
          <p:txBody>
            <a:bodyPr rot="10800000" lIns="72000" tIns="72000" rIns="72000" bIns="72000" anchor="ctr"/>
            <a:lstStyle/>
            <a:p>
              <a:pPr algn="ctr">
                <a:lnSpc>
                  <a:spcPct val="90000"/>
                </a:lnSpc>
              </a:pPr>
              <a:r>
                <a:rPr lang="en-US" sz="1600" dirty="0">
                  <a:latin typeface="+mn-lt"/>
                  <a:cs typeface="Arial Unicode MS"/>
                </a:rPr>
                <a:t>“</a:t>
              </a:r>
              <a:r>
                <a:rPr lang="en-US" sz="1600" dirty="0" err="1">
                  <a:latin typeface="+mn-lt"/>
                  <a:cs typeface="Arial Unicode MS"/>
                </a:rPr>
                <a:t>substanziell</a:t>
              </a:r>
              <a:r>
                <a:rPr lang="en-US" sz="1600" dirty="0">
                  <a:latin typeface="+mn-lt"/>
                  <a:cs typeface="Arial Unicode MS"/>
                </a:rPr>
                <a:t>”</a:t>
              </a:r>
            </a:p>
          </p:txBody>
        </p:sp>
        <p:sp>
          <p:nvSpPr>
            <p:cNvPr id="46" name="Rectangle 11"/>
            <p:cNvSpPr>
              <a:spLocks noChangeArrowheads="1"/>
            </p:cNvSpPr>
            <p:nvPr/>
          </p:nvSpPr>
          <p:spPr bwMode="gray">
            <a:xfrm>
              <a:off x="5621009" y="2607423"/>
              <a:ext cx="3144856" cy="659737"/>
            </a:xfrm>
            <a:prstGeom prst="rect">
              <a:avLst/>
            </a:prstGeom>
            <a:noFill/>
            <a:ln w="12700" algn="ctr">
              <a:noFill/>
              <a:miter lim="800000"/>
              <a:headEnd/>
              <a:tailEnd/>
            </a:ln>
            <a:effectLst/>
          </p:spPr>
          <p:txBody>
            <a:bodyPr lIns="180000" tIns="54000" rIns="0" bIns="54000"/>
            <a:lstStyle/>
            <a:p>
              <a:pPr>
                <a:lnSpc>
                  <a:spcPct val="104000"/>
                </a:lnSpc>
                <a:spcBef>
                  <a:spcPts val="300"/>
                </a:spcBef>
              </a:pPr>
              <a:r>
                <a:rPr lang="en-US" sz="1400" dirty="0" err="1">
                  <a:latin typeface="+mn-lt"/>
                  <a:cs typeface="Arial Unicode MS"/>
                </a:rPr>
                <a:t>Abgeleitete</a:t>
              </a:r>
              <a:r>
                <a:rPr lang="en-US" sz="1400" dirty="0">
                  <a:latin typeface="+mn-lt"/>
                  <a:cs typeface="Arial Unicode MS"/>
                </a:rPr>
                <a:t> eID </a:t>
              </a:r>
              <a:r>
                <a:rPr lang="en-US" dirty="0">
                  <a:latin typeface="+mn-lt"/>
                  <a:cs typeface="Arial Unicode MS"/>
                </a:rPr>
                <a:t>(</a:t>
              </a:r>
              <a:r>
                <a:rPr lang="en-US" dirty="0" err="1">
                  <a:latin typeface="+mn-lt"/>
                  <a:cs typeface="Arial Unicode MS"/>
                </a:rPr>
                <a:t>Homebanking</a:t>
              </a:r>
              <a:r>
                <a:rPr lang="en-US" dirty="0">
                  <a:latin typeface="+mn-lt"/>
                  <a:cs typeface="Arial Unicode MS"/>
                </a:rPr>
                <a:t>, </a:t>
              </a:r>
              <a:r>
                <a:rPr lang="en-US" dirty="0" err="1">
                  <a:latin typeface="+mn-lt"/>
                  <a:cs typeface="Arial Unicode MS"/>
                </a:rPr>
                <a:t>Elster</a:t>
              </a:r>
              <a:r>
                <a:rPr lang="en-US" dirty="0">
                  <a:latin typeface="+mn-lt"/>
                  <a:cs typeface="Arial Unicode MS"/>
                </a:rPr>
                <a:t>, </a:t>
              </a:r>
              <a:r>
                <a:rPr lang="en-US" dirty="0" err="1">
                  <a:latin typeface="+mn-lt"/>
                  <a:cs typeface="Arial Unicode MS"/>
                </a:rPr>
                <a:t>usw</a:t>
              </a:r>
              <a:r>
                <a:rPr lang="en-US" dirty="0">
                  <a:latin typeface="+mn-lt"/>
                  <a:cs typeface="Arial Unicode MS"/>
                </a:rPr>
                <a:t>.)</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mindestens</a:t>
              </a:r>
              <a:r>
                <a:rPr lang="en-US" dirty="0">
                  <a:latin typeface="+mn-lt"/>
                  <a:cs typeface="Arial Unicode MS"/>
                </a:rPr>
                <a:t> </a:t>
              </a:r>
              <a:r>
                <a:rPr lang="en-US" dirty="0" err="1">
                  <a:latin typeface="+mn-lt"/>
                  <a:cs typeface="Arial Unicode MS"/>
                </a:rPr>
                <a:t>zwei</a:t>
              </a:r>
              <a:r>
                <a:rPr lang="en-US" dirty="0">
                  <a:latin typeface="+mn-lt"/>
                  <a:cs typeface="Arial Unicode MS"/>
                </a:rPr>
                <a:t> </a:t>
              </a:r>
              <a:r>
                <a:rPr lang="en-US" dirty="0" err="1">
                  <a:latin typeface="+mn-lt"/>
                  <a:cs typeface="Arial Unicode MS"/>
                </a:rPr>
                <a:t>Authentisierungsfaktoren</a:t>
              </a:r>
              <a:endParaRPr lang="en-US"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unter</a:t>
              </a:r>
              <a:r>
                <a:rPr lang="en-US" dirty="0">
                  <a:latin typeface="+mn-lt"/>
                  <a:cs typeface="Arial Unicode MS"/>
                </a:rPr>
                <a:t> </a:t>
              </a:r>
              <a:r>
                <a:rPr lang="en-US" dirty="0" err="1">
                  <a:latin typeface="+mn-lt"/>
                  <a:cs typeface="Arial Unicode MS"/>
                </a:rPr>
                <a:t>Kontrolle</a:t>
              </a:r>
              <a:r>
                <a:rPr lang="en-US" dirty="0">
                  <a:latin typeface="+mn-lt"/>
                  <a:cs typeface="Arial Unicode MS"/>
                </a:rPr>
                <a:t> der </a:t>
              </a:r>
              <a:r>
                <a:rPr lang="en-US" dirty="0" err="1">
                  <a:latin typeface="+mn-lt"/>
                  <a:cs typeface="Arial Unicode MS"/>
                </a:rPr>
                <a:t>zugehörigen</a:t>
              </a:r>
              <a:r>
                <a:rPr lang="en-US" dirty="0">
                  <a:latin typeface="+mn-lt"/>
                  <a:cs typeface="Arial Unicode MS"/>
                </a:rPr>
                <a:t> Person</a:t>
              </a:r>
              <a:br>
                <a:rPr lang="en-US" dirty="0">
                  <a:latin typeface="+mn-lt"/>
                  <a:cs typeface="Arial Unicode MS"/>
                </a:rPr>
              </a:br>
              <a:endParaRPr lang="en-US" sz="800" dirty="0">
                <a:latin typeface="+mn-lt"/>
                <a:cs typeface="Arial Unicode MS"/>
              </a:endParaRPr>
            </a:p>
          </p:txBody>
        </p:sp>
        <p:sp>
          <p:nvSpPr>
            <p:cNvPr id="61" name="Line 16"/>
            <p:cNvSpPr>
              <a:spLocks noChangeShapeType="1"/>
            </p:cNvSpPr>
            <p:nvPr/>
          </p:nvSpPr>
          <p:spPr bwMode="gray">
            <a:xfrm>
              <a:off x="6034129" y="3295610"/>
              <a:ext cx="2849766"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69" name="Line 16"/>
            <p:cNvSpPr>
              <a:spLocks noChangeShapeType="1"/>
            </p:cNvSpPr>
            <p:nvPr/>
          </p:nvSpPr>
          <p:spPr bwMode="gray">
            <a:xfrm>
              <a:off x="323849" y="3295610"/>
              <a:ext cx="2892374" cy="0"/>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pic>
          <p:nvPicPr>
            <p:cNvPr id="76" name="Grafik 7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38982" y="2618346"/>
              <a:ext cx="344913" cy="654593"/>
            </a:xfrm>
            <a:prstGeom prst="rect">
              <a:avLst/>
            </a:prstGeom>
          </p:spPr>
        </p:pic>
        <p:pic>
          <p:nvPicPr>
            <p:cNvPr id="79" name="Grafik 7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6431" y="2656219"/>
              <a:ext cx="935349" cy="589644"/>
            </a:xfrm>
            <a:prstGeom prst="rect">
              <a:avLst/>
            </a:prstGeom>
          </p:spPr>
        </p:pic>
        <p:sp>
          <p:nvSpPr>
            <p:cNvPr id="84" name="Rectangle 11"/>
            <p:cNvSpPr>
              <a:spLocks noChangeArrowheads="1"/>
            </p:cNvSpPr>
            <p:nvPr/>
          </p:nvSpPr>
          <p:spPr bwMode="gray">
            <a:xfrm>
              <a:off x="1141282" y="2608570"/>
              <a:ext cx="3144856" cy="659737"/>
            </a:xfrm>
            <a:prstGeom prst="rect">
              <a:avLst/>
            </a:prstGeom>
            <a:noFill/>
            <a:ln w="12700" algn="ctr">
              <a:noFill/>
              <a:miter lim="800000"/>
              <a:headEnd/>
              <a:tailEnd/>
            </a:ln>
            <a:effectLst/>
          </p:spPr>
          <p:txBody>
            <a:bodyPr lIns="180000" tIns="54000" rIns="0" bIns="54000"/>
            <a:lstStyle/>
            <a:p>
              <a:pPr>
                <a:lnSpc>
                  <a:spcPct val="104000"/>
                </a:lnSpc>
                <a:spcBef>
                  <a:spcPts val="300"/>
                </a:spcBef>
              </a:pPr>
              <a:r>
                <a:rPr lang="en-US" sz="1400" dirty="0" err="1">
                  <a:latin typeface="+mn-lt"/>
                  <a:cs typeface="Arial Unicode MS"/>
                </a:rPr>
                <a:t>offizielle</a:t>
              </a:r>
              <a:r>
                <a:rPr lang="en-US" sz="1400" dirty="0">
                  <a:latin typeface="+mn-lt"/>
                  <a:cs typeface="Arial Unicode MS"/>
                </a:rPr>
                <a:t> </a:t>
              </a:r>
              <a:r>
                <a:rPr lang="en-US" sz="1400" dirty="0" err="1">
                  <a:latin typeface="+mn-lt"/>
                  <a:cs typeface="Arial Unicode MS"/>
                </a:rPr>
                <a:t>Karten</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offizielle</a:t>
              </a:r>
              <a:r>
                <a:rPr lang="en-US" dirty="0">
                  <a:latin typeface="+mn-lt"/>
                  <a:cs typeface="Arial Unicode MS"/>
                </a:rPr>
                <a:t> </a:t>
              </a:r>
              <a:r>
                <a:rPr lang="en-US" dirty="0" err="1">
                  <a:latin typeface="+mn-lt"/>
                  <a:cs typeface="Arial Unicode MS"/>
                </a:rPr>
                <a:t>Karten</a:t>
              </a:r>
              <a:r>
                <a:rPr lang="en-US" dirty="0">
                  <a:latin typeface="+mn-lt"/>
                  <a:cs typeface="Arial Unicode MS"/>
                </a:rPr>
                <a:t> von </a:t>
              </a:r>
              <a:r>
                <a:rPr lang="en-US" dirty="0" err="1">
                  <a:latin typeface="+mn-lt"/>
                  <a:cs typeface="Arial Unicode MS"/>
                </a:rPr>
                <a:t>Banken</a:t>
              </a:r>
              <a:r>
                <a:rPr lang="en-US" dirty="0">
                  <a:latin typeface="+mn-lt"/>
                  <a:cs typeface="Arial Unicode MS"/>
                </a:rPr>
                <a:t>, </a:t>
              </a:r>
              <a:br>
                <a:rPr lang="en-US" dirty="0">
                  <a:latin typeface="+mn-lt"/>
                  <a:cs typeface="Arial Unicode MS"/>
                </a:rPr>
              </a:br>
              <a:r>
                <a:rPr lang="en-US" dirty="0" err="1">
                  <a:latin typeface="+mn-lt"/>
                  <a:cs typeface="Arial Unicode MS"/>
                </a:rPr>
                <a:t>Versicherungen</a:t>
              </a:r>
              <a:r>
                <a:rPr lang="en-US" dirty="0">
                  <a:latin typeface="+mn-lt"/>
                  <a:cs typeface="Arial Unicode MS"/>
                </a:rPr>
                <a:t>  </a:t>
              </a:r>
              <a:r>
                <a:rPr lang="en-US" dirty="0" err="1">
                  <a:latin typeface="+mn-lt"/>
                  <a:cs typeface="Arial Unicode MS"/>
                </a:rPr>
                <a:t>usw</a:t>
              </a:r>
              <a:r>
                <a:rPr lang="en-US" dirty="0">
                  <a:latin typeface="+mn-lt"/>
                  <a:cs typeface="Arial Unicode MS"/>
                </a:rPr>
                <a:t>.</a:t>
              </a:r>
              <a:endParaRPr lang="en-US" sz="800" dirty="0">
                <a:latin typeface="+mn-lt"/>
                <a:cs typeface="Arial Unicode MS"/>
              </a:endParaRPr>
            </a:p>
          </p:txBody>
        </p:sp>
      </p:grpSp>
      <p:grpSp>
        <p:nvGrpSpPr>
          <p:cNvPr id="2" name="Gruppieren 1">
            <a:extLst>
              <a:ext uri="{FF2B5EF4-FFF2-40B4-BE49-F238E27FC236}">
                <a16:creationId xmlns:a16="http://schemas.microsoft.com/office/drawing/2014/main" id="{DCF12781-AAC0-4D9D-8F17-8D77712E34F5}"/>
              </a:ext>
            </a:extLst>
          </p:cNvPr>
          <p:cNvGrpSpPr/>
          <p:nvPr/>
        </p:nvGrpSpPr>
        <p:grpSpPr>
          <a:xfrm>
            <a:off x="361218" y="4012869"/>
            <a:ext cx="8577681" cy="660355"/>
            <a:chOff x="361218" y="4012869"/>
            <a:chExt cx="8577681" cy="660355"/>
          </a:xfrm>
        </p:grpSpPr>
        <p:sp>
          <p:nvSpPr>
            <p:cNvPr id="51" name="AutoShape 8" descr="Verlauf_Magenta"/>
            <p:cNvSpPr>
              <a:spLocks noChangeArrowheads="1"/>
            </p:cNvSpPr>
            <p:nvPr/>
          </p:nvSpPr>
          <p:spPr bwMode="gray">
            <a:xfrm rot="10800000">
              <a:off x="2561577" y="4013487"/>
              <a:ext cx="4131209" cy="659737"/>
            </a:xfrm>
            <a:custGeom>
              <a:avLst/>
              <a:gdLst>
                <a:gd name="T0" fmla="*/ 4807757 w 21600"/>
                <a:gd name="T1" fmla="*/ 377825 h 21600"/>
                <a:gd name="T2" fmla="*/ 2524125 w 21600"/>
                <a:gd name="T3" fmla="*/ 755650 h 21600"/>
                <a:gd name="T4" fmla="*/ 240493 w 21600"/>
                <a:gd name="T5" fmla="*/ 377825 h 21600"/>
                <a:gd name="T6" fmla="*/ 2524125 w 21600"/>
                <a:gd name="T7" fmla="*/ 0 h 21600"/>
                <a:gd name="T8" fmla="*/ 0 60000 65536"/>
                <a:gd name="T9" fmla="*/ 0 60000 65536"/>
                <a:gd name="T10" fmla="*/ 0 60000 65536"/>
                <a:gd name="T11" fmla="*/ 0 60000 65536"/>
                <a:gd name="T12" fmla="*/ 2829 w 21600"/>
                <a:gd name="T13" fmla="*/ 2829 h 21600"/>
                <a:gd name="T14" fmla="*/ 18771 w 21600"/>
                <a:gd name="T15" fmla="*/ 18771 h 21600"/>
              </a:gdLst>
              <a:ahLst/>
              <a:cxnLst>
                <a:cxn ang="T8">
                  <a:pos x="T0" y="T1"/>
                </a:cxn>
                <a:cxn ang="T9">
                  <a:pos x="T2" y="T3"/>
                </a:cxn>
                <a:cxn ang="T10">
                  <a:pos x="T4" y="T5"/>
                </a:cxn>
                <a:cxn ang="T11">
                  <a:pos x="T6" y="T7"/>
                </a:cxn>
              </a:cxnLst>
              <a:rect l="T12" t="T13" r="T14" b="T15"/>
              <a:pathLst>
                <a:path w="21600" h="21600">
                  <a:moveTo>
                    <a:pt x="0" y="0"/>
                  </a:moveTo>
                  <a:lnTo>
                    <a:pt x="2058" y="21600"/>
                  </a:lnTo>
                  <a:lnTo>
                    <a:pt x="19542" y="21600"/>
                  </a:lnTo>
                  <a:lnTo>
                    <a:pt x="21600" y="0"/>
                  </a:lnTo>
                  <a:lnTo>
                    <a:pt x="0" y="0"/>
                  </a:lnTo>
                  <a:close/>
                </a:path>
              </a:pathLst>
            </a:custGeom>
            <a:solidFill>
              <a:schemeClr val="bg2"/>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err="1">
                  <a:latin typeface="+mn-lt"/>
                  <a:cs typeface="Arial Unicode MS"/>
                </a:rPr>
                <a:t>kein</a:t>
              </a:r>
              <a:r>
                <a:rPr lang="en-US" sz="1600" dirty="0">
                  <a:latin typeface="+mn-lt"/>
                  <a:cs typeface="Arial Unicode MS"/>
                </a:rPr>
                <a:t> </a:t>
              </a:r>
              <a:r>
                <a:rPr lang="en-US" sz="1600" dirty="0" err="1">
                  <a:latin typeface="+mn-lt"/>
                  <a:cs typeface="Arial Unicode MS"/>
                </a:rPr>
                <a:t>Vertrauensniveau</a:t>
              </a:r>
              <a:endParaRPr lang="en-US" sz="1600" dirty="0">
                <a:latin typeface="+mn-lt"/>
                <a:cs typeface="Arial Unicode MS"/>
              </a:endParaRPr>
            </a:p>
          </p:txBody>
        </p:sp>
        <p:sp>
          <p:nvSpPr>
            <p:cNvPr id="52" name="Rectangle 13"/>
            <p:cNvSpPr>
              <a:spLocks noChangeArrowheads="1"/>
            </p:cNvSpPr>
            <p:nvPr/>
          </p:nvSpPr>
          <p:spPr bwMode="gray">
            <a:xfrm>
              <a:off x="6445953" y="4013487"/>
              <a:ext cx="2319912"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Einfache</a:t>
              </a:r>
              <a:r>
                <a:rPr lang="en-US" sz="1400" dirty="0">
                  <a:latin typeface="+mn-lt"/>
                  <a:cs typeface="Arial Unicode MS"/>
                </a:rPr>
                <a:t> E-Mail</a:t>
              </a:r>
            </a:p>
            <a:p>
              <a:pPr marL="358775" lvl="1" indent="-179388" defTabSz="914400">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Kein</a:t>
              </a:r>
              <a:r>
                <a:rPr lang="en-US" dirty="0">
                  <a:latin typeface="+mn-lt"/>
                  <a:cs typeface="Arial Unicode MS"/>
                </a:rPr>
                <a:t> </a:t>
              </a:r>
              <a:r>
                <a:rPr lang="en-US" dirty="0" err="1">
                  <a:latin typeface="+mn-lt"/>
                  <a:cs typeface="Arial Unicode MS"/>
                </a:rPr>
                <a:t>Vertrauen</a:t>
              </a:r>
              <a:r>
                <a:rPr lang="en-US" dirty="0">
                  <a:latin typeface="+mn-lt"/>
                  <a:cs typeface="Arial Unicode MS"/>
                </a:rPr>
                <a:t> </a:t>
              </a:r>
            </a:p>
          </p:txBody>
        </p:sp>
        <p:pic>
          <p:nvPicPr>
            <p:cNvPr id="77" name="Grafik 7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74506" y="4031980"/>
              <a:ext cx="464393" cy="464393"/>
            </a:xfrm>
            <a:prstGeom prst="rect">
              <a:avLst/>
            </a:prstGeom>
          </p:spPr>
        </p:pic>
        <p:pic>
          <p:nvPicPr>
            <p:cNvPr id="83" name="Grafik 8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1218" y="4112637"/>
              <a:ext cx="930476" cy="536344"/>
            </a:xfrm>
            <a:prstGeom prst="rect">
              <a:avLst/>
            </a:prstGeom>
          </p:spPr>
        </p:pic>
        <p:sp>
          <p:nvSpPr>
            <p:cNvPr id="85" name="Rectangle 12"/>
            <p:cNvSpPr>
              <a:spLocks noChangeArrowheads="1"/>
            </p:cNvSpPr>
            <p:nvPr/>
          </p:nvSpPr>
          <p:spPr bwMode="gray">
            <a:xfrm>
              <a:off x="1155032" y="4012869"/>
              <a:ext cx="2731734"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Visitenkarte</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Kein</a:t>
              </a:r>
              <a:r>
                <a:rPr lang="en-US" dirty="0">
                  <a:latin typeface="+mn-lt"/>
                  <a:cs typeface="Arial Unicode MS"/>
                </a:rPr>
                <a:t> </a:t>
              </a:r>
              <a:r>
                <a:rPr lang="en-US" dirty="0" err="1">
                  <a:latin typeface="+mn-lt"/>
                  <a:cs typeface="Arial Unicode MS"/>
                </a:rPr>
                <a:t>Vertrauen</a:t>
              </a:r>
              <a:endParaRPr lang="en-US" dirty="0">
                <a:latin typeface="+mn-lt"/>
                <a:cs typeface="Arial Unicode MS"/>
              </a:endParaRPr>
            </a:p>
          </p:txBody>
        </p:sp>
      </p:grpSp>
      <p:grpSp>
        <p:nvGrpSpPr>
          <p:cNvPr id="3" name="Gruppieren 2">
            <a:extLst>
              <a:ext uri="{FF2B5EF4-FFF2-40B4-BE49-F238E27FC236}">
                <a16:creationId xmlns:a16="http://schemas.microsoft.com/office/drawing/2014/main" id="{C7748319-D668-46A5-A606-FD5A40A9B23E}"/>
              </a:ext>
            </a:extLst>
          </p:cNvPr>
          <p:cNvGrpSpPr/>
          <p:nvPr/>
        </p:nvGrpSpPr>
        <p:grpSpPr>
          <a:xfrm>
            <a:off x="323849" y="3310454"/>
            <a:ext cx="8656219" cy="703033"/>
            <a:chOff x="323849" y="3310454"/>
            <a:chExt cx="8656219" cy="703033"/>
          </a:xfrm>
        </p:grpSpPr>
        <p:pic>
          <p:nvPicPr>
            <p:cNvPr id="78" name="Grafik 7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611711" y="3425116"/>
              <a:ext cx="368357" cy="368357"/>
            </a:xfrm>
            <a:prstGeom prst="rect">
              <a:avLst/>
            </a:prstGeom>
          </p:spPr>
        </p:pic>
        <p:sp>
          <p:nvSpPr>
            <p:cNvPr id="48" name="AutoShape 7" descr="Verlauf_Schwarz"/>
            <p:cNvSpPr>
              <a:spLocks noChangeArrowheads="1"/>
            </p:cNvSpPr>
            <p:nvPr/>
          </p:nvSpPr>
          <p:spPr bwMode="gray">
            <a:xfrm rot="10800000">
              <a:off x="2987689" y="3310454"/>
              <a:ext cx="3276386" cy="659737"/>
            </a:xfrm>
            <a:custGeom>
              <a:avLst/>
              <a:gdLst>
                <a:gd name="T0" fmla="*/ 3764752 w 21600"/>
                <a:gd name="T1" fmla="*/ 377825 h 21600"/>
                <a:gd name="T2" fmla="*/ 2001838 w 21600"/>
                <a:gd name="T3" fmla="*/ 755650 h 21600"/>
                <a:gd name="T4" fmla="*/ 238923 w 21600"/>
                <a:gd name="T5" fmla="*/ 377825 h 21600"/>
                <a:gd name="T6" fmla="*/ 2001838 w 21600"/>
                <a:gd name="T7" fmla="*/ 0 h 21600"/>
                <a:gd name="T8" fmla="*/ 0 60000 65536"/>
                <a:gd name="T9" fmla="*/ 0 60000 65536"/>
                <a:gd name="T10" fmla="*/ 0 60000 65536"/>
                <a:gd name="T11" fmla="*/ 0 60000 65536"/>
                <a:gd name="T12" fmla="*/ 3089 w 21600"/>
                <a:gd name="T13" fmla="*/ 3089 h 21600"/>
                <a:gd name="T14" fmla="*/ 18511 w 21600"/>
                <a:gd name="T15" fmla="*/ 18511 h 21600"/>
              </a:gdLst>
              <a:ahLst/>
              <a:cxnLst>
                <a:cxn ang="T8">
                  <a:pos x="T0" y="T1"/>
                </a:cxn>
                <a:cxn ang="T9">
                  <a:pos x="T2" y="T3"/>
                </a:cxn>
                <a:cxn ang="T10">
                  <a:pos x="T4" y="T5"/>
                </a:cxn>
                <a:cxn ang="T11">
                  <a:pos x="T6" y="T7"/>
                </a:cxn>
              </a:cxnLst>
              <a:rect l="T12" t="T13" r="T14" b="T15"/>
              <a:pathLst>
                <a:path w="21600" h="21600">
                  <a:moveTo>
                    <a:pt x="0" y="0"/>
                  </a:moveTo>
                  <a:lnTo>
                    <a:pt x="2577" y="21600"/>
                  </a:lnTo>
                  <a:lnTo>
                    <a:pt x="19023" y="21600"/>
                  </a:lnTo>
                  <a:lnTo>
                    <a:pt x="21600" y="0"/>
                  </a:lnTo>
                  <a:lnTo>
                    <a:pt x="0" y="0"/>
                  </a:lnTo>
                  <a:close/>
                </a:path>
              </a:pathLst>
            </a:custGeom>
            <a:solidFill>
              <a:schemeClr val="tx2">
                <a:lumMod val="20000"/>
                <a:lumOff val="80000"/>
              </a:schemeClr>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a:latin typeface="+mn-lt"/>
                  <a:cs typeface="Arial Unicode MS"/>
                </a:rPr>
                <a:t>“</a:t>
              </a:r>
              <a:r>
                <a:rPr lang="en-US" sz="1600" dirty="0" err="1">
                  <a:latin typeface="+mn-lt"/>
                  <a:cs typeface="Arial Unicode MS"/>
                </a:rPr>
                <a:t>niedrig</a:t>
              </a:r>
              <a:r>
                <a:rPr lang="en-US" sz="1600" dirty="0">
                  <a:latin typeface="+mn-lt"/>
                  <a:cs typeface="Arial Unicode MS"/>
                </a:rPr>
                <a:t>”</a:t>
              </a:r>
            </a:p>
          </p:txBody>
        </p:sp>
        <p:sp>
          <p:nvSpPr>
            <p:cNvPr id="49" name="Rectangle 12"/>
            <p:cNvSpPr>
              <a:spLocks noChangeArrowheads="1"/>
            </p:cNvSpPr>
            <p:nvPr/>
          </p:nvSpPr>
          <p:spPr bwMode="gray">
            <a:xfrm>
              <a:off x="6034131" y="3310454"/>
              <a:ext cx="2731734"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a:latin typeface="+mn-lt"/>
                  <a:cs typeface="Arial Unicode MS"/>
                </a:rPr>
                <a:t>Account auf </a:t>
              </a:r>
              <a:r>
                <a:rPr lang="en-US" sz="1400" dirty="0" err="1">
                  <a:latin typeface="+mn-lt"/>
                  <a:cs typeface="Arial Unicode MS"/>
                </a:rPr>
                <a:t>öffentlichem</a:t>
              </a:r>
              <a:r>
                <a:rPr lang="en-US" sz="1400" dirty="0">
                  <a:latin typeface="+mn-lt"/>
                  <a:cs typeface="Arial Unicode MS"/>
                </a:rPr>
                <a:t> Portal</a:t>
              </a: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mindestens</a:t>
              </a:r>
              <a:r>
                <a:rPr lang="en-US" dirty="0">
                  <a:latin typeface="+mn-lt"/>
                  <a:cs typeface="Arial Unicode MS"/>
                </a:rPr>
                <a:t> </a:t>
              </a:r>
              <a:r>
                <a:rPr lang="en-US" dirty="0" err="1">
                  <a:latin typeface="+mn-lt"/>
                  <a:cs typeface="Arial Unicode MS"/>
                </a:rPr>
                <a:t>ein</a:t>
              </a:r>
              <a:r>
                <a:rPr lang="en-US" dirty="0">
                  <a:latin typeface="+mn-lt"/>
                  <a:cs typeface="Arial Unicode MS"/>
                </a:rPr>
                <a:t> </a:t>
              </a:r>
              <a:r>
                <a:rPr lang="en-US" dirty="0" err="1">
                  <a:latin typeface="+mn-lt"/>
                  <a:cs typeface="Arial Unicode MS"/>
                </a:rPr>
                <a:t>Authentisierungsfaktor</a:t>
              </a:r>
              <a:endParaRPr lang="en-US"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Aussteller</a:t>
              </a:r>
              <a:r>
                <a:rPr lang="en-US" dirty="0">
                  <a:latin typeface="+mn-lt"/>
                  <a:cs typeface="Arial Unicode MS"/>
                </a:rPr>
                <a:t> </a:t>
              </a:r>
              <a:r>
                <a:rPr lang="en-US" dirty="0" err="1">
                  <a:latin typeface="+mn-lt"/>
                  <a:cs typeface="Arial Unicode MS"/>
                </a:rPr>
                <a:t>prüft</a:t>
              </a:r>
              <a:r>
                <a:rPr lang="en-US" dirty="0">
                  <a:latin typeface="+mn-lt"/>
                  <a:cs typeface="Arial Unicode MS"/>
                </a:rPr>
                <a:t> mit </a:t>
              </a:r>
              <a:r>
                <a:rPr lang="en-US" dirty="0" err="1">
                  <a:latin typeface="+mn-lt"/>
                  <a:cs typeface="Arial Unicode MS"/>
                </a:rPr>
                <a:t>zumutbaren</a:t>
              </a:r>
              <a:r>
                <a:rPr lang="en-US" dirty="0">
                  <a:latin typeface="+mn-lt"/>
                  <a:cs typeface="Arial Unicode MS"/>
                </a:rPr>
                <a:t> </a:t>
              </a:r>
              <a:r>
                <a:rPr lang="en-US" dirty="0" err="1">
                  <a:latin typeface="+mn-lt"/>
                  <a:cs typeface="Arial Unicode MS"/>
                </a:rPr>
                <a:t>Mitteln</a:t>
              </a:r>
              <a:r>
                <a:rPr lang="en-US" dirty="0">
                  <a:latin typeface="+mn-lt"/>
                  <a:cs typeface="Arial Unicode MS"/>
                </a:rPr>
                <a:t> </a:t>
              </a:r>
            </a:p>
          </p:txBody>
        </p:sp>
        <p:sp>
          <p:nvSpPr>
            <p:cNvPr id="62" name="Line 17"/>
            <p:cNvSpPr>
              <a:spLocks noChangeShapeType="1"/>
            </p:cNvSpPr>
            <p:nvPr/>
          </p:nvSpPr>
          <p:spPr bwMode="gray">
            <a:xfrm>
              <a:off x="6445953" y="4001085"/>
              <a:ext cx="2437942"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70" name="Line 17"/>
            <p:cNvSpPr>
              <a:spLocks noChangeShapeType="1"/>
            </p:cNvSpPr>
            <p:nvPr/>
          </p:nvSpPr>
          <p:spPr bwMode="gray">
            <a:xfrm flipV="1">
              <a:off x="323849" y="4001085"/>
              <a:ext cx="2480551" cy="12402"/>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pic>
          <p:nvPicPr>
            <p:cNvPr id="86" name="Grafik 8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7693" y="3379568"/>
              <a:ext cx="944001" cy="591662"/>
            </a:xfrm>
            <a:prstGeom prst="rect">
              <a:avLst/>
            </a:prstGeom>
          </p:spPr>
        </p:pic>
        <p:sp>
          <p:nvSpPr>
            <p:cNvPr id="87" name="Rectangle 11"/>
            <p:cNvSpPr>
              <a:spLocks noChangeArrowheads="1"/>
            </p:cNvSpPr>
            <p:nvPr/>
          </p:nvSpPr>
          <p:spPr bwMode="gray">
            <a:xfrm>
              <a:off x="1142431" y="3310454"/>
              <a:ext cx="3144856" cy="659737"/>
            </a:xfrm>
            <a:prstGeom prst="rect">
              <a:avLst/>
            </a:prstGeom>
            <a:noFill/>
            <a:ln w="12700" algn="ctr">
              <a:noFill/>
              <a:miter lim="800000"/>
              <a:headEnd/>
              <a:tailEnd/>
            </a:ln>
            <a:effectLst/>
          </p:spPr>
          <p:txBody>
            <a:bodyPr lIns="180000" tIns="54000" rIns="0" bIns="54000"/>
            <a:lstStyle/>
            <a:p>
              <a:pPr>
                <a:lnSpc>
                  <a:spcPct val="104000"/>
                </a:lnSpc>
                <a:spcBef>
                  <a:spcPts val="300"/>
                </a:spcBef>
              </a:pPr>
              <a:r>
                <a:rPr lang="en-US" sz="1400" dirty="0" err="1">
                  <a:latin typeface="+mn-lt"/>
                  <a:cs typeface="Arial Unicode MS"/>
                </a:rPr>
                <a:t>Mitgliedsausweis</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nicht</a:t>
              </a:r>
              <a:r>
                <a:rPr lang="en-US" dirty="0">
                  <a:latin typeface="+mn-lt"/>
                  <a:cs typeface="Arial Unicode MS"/>
                </a:rPr>
                <a:t> </a:t>
              </a:r>
              <a:r>
                <a:rPr lang="en-US" dirty="0" err="1">
                  <a:latin typeface="+mn-lt"/>
                  <a:cs typeface="Arial Unicode MS"/>
                </a:rPr>
                <a:t>offizielle</a:t>
              </a:r>
              <a:r>
                <a:rPr lang="en-US" dirty="0">
                  <a:latin typeface="+mn-lt"/>
                  <a:cs typeface="Arial Unicode MS"/>
                </a:rPr>
                <a:t> </a:t>
              </a:r>
              <a:r>
                <a:rPr lang="en-US" dirty="0" err="1">
                  <a:latin typeface="+mn-lt"/>
                  <a:cs typeface="Arial Unicode MS"/>
                </a:rPr>
                <a:t>Karten</a:t>
              </a:r>
              <a:br>
                <a:rPr lang="en-US" dirty="0">
                  <a:latin typeface="+mn-lt"/>
                  <a:cs typeface="Arial Unicode MS"/>
                </a:rPr>
              </a:br>
              <a:r>
                <a:rPr lang="en-US" dirty="0">
                  <a:latin typeface="+mn-lt"/>
                  <a:cs typeface="Arial Unicode MS"/>
                </a:rPr>
                <a:t>von </a:t>
              </a:r>
              <a:r>
                <a:rPr lang="en-US" dirty="0" err="1">
                  <a:latin typeface="+mn-lt"/>
                  <a:cs typeface="Arial Unicode MS"/>
                </a:rPr>
                <a:t>Institutionen</a:t>
              </a:r>
              <a:endParaRPr lang="en-US" sz="800" dirty="0">
                <a:latin typeface="+mn-lt"/>
                <a:cs typeface="Arial Unicode MS"/>
              </a:endParaRPr>
            </a:p>
          </p:txBody>
        </p:sp>
      </p:grpSp>
      <p:grpSp>
        <p:nvGrpSpPr>
          <p:cNvPr id="6" name="Gruppieren 5">
            <a:extLst>
              <a:ext uri="{FF2B5EF4-FFF2-40B4-BE49-F238E27FC236}">
                <a16:creationId xmlns:a16="http://schemas.microsoft.com/office/drawing/2014/main" id="{E804C1EA-EBF6-453F-A6C6-8E2208D3BECD}"/>
              </a:ext>
            </a:extLst>
          </p:cNvPr>
          <p:cNvGrpSpPr/>
          <p:nvPr/>
        </p:nvGrpSpPr>
        <p:grpSpPr>
          <a:xfrm>
            <a:off x="177501" y="1147571"/>
            <a:ext cx="8706394" cy="735703"/>
            <a:chOff x="177501" y="1147571"/>
            <a:chExt cx="8706394" cy="735703"/>
          </a:xfrm>
        </p:grpSpPr>
        <p:sp>
          <p:nvSpPr>
            <p:cNvPr id="54" name="AutoShape 5"/>
            <p:cNvSpPr>
              <a:spLocks noChangeArrowheads="1"/>
            </p:cNvSpPr>
            <p:nvPr/>
          </p:nvSpPr>
          <p:spPr bwMode="gray">
            <a:xfrm>
              <a:off x="4216659" y="1201361"/>
              <a:ext cx="826242" cy="659737"/>
            </a:xfrm>
            <a:prstGeom prst="triangle">
              <a:avLst>
                <a:gd name="adj" fmla="val 50000"/>
              </a:avLst>
            </a:prstGeom>
            <a:solidFill>
              <a:schemeClr val="tx2"/>
            </a:solidFill>
            <a:ln w="12700" algn="ctr">
              <a:noFill/>
              <a:miter lim="800000"/>
              <a:headEnd/>
              <a:tailEnd/>
            </a:ln>
            <a:effectLst/>
          </p:spPr>
          <p:txBody>
            <a:bodyPr lIns="0" tIns="72000" rIns="0" bIns="72000" anchor="ctr"/>
            <a:lstStyle/>
            <a:p>
              <a:pPr algn="ctr" defTabSz="914400">
                <a:lnSpc>
                  <a:spcPct val="90000"/>
                </a:lnSpc>
              </a:pPr>
              <a:r>
                <a:rPr lang="en-US" sz="1100" dirty="0">
                  <a:latin typeface="+mn-lt"/>
                  <a:cs typeface="Arial Unicode MS"/>
                </a:rPr>
                <a:t>“extra”</a:t>
              </a:r>
            </a:p>
          </p:txBody>
        </p:sp>
        <p:sp>
          <p:nvSpPr>
            <p:cNvPr id="55" name="Rectangle 14"/>
            <p:cNvSpPr>
              <a:spLocks noChangeArrowheads="1"/>
            </p:cNvSpPr>
            <p:nvPr/>
          </p:nvSpPr>
          <p:spPr bwMode="gray">
            <a:xfrm>
              <a:off x="4796067" y="1147571"/>
              <a:ext cx="3969797"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Hoheitliche</a:t>
              </a:r>
              <a:r>
                <a:rPr lang="en-US" sz="1400" dirty="0">
                  <a:latin typeface="+mn-lt"/>
                  <a:cs typeface="Arial Unicode MS"/>
                </a:rPr>
                <a:t> </a:t>
              </a:r>
              <a:r>
                <a:rPr lang="en-US" sz="1400" dirty="0" err="1">
                  <a:latin typeface="+mn-lt"/>
                  <a:cs typeface="Arial Unicode MS"/>
                </a:rPr>
                <a:t>Personenfeststellungsmaßnahmen</a:t>
              </a:r>
              <a:endParaRPr lang="en-US" sz="1400" dirty="0">
                <a:latin typeface="+mn-lt"/>
                <a:cs typeface="Arial Unicode MS"/>
              </a:endParaRPr>
            </a:p>
            <a:p>
              <a:pPr marL="358775" lvl="1" indent="-179388" defTabSz="914400">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Digitale</a:t>
              </a:r>
              <a:r>
                <a:rPr lang="en-US" dirty="0">
                  <a:latin typeface="+mn-lt"/>
                  <a:cs typeface="Arial Unicode MS"/>
                </a:rPr>
                <a:t> </a:t>
              </a:r>
              <a:r>
                <a:rPr lang="en-US" dirty="0" err="1">
                  <a:latin typeface="+mn-lt"/>
                  <a:cs typeface="Arial Unicode MS"/>
                </a:rPr>
                <a:t>Fingerabdrücke</a:t>
              </a:r>
              <a:r>
                <a:rPr lang="en-US" dirty="0">
                  <a:latin typeface="+mn-lt"/>
                  <a:cs typeface="Arial Unicode MS"/>
                </a:rPr>
                <a:t> </a:t>
              </a:r>
              <a:r>
                <a:rPr lang="en-US" dirty="0" err="1">
                  <a:latin typeface="+mn-lt"/>
                  <a:cs typeface="Arial Unicode MS"/>
                </a:rPr>
                <a:t>im</a:t>
              </a:r>
              <a:r>
                <a:rPr lang="en-US" dirty="0">
                  <a:latin typeface="+mn-lt"/>
                  <a:cs typeface="Arial Unicode MS"/>
                </a:rPr>
                <a:t> Chip des </a:t>
              </a:r>
              <a:r>
                <a:rPr lang="en-US" dirty="0" err="1">
                  <a:latin typeface="+mn-lt"/>
                  <a:cs typeface="Arial Unicode MS"/>
                </a:rPr>
                <a:t>Personalausweises</a:t>
              </a:r>
              <a:r>
                <a:rPr lang="en-US" dirty="0">
                  <a:latin typeface="+mn-lt"/>
                  <a:cs typeface="Arial Unicode MS"/>
                </a:rPr>
                <a:t> </a:t>
              </a:r>
              <a:r>
                <a:rPr lang="en-US" dirty="0" err="1">
                  <a:latin typeface="+mn-lt"/>
                  <a:cs typeface="Arial Unicode MS"/>
                </a:rPr>
                <a:t>erlauben</a:t>
              </a:r>
              <a:r>
                <a:rPr lang="en-US" dirty="0">
                  <a:latin typeface="+mn-lt"/>
                  <a:cs typeface="Arial Unicode MS"/>
                </a:rPr>
                <a:t> den </a:t>
              </a:r>
              <a:r>
                <a:rPr lang="en-US" dirty="0" err="1">
                  <a:latin typeface="+mn-lt"/>
                  <a:cs typeface="Arial Unicode MS"/>
                </a:rPr>
                <a:t>Sicherheitsbehörden</a:t>
              </a:r>
              <a:r>
                <a:rPr lang="en-US" dirty="0">
                  <a:latin typeface="+mn-lt"/>
                  <a:cs typeface="Arial Unicode MS"/>
                </a:rPr>
                <a:t> der EU </a:t>
              </a:r>
              <a:r>
                <a:rPr lang="en-US" dirty="0" err="1">
                  <a:latin typeface="+mn-lt"/>
                  <a:cs typeface="Arial Unicode MS"/>
                </a:rPr>
                <a:t>einen</a:t>
              </a:r>
              <a:r>
                <a:rPr lang="en-US" dirty="0">
                  <a:latin typeface="+mn-lt"/>
                  <a:cs typeface="Arial Unicode MS"/>
                </a:rPr>
                <a:t> </a:t>
              </a:r>
              <a:r>
                <a:rPr lang="en-US" dirty="0" err="1">
                  <a:latin typeface="+mn-lt"/>
                  <a:cs typeface="Arial Unicode MS"/>
                </a:rPr>
                <a:t>Vergleich</a:t>
              </a:r>
              <a:r>
                <a:rPr lang="en-US" dirty="0">
                  <a:latin typeface="+mn-lt"/>
                  <a:cs typeface="Arial Unicode MS"/>
                </a:rPr>
                <a:t> der </a:t>
              </a:r>
              <a:r>
                <a:rPr lang="en-US" dirty="0" err="1">
                  <a:latin typeface="+mn-lt"/>
                  <a:cs typeface="Arial Unicode MS"/>
                </a:rPr>
                <a:t>Fingerabdrücke</a:t>
              </a:r>
              <a:r>
                <a:rPr lang="en-US" dirty="0">
                  <a:latin typeface="+mn-lt"/>
                  <a:cs typeface="Arial Unicode MS"/>
                </a:rPr>
                <a:t> der Person </a:t>
              </a:r>
              <a:r>
                <a:rPr lang="en-US" dirty="0" err="1">
                  <a:latin typeface="+mn-lt"/>
                  <a:cs typeface="Arial Unicode MS"/>
                </a:rPr>
                <a:t>mit</a:t>
              </a:r>
              <a:r>
                <a:rPr lang="en-US" dirty="0">
                  <a:latin typeface="+mn-lt"/>
                  <a:cs typeface="Arial Unicode MS"/>
                </a:rPr>
                <a:t> </a:t>
              </a:r>
              <a:r>
                <a:rPr lang="en-US" dirty="0" err="1">
                  <a:latin typeface="+mn-lt"/>
                  <a:cs typeface="Arial Unicode MS"/>
                </a:rPr>
                <a:t>denen</a:t>
              </a:r>
              <a:r>
                <a:rPr lang="en-US" dirty="0">
                  <a:latin typeface="+mn-lt"/>
                  <a:cs typeface="Arial Unicode MS"/>
                </a:rPr>
                <a:t> </a:t>
              </a:r>
              <a:r>
                <a:rPr lang="en-US" dirty="0" err="1">
                  <a:latin typeface="+mn-lt"/>
                  <a:cs typeface="Arial Unicode MS"/>
                </a:rPr>
                <a:t>im</a:t>
              </a:r>
              <a:r>
                <a:rPr lang="en-US" dirty="0">
                  <a:latin typeface="+mn-lt"/>
                  <a:cs typeface="Arial Unicode MS"/>
                </a:rPr>
                <a:t> </a:t>
              </a:r>
              <a:r>
                <a:rPr lang="en-US" dirty="0" err="1">
                  <a:latin typeface="+mn-lt"/>
                  <a:cs typeface="Arial Unicode MS"/>
                </a:rPr>
                <a:t>Ausweis</a:t>
              </a:r>
              <a:r>
                <a:rPr lang="en-US" dirty="0">
                  <a:latin typeface="+mn-lt"/>
                  <a:cs typeface="Arial Unicode MS"/>
                </a:rPr>
                <a:t>.</a:t>
              </a:r>
            </a:p>
          </p:txBody>
        </p:sp>
        <p:sp>
          <p:nvSpPr>
            <p:cNvPr id="59" name="Line 14"/>
            <p:cNvSpPr>
              <a:spLocks noChangeShapeType="1"/>
            </p:cNvSpPr>
            <p:nvPr/>
          </p:nvSpPr>
          <p:spPr bwMode="gray">
            <a:xfrm>
              <a:off x="5202692" y="1883274"/>
              <a:ext cx="3681203"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67" name="Line 14"/>
            <p:cNvSpPr>
              <a:spLocks noChangeShapeType="1"/>
            </p:cNvSpPr>
            <p:nvPr/>
          </p:nvSpPr>
          <p:spPr bwMode="gray">
            <a:xfrm flipV="1">
              <a:off x="323848" y="1883273"/>
              <a:ext cx="3723811" cy="0"/>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sp>
          <p:nvSpPr>
            <p:cNvPr id="88" name="Rectangle 15"/>
            <p:cNvSpPr>
              <a:spLocks noChangeArrowheads="1"/>
            </p:cNvSpPr>
            <p:nvPr/>
          </p:nvSpPr>
          <p:spPr bwMode="gray">
            <a:xfrm>
              <a:off x="177501" y="1147571"/>
              <a:ext cx="4865400"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Hoheitliche</a:t>
              </a:r>
              <a:r>
                <a:rPr lang="en-US" sz="1400" dirty="0">
                  <a:latin typeface="+mn-lt"/>
                  <a:cs typeface="Arial Unicode MS"/>
                </a:rPr>
                <a:t> </a:t>
              </a:r>
              <a:r>
                <a:rPr lang="en-US" sz="1400" dirty="0" err="1">
                  <a:latin typeface="+mn-lt"/>
                  <a:cs typeface="Arial Unicode MS"/>
                </a:rPr>
                <a:t>Personenfeststellungsmaßnahmen</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Behörden</a:t>
              </a:r>
              <a:r>
                <a:rPr lang="en-US" dirty="0">
                  <a:latin typeface="+mn-lt"/>
                  <a:cs typeface="Arial Unicode MS"/>
                </a:rPr>
                <a:t>, </a:t>
              </a:r>
              <a:r>
                <a:rPr lang="en-US" dirty="0" err="1">
                  <a:latin typeface="+mn-lt"/>
                  <a:cs typeface="Arial Unicode MS"/>
                </a:rPr>
                <a:t>Polizei</a:t>
              </a:r>
              <a:r>
                <a:rPr lang="en-US" dirty="0">
                  <a:latin typeface="+mn-lt"/>
                  <a:cs typeface="Arial Unicode MS"/>
                </a:rPr>
                <a:t>, …</a:t>
              </a:r>
            </a:p>
          </p:txBody>
        </p:sp>
      </p:grpSp>
      <p:sp>
        <p:nvSpPr>
          <p:cNvPr id="89" name="AutoShape 5"/>
          <p:cNvSpPr>
            <a:spLocks noChangeArrowheads="1"/>
          </p:cNvSpPr>
          <p:nvPr>
            <p:custDataLst>
              <p:tags r:id="rId3"/>
            </p:custDataLst>
          </p:nvPr>
        </p:nvSpPr>
        <p:spPr bwMode="gray">
          <a:xfrm>
            <a:off x="3665182" y="889711"/>
            <a:ext cx="1916340"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b="1" dirty="0">
                <a:solidFill>
                  <a:schemeClr val="bg1"/>
                </a:solidFill>
                <a:latin typeface="+mn-lt"/>
                <a:ea typeface="ＭＳ Ｐゴシック" pitchFamily="34" charset="-128"/>
                <a:cs typeface="Arial" pitchFamily="34" charset="0"/>
              </a:rPr>
              <a:t>Vertrauensniveau</a:t>
            </a:r>
          </a:p>
        </p:txBody>
      </p:sp>
      <p:sp>
        <p:nvSpPr>
          <p:cNvPr id="40" name="Rectangle 43">
            <a:extLst>
              <a:ext uri="{FF2B5EF4-FFF2-40B4-BE49-F238E27FC236}">
                <a16:creationId xmlns:a16="http://schemas.microsoft.com/office/drawing/2014/main" id="{B8EF913A-8908-4503-9F13-C176C0B00769}"/>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1" name="Rectangle 44">
            <a:extLst>
              <a:ext uri="{FF2B5EF4-FFF2-40B4-BE49-F238E27FC236}">
                <a16:creationId xmlns:a16="http://schemas.microsoft.com/office/drawing/2014/main" id="{CB8E6F0B-0BC9-4E28-9C3C-DFB6974D7A74}"/>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8" name="Textfeld 7">
            <a:extLst>
              <a:ext uri="{FF2B5EF4-FFF2-40B4-BE49-F238E27FC236}">
                <a16:creationId xmlns:a16="http://schemas.microsoft.com/office/drawing/2014/main" id="{C9BEA834-20DB-421E-9C65-8C3B7735A667}"/>
              </a:ext>
            </a:extLst>
          </p:cNvPr>
          <p:cNvSpPr txBox="1"/>
          <p:nvPr/>
        </p:nvSpPr>
        <p:spPr>
          <a:xfrm>
            <a:off x="2577045" y="4635038"/>
            <a:ext cx="4162871" cy="276999"/>
          </a:xfrm>
          <a:prstGeom prst="rect">
            <a:avLst/>
          </a:prstGeom>
          <a:noFill/>
        </p:spPr>
        <p:txBody>
          <a:bodyPr wrap="none" rtlCol="0">
            <a:spAutoFit/>
          </a:bodyPr>
          <a:lstStyle/>
          <a:p>
            <a:r>
              <a:rPr lang="de-DE" sz="1200" dirty="0">
                <a:latin typeface="+mn-lt"/>
              </a:rPr>
              <a:t>Vertrauenspyramide der analogen und digitalen Identitäten</a:t>
            </a:r>
          </a:p>
        </p:txBody>
      </p:sp>
      <p:sp>
        <p:nvSpPr>
          <p:cNvPr id="10" name="Foliennummernplatzhalter 9">
            <a:extLst>
              <a:ext uri="{FF2B5EF4-FFF2-40B4-BE49-F238E27FC236}">
                <a16:creationId xmlns:a16="http://schemas.microsoft.com/office/drawing/2014/main" id="{19E1D40F-7676-4961-8447-031D9D6C9FF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a:t>
            </a:fld>
            <a:endParaRPr lang="de-DE" dirty="0"/>
          </a:p>
        </p:txBody>
      </p:sp>
    </p:spTree>
    <p:extLst>
      <p:ext uri="{BB962C8B-B14F-4D97-AF65-F5344CB8AC3E}">
        <p14:creationId xmlns:p14="http://schemas.microsoft.com/office/powerpoint/2010/main" val="307978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53E4E-51F4-1F1E-0212-AC85ED3CE52E}"/>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6069F48B-4D8C-4601-8EA9-C8BCAF85CFB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BF5C62AF-4C7D-A807-1B30-82F8C902A371}"/>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-Flotte PIN-</a:t>
            </a:r>
            <a:endParaRPr lang="de-DE" dirty="0"/>
          </a:p>
        </p:txBody>
      </p:sp>
      <p:sp>
        <p:nvSpPr>
          <p:cNvPr id="9" name="Datumsplatzhalter 8">
            <a:extLst>
              <a:ext uri="{FF2B5EF4-FFF2-40B4-BE49-F238E27FC236}">
                <a16:creationId xmlns:a16="http://schemas.microsoft.com/office/drawing/2014/main" id="{C16EBA73-272C-2880-D031-C136D003F4E6}"/>
              </a:ext>
            </a:extLst>
          </p:cNvPr>
          <p:cNvSpPr>
            <a:spLocks noGrp="1"/>
          </p:cNvSpPr>
          <p:nvPr>
            <p:ph type="dt" sz="half" idx="10"/>
          </p:nvPr>
        </p:nvSpPr>
        <p:spPr/>
        <p:txBody>
          <a:bodyPr/>
          <a:lstStyle/>
          <a:p>
            <a:pPr>
              <a:defRPr/>
            </a:pPr>
            <a:r>
              <a:rPr lang="de-DE"/>
              <a:t>27. Juli 2026</a:t>
            </a:r>
            <a:endParaRPr lang="de-DE" dirty="0"/>
          </a:p>
        </p:txBody>
      </p:sp>
      <p:sp>
        <p:nvSpPr>
          <p:cNvPr id="10" name="Fußzeilenplatzhalter 9">
            <a:extLst>
              <a:ext uri="{FF2B5EF4-FFF2-40B4-BE49-F238E27FC236}">
                <a16:creationId xmlns:a16="http://schemas.microsoft.com/office/drawing/2014/main" id="{6F95BE4E-5E56-02F0-6678-D1B364625FD2}"/>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1A4D4F9E-AEE6-EF09-23C3-F6550A5A8D2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100</a:t>
            </a:fld>
            <a:endParaRPr lang="de-DE" dirty="0"/>
          </a:p>
        </p:txBody>
      </p:sp>
      <p:sp>
        <p:nvSpPr>
          <p:cNvPr id="5" name="Inhaltsplatzhalter 2">
            <a:extLst>
              <a:ext uri="{FF2B5EF4-FFF2-40B4-BE49-F238E27FC236}">
                <a16:creationId xmlns:a16="http://schemas.microsoft.com/office/drawing/2014/main" id="{6F519E2B-1CB5-090A-BC10-F6F4A1FE2D01}"/>
              </a:ext>
            </a:extLst>
          </p:cNvPr>
          <p:cNvSpPr txBox="1">
            <a:spLocks/>
          </p:cNvSpPr>
          <p:nvPr/>
        </p:nvSpPr>
        <p:spPr bwMode="auto">
          <a:xfrm>
            <a:off x="306387" y="886047"/>
            <a:ext cx="8769295" cy="33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Herausforderungen zur Umsetzung eines Angebots „Flotte PIN“ in der Fläche</a:t>
            </a:r>
          </a:p>
          <a:p>
            <a:pPr marL="285750" indent="-285750"/>
            <a:r>
              <a:rPr lang="de-DE" sz="1400" dirty="0">
                <a:effectLst/>
                <a:latin typeface="+mn-lt"/>
                <a:ea typeface="Aptos" panose="020B0004020202020204" pitchFamily="34" charset="0"/>
                <a:cs typeface="Aptos" panose="020B0004020202020204" pitchFamily="34" charset="0"/>
              </a:rPr>
              <a:t>Ressourcenengpässe in den Bürgerämtern verhindern den </a:t>
            </a:r>
            <a:r>
              <a:rPr lang="de-DE" sz="1400" dirty="0">
                <a:latin typeface="+mn-lt"/>
                <a:ea typeface="Aptos" panose="020B0004020202020204" pitchFamily="34" charset="0"/>
                <a:cs typeface="Aptos" panose="020B0004020202020204" pitchFamily="34" charset="0"/>
              </a:rPr>
              <a:t>breiten </a:t>
            </a:r>
            <a:r>
              <a:rPr lang="de-DE" sz="1400" dirty="0">
                <a:effectLst/>
                <a:latin typeface="+mn-lt"/>
                <a:ea typeface="Aptos" panose="020B0004020202020204" pitchFamily="34" charset="0"/>
                <a:cs typeface="Aptos" panose="020B0004020202020204" pitchFamily="34" charset="0"/>
              </a:rPr>
              <a:t>Einsatz der zuvor genannten Bordmittel</a:t>
            </a:r>
            <a:endParaRPr lang="de-DE" altLang="de-DE" sz="1400" dirty="0">
              <a:latin typeface="+mn-lt"/>
            </a:endParaRPr>
          </a:p>
          <a:p>
            <a:pPr marL="1028700" lvl="1"/>
            <a:r>
              <a:rPr lang="de-DE" altLang="de-DE" sz="1200" dirty="0"/>
              <a:t>Teilweise sind in Bürgerämtern die Stellen in der zuständigen eID-Sachbearbeitung nicht einmal zur Hälfte besetzt. Formale Wege über zusätzliche Stellen für eine neue Aufgabe „Flotte PIN“ bleiben schwierig.</a:t>
            </a:r>
          </a:p>
          <a:p>
            <a:pPr marL="285750" indent="-285750"/>
            <a:r>
              <a:rPr lang="de-DE" altLang="de-DE" sz="1400" dirty="0"/>
              <a:t>Erste Lösungsansätze</a:t>
            </a:r>
          </a:p>
          <a:p>
            <a:pPr marL="1028700" lvl="1"/>
            <a:r>
              <a:rPr lang="de-DE" altLang="de-DE" sz="1200" dirty="0"/>
              <a:t>Mitgliedskommunen von buergerservice.org können für ihre eID-Sachbearbeiter aus den Bürgerämtern das Modell </a:t>
            </a:r>
            <a:r>
              <a:rPr lang="de-DE" altLang="de-DE" sz="1200" b="1" dirty="0"/>
              <a:t>eID-Übungsleiterpauschale</a:t>
            </a:r>
            <a:r>
              <a:rPr lang="de-DE" altLang="de-DE" sz="1200" dirty="0"/>
              <a:t> (25 Euro/Stunde) nutzen. Die eID-SB gehen in der Freizeit mit dem Bürgerkoffer auf entsprechende Veranstaltungen und bieten die Flotte PIN an. Darüber hinaus informieren die eID-Übungsleiter über die unterschiedlichen Einsatzmöglichkeiten der eID (derzeit nur begrenztes Budget vorh.).</a:t>
            </a:r>
          </a:p>
          <a:p>
            <a:pPr marL="1028700" lvl="1"/>
            <a:r>
              <a:rPr lang="de-DE" altLang="de-DE" sz="1200" dirty="0"/>
              <a:t>Kommunen schließen den einen oder anderen </a:t>
            </a:r>
            <a:r>
              <a:rPr lang="de-DE" altLang="de-DE" sz="1200" b="1" dirty="0"/>
              <a:t>eID-Pakt</a:t>
            </a:r>
            <a:r>
              <a:rPr lang="de-DE" altLang="de-DE" sz="1200" dirty="0"/>
              <a:t>. D.h. mit einem Partner (z.B. mit dem Jobcenter) verabredet man sich dahingehend, dass das Bürgeramt die vorhandenen Ressourcen verstärkt auf die Flotte PIN (und weitergehend auf das Modell BundID2Go) setzt. Im Gegenzug trägt der eID-Pakt-Partner einen Online-Dienst aus dem Bürgeramt an die betroffenen Personen in seinem Umfeld heran. Zunehmend steigt der Self-Service-Anteil und lässt den Arbeitsaufwand bei beiden eID-Pakt-Partnern sinken.</a:t>
            </a:r>
          </a:p>
          <a:p>
            <a:pPr marL="1028700" lvl="1"/>
            <a:endParaRPr lang="de-DE" altLang="de-DE" sz="1200" dirty="0"/>
          </a:p>
          <a:p>
            <a:pPr marL="285750" indent="-285750"/>
            <a:endParaRPr lang="de-DE" altLang="de-DE" sz="1200" dirty="0"/>
          </a:p>
        </p:txBody>
      </p:sp>
      <p:sp>
        <p:nvSpPr>
          <p:cNvPr id="6" name="AutoShape 5">
            <a:extLst>
              <a:ext uri="{FF2B5EF4-FFF2-40B4-BE49-F238E27FC236}">
                <a16:creationId xmlns:a16="http://schemas.microsoft.com/office/drawing/2014/main" id="{492B04F8-0034-796B-C539-1FC5D500D62F}"/>
              </a:ext>
            </a:extLst>
          </p:cNvPr>
          <p:cNvSpPr>
            <a:spLocks noChangeArrowheads="1"/>
          </p:cNvSpPr>
          <p:nvPr>
            <p:custDataLst>
              <p:tags r:id="rId1"/>
            </p:custDataLst>
          </p:nvPr>
        </p:nvSpPr>
        <p:spPr bwMode="gray">
          <a:xfrm>
            <a:off x="323850" y="4124325"/>
            <a:ext cx="8518525" cy="684157"/>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Das Vorgehensmodell „Flotte PIN“ kann mit praktikablen Mitteln in die Fläche gehen.</a:t>
            </a:r>
          </a:p>
        </p:txBody>
      </p:sp>
    </p:spTree>
    <p:extLst>
      <p:ext uri="{BB962C8B-B14F-4D97-AF65-F5344CB8AC3E}">
        <p14:creationId xmlns:p14="http://schemas.microsoft.com/office/powerpoint/2010/main" val="103649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A3D046ED-0E3C-4E3A-A91B-5BE6FA935CE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1475295"/>
            <a:ext cx="6462676" cy="1240113"/>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Kommunaler eID-Pakt </a:t>
            </a:r>
            <a:r>
              <a:rPr lang="de-DE" sz="28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Beispiel: Bürgeramt &amp; Jobcenter</a:t>
            </a:r>
            <a:endPar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5251EBC1-B557-4AF1-8C29-20941DFDC55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101</a:t>
            </a:fld>
            <a:endParaRPr lang="de-DE" dirty="0"/>
          </a:p>
        </p:txBody>
      </p:sp>
    </p:spTree>
    <p:extLst>
      <p:ext uri="{BB962C8B-B14F-4D97-AF65-F5344CB8AC3E}">
        <p14:creationId xmlns:p14="http://schemas.microsoft.com/office/powerpoint/2010/main" val="328251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3EC2-2FCF-B400-63A7-9F1DFBA3D275}"/>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8C93C500-DD12-D0BA-709F-C1A89AE6D4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9CC0DD8E-E49B-8883-955D-EBD5496102D7}"/>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eID-Pakt Bürgeramt &amp; Jobcenter</a:t>
            </a:r>
            <a:endParaRPr lang="de-DE" dirty="0"/>
          </a:p>
        </p:txBody>
      </p:sp>
      <p:sp>
        <p:nvSpPr>
          <p:cNvPr id="9" name="Datumsplatzhalter 8">
            <a:extLst>
              <a:ext uri="{FF2B5EF4-FFF2-40B4-BE49-F238E27FC236}">
                <a16:creationId xmlns:a16="http://schemas.microsoft.com/office/drawing/2014/main" id="{B43C6370-0C19-5AA9-020B-A99F31FABE40}"/>
              </a:ext>
            </a:extLst>
          </p:cNvPr>
          <p:cNvSpPr>
            <a:spLocks noGrp="1"/>
          </p:cNvSpPr>
          <p:nvPr>
            <p:ph type="dt" sz="half" idx="10"/>
          </p:nvPr>
        </p:nvSpPr>
        <p:spPr/>
        <p:txBody>
          <a:bodyPr/>
          <a:lstStyle/>
          <a:p>
            <a:pPr>
              <a:defRPr/>
            </a:pPr>
            <a:r>
              <a:rPr lang="de-DE"/>
              <a:t>27. Juli 2026</a:t>
            </a:r>
            <a:endParaRPr lang="de-DE" dirty="0"/>
          </a:p>
        </p:txBody>
      </p:sp>
      <p:sp>
        <p:nvSpPr>
          <p:cNvPr id="10" name="Fußzeilenplatzhalter 9">
            <a:extLst>
              <a:ext uri="{FF2B5EF4-FFF2-40B4-BE49-F238E27FC236}">
                <a16:creationId xmlns:a16="http://schemas.microsoft.com/office/drawing/2014/main" id="{E6DC60A7-A963-ECEA-E84D-35849CFEF600}"/>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3ED2294B-100A-7074-1818-0CA6C1AA4F5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102</a:t>
            </a:fld>
            <a:endParaRPr lang="de-DE" dirty="0"/>
          </a:p>
        </p:txBody>
      </p:sp>
      <p:sp>
        <p:nvSpPr>
          <p:cNvPr id="5" name="Inhaltsplatzhalter 2">
            <a:extLst>
              <a:ext uri="{FF2B5EF4-FFF2-40B4-BE49-F238E27FC236}">
                <a16:creationId xmlns:a16="http://schemas.microsoft.com/office/drawing/2014/main" id="{F22DADBB-D775-5B7E-AEDE-145AE48E1418}"/>
              </a:ext>
            </a:extLst>
          </p:cNvPr>
          <p:cNvSpPr txBox="1">
            <a:spLocks/>
          </p:cNvSpPr>
          <p:nvPr/>
        </p:nvSpPr>
        <p:spPr bwMode="auto">
          <a:xfrm>
            <a:off x="306388" y="886048"/>
            <a:ext cx="8700108" cy="606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„Wie kann ein eID-Pakt zwischen Bürgeramt und Jobcenter die Akzeptanz und Nutzung von </a:t>
            </a:r>
            <a:r>
              <a:rPr lang="de-DE" altLang="de-DE" sz="1600" b="1" dirty="0" err="1"/>
              <a:t>eServices</a:t>
            </a:r>
            <a:r>
              <a:rPr lang="de-DE" altLang="de-DE" sz="1600" b="1" dirty="0"/>
              <a:t> der Verwaltung in der Bevölkerung beschleunigen?“</a:t>
            </a:r>
          </a:p>
        </p:txBody>
      </p:sp>
      <p:graphicFrame>
        <p:nvGraphicFramePr>
          <p:cNvPr id="33" name="Tabelle 32">
            <a:extLst>
              <a:ext uri="{FF2B5EF4-FFF2-40B4-BE49-F238E27FC236}">
                <a16:creationId xmlns:a16="http://schemas.microsoft.com/office/drawing/2014/main" id="{56442229-02AE-1322-39D4-336CB02E9C80}"/>
              </a:ext>
            </a:extLst>
          </p:cNvPr>
          <p:cNvGraphicFramePr>
            <a:graphicFrameLocks noGrp="1"/>
          </p:cNvGraphicFramePr>
          <p:nvPr>
            <p:extLst>
              <p:ext uri="{D42A27DB-BD31-4B8C-83A1-F6EECF244321}">
                <p14:modId xmlns:p14="http://schemas.microsoft.com/office/powerpoint/2010/main" val="3528738831"/>
              </p:ext>
            </p:extLst>
          </p:nvPr>
        </p:nvGraphicFramePr>
        <p:xfrm>
          <a:off x="6079958" y="3101789"/>
          <a:ext cx="2922643" cy="253072"/>
        </p:xfrm>
        <a:graphic>
          <a:graphicData uri="http://schemas.openxmlformats.org/drawingml/2006/table">
            <a:tbl>
              <a:tblPr firstRow="1" bandRow="1">
                <a:tableStyleId>{5C22544A-7EE6-4342-B048-85BDC9FD1C3A}</a:tableStyleId>
              </a:tblPr>
              <a:tblGrid>
                <a:gridCol w="2922643">
                  <a:extLst>
                    <a:ext uri="{9D8B030D-6E8A-4147-A177-3AD203B41FA5}">
                      <a16:colId xmlns:a16="http://schemas.microsoft.com/office/drawing/2014/main" val="20000"/>
                    </a:ext>
                  </a:extLst>
                </a:gridCol>
              </a:tblGrid>
              <a:tr h="253072">
                <a:tc>
                  <a:txBody>
                    <a:bodyPr/>
                    <a:lstStyle/>
                    <a:p>
                      <a:pPr>
                        <a:lnSpc>
                          <a:spcPct val="90000"/>
                        </a:lnSpc>
                      </a:pPr>
                      <a:r>
                        <a:rPr lang="en-US" sz="1400" b="1" dirty="0">
                          <a:solidFill>
                            <a:srgbClr val="5489C2"/>
                          </a:solidFill>
                          <a:latin typeface="+mn-lt"/>
                        </a:rPr>
                        <a:t>Die </a:t>
                      </a:r>
                      <a:r>
                        <a:rPr lang="en-US" sz="1400" b="1" dirty="0" err="1">
                          <a:solidFill>
                            <a:srgbClr val="5489C2"/>
                          </a:solidFill>
                          <a:latin typeface="+mn-lt"/>
                        </a:rPr>
                        <a:t>BundID</a:t>
                      </a:r>
                      <a:r>
                        <a:rPr lang="en-US" sz="1400" b="1" dirty="0">
                          <a:solidFill>
                            <a:srgbClr val="5489C2"/>
                          </a:solidFill>
                          <a:latin typeface="+mn-lt"/>
                        </a:rPr>
                        <a:t> im </a:t>
                      </a:r>
                      <a:r>
                        <a:rPr lang="en-US" sz="1400" b="1" dirty="0" err="1">
                          <a:solidFill>
                            <a:srgbClr val="5489C2"/>
                          </a:solidFill>
                          <a:latin typeface="+mn-lt"/>
                        </a:rPr>
                        <a:t>Jobcenter</a:t>
                      </a:r>
                      <a:r>
                        <a:rPr lang="en-US" sz="1400" b="1" dirty="0">
                          <a:solidFill>
                            <a:srgbClr val="5489C2"/>
                          </a:solidFill>
                          <a:latin typeface="+mn-lt"/>
                        </a:rPr>
                        <a:t> </a:t>
                      </a:r>
                    </a:p>
                  </a:txBody>
                  <a:tcPr marL="514257" marR="0" marT="0" marB="57140">
                    <a:lnL w="12700" cmpd="sng">
                      <a:noFill/>
                    </a:lnL>
                    <a:lnR w="12700" cmpd="sng">
                      <a:noFill/>
                    </a:lnR>
                    <a:lnT w="12700" cmpd="sng">
                      <a:noFill/>
                    </a:lnT>
                    <a:lnB w="12700" cap="flat" cmpd="sng" algn="ctr">
                      <a:solidFill>
                        <a:srgbClr val="5489C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34" name="Tabelle 33">
            <a:extLst>
              <a:ext uri="{FF2B5EF4-FFF2-40B4-BE49-F238E27FC236}">
                <a16:creationId xmlns:a16="http://schemas.microsoft.com/office/drawing/2014/main" id="{B5F16A08-ACD4-F13C-DB19-058C74A3EDF1}"/>
              </a:ext>
            </a:extLst>
          </p:cNvPr>
          <p:cNvGraphicFramePr>
            <a:graphicFrameLocks noGrp="1"/>
          </p:cNvGraphicFramePr>
          <p:nvPr>
            <p:extLst>
              <p:ext uri="{D42A27DB-BD31-4B8C-83A1-F6EECF244321}">
                <p14:modId xmlns:p14="http://schemas.microsoft.com/office/powerpoint/2010/main" val="2091038439"/>
              </p:ext>
            </p:extLst>
          </p:nvPr>
        </p:nvGraphicFramePr>
        <p:xfrm>
          <a:off x="914400" y="1514807"/>
          <a:ext cx="3179379" cy="441188"/>
        </p:xfrm>
        <a:graphic>
          <a:graphicData uri="http://schemas.openxmlformats.org/drawingml/2006/table">
            <a:tbl>
              <a:tblPr firstRow="1" bandRow="1">
                <a:tableStyleId>{5C22544A-7EE6-4342-B048-85BDC9FD1C3A}</a:tableStyleId>
              </a:tblPr>
              <a:tblGrid>
                <a:gridCol w="3179379">
                  <a:extLst>
                    <a:ext uri="{9D8B030D-6E8A-4147-A177-3AD203B41FA5}">
                      <a16:colId xmlns:a16="http://schemas.microsoft.com/office/drawing/2014/main" val="20000"/>
                    </a:ext>
                  </a:extLst>
                </a:gridCol>
              </a:tblGrid>
              <a:tr h="253072">
                <a:tc>
                  <a:txBody>
                    <a:bodyPr/>
                    <a:lstStyle/>
                    <a:p>
                      <a:pPr>
                        <a:lnSpc>
                          <a:spcPct val="90000"/>
                        </a:lnSpc>
                      </a:pPr>
                      <a:r>
                        <a:rPr lang="en-US" sz="1400" b="1" dirty="0" err="1">
                          <a:solidFill>
                            <a:srgbClr val="5489C2"/>
                          </a:solidFill>
                          <a:latin typeface="+mn-lt"/>
                        </a:rPr>
                        <a:t>Bürger</a:t>
                      </a:r>
                      <a:r>
                        <a:rPr lang="en-US" sz="1400" b="1" dirty="0">
                          <a:solidFill>
                            <a:srgbClr val="5489C2"/>
                          </a:solidFill>
                          <a:latin typeface="+mn-lt"/>
                        </a:rPr>
                        <a:t>*</a:t>
                      </a:r>
                      <a:r>
                        <a:rPr lang="en-US" sz="1400" b="1" dirty="0" err="1">
                          <a:solidFill>
                            <a:srgbClr val="5489C2"/>
                          </a:solidFill>
                          <a:latin typeface="+mn-lt"/>
                        </a:rPr>
                        <a:t>innen</a:t>
                      </a:r>
                      <a:r>
                        <a:rPr lang="en-US" sz="1400" b="1" dirty="0">
                          <a:solidFill>
                            <a:srgbClr val="5489C2"/>
                          </a:solidFill>
                          <a:latin typeface="+mn-lt"/>
                        </a:rPr>
                        <a:t> </a:t>
                      </a:r>
                      <a:r>
                        <a:rPr lang="en-US" sz="1400" b="1" dirty="0" err="1">
                          <a:solidFill>
                            <a:srgbClr val="5489C2"/>
                          </a:solidFill>
                          <a:latin typeface="+mn-lt"/>
                        </a:rPr>
                        <a:t>benötigen</a:t>
                      </a:r>
                      <a:r>
                        <a:rPr lang="en-US" sz="1400" b="1" dirty="0">
                          <a:solidFill>
                            <a:srgbClr val="5489C2"/>
                          </a:solidFill>
                          <a:latin typeface="+mn-lt"/>
                        </a:rPr>
                        <a:t> </a:t>
                      </a:r>
                      <a:r>
                        <a:rPr lang="en-US" sz="1400" b="1" dirty="0" err="1">
                          <a:solidFill>
                            <a:srgbClr val="5489C2"/>
                          </a:solidFill>
                          <a:latin typeface="+mn-lt"/>
                        </a:rPr>
                        <a:t>Hilfestellung</a:t>
                      </a:r>
                      <a:br>
                        <a:rPr lang="en-US" sz="1400" b="1" dirty="0">
                          <a:solidFill>
                            <a:srgbClr val="5489C2"/>
                          </a:solidFill>
                          <a:latin typeface="+mn-lt"/>
                        </a:rPr>
                      </a:br>
                      <a:r>
                        <a:rPr lang="en-US" sz="1400" b="1" dirty="0" err="1">
                          <a:solidFill>
                            <a:srgbClr val="5489C2"/>
                          </a:solidFill>
                          <a:latin typeface="+mn-lt"/>
                        </a:rPr>
                        <a:t>beim</a:t>
                      </a:r>
                      <a:r>
                        <a:rPr lang="en-US" sz="1400" b="1" dirty="0">
                          <a:solidFill>
                            <a:srgbClr val="5489C2"/>
                          </a:solidFill>
                          <a:latin typeface="+mn-lt"/>
                        </a:rPr>
                        <a:t> </a:t>
                      </a:r>
                      <a:r>
                        <a:rPr lang="en-US" sz="1400" b="1" dirty="0" err="1">
                          <a:solidFill>
                            <a:srgbClr val="5489C2"/>
                          </a:solidFill>
                          <a:latin typeface="+mn-lt"/>
                        </a:rPr>
                        <a:t>digitalen</a:t>
                      </a:r>
                      <a:r>
                        <a:rPr lang="en-US" sz="1400" b="1" dirty="0">
                          <a:solidFill>
                            <a:srgbClr val="5489C2"/>
                          </a:solidFill>
                          <a:latin typeface="+mn-lt"/>
                        </a:rPr>
                        <a:t> </a:t>
                      </a:r>
                      <a:r>
                        <a:rPr lang="en-US" sz="1400" b="1" dirty="0" err="1">
                          <a:solidFill>
                            <a:srgbClr val="5489C2"/>
                          </a:solidFill>
                          <a:latin typeface="+mn-lt"/>
                        </a:rPr>
                        <a:t>Behördengang</a:t>
                      </a:r>
                      <a:endParaRPr lang="en-US" sz="1400" b="1" dirty="0">
                        <a:solidFill>
                          <a:srgbClr val="5489C2"/>
                        </a:solidFill>
                        <a:latin typeface="+mn-lt"/>
                      </a:endParaRPr>
                    </a:p>
                  </a:txBody>
                  <a:tcPr marL="0" marR="0" marT="0" marB="57140">
                    <a:lnL w="12700" cmpd="sng">
                      <a:noFill/>
                    </a:lnL>
                    <a:lnR w="12700" cmpd="sng">
                      <a:noFill/>
                    </a:lnR>
                    <a:lnT w="12700" cap="flat" cmpd="sng" algn="ctr">
                      <a:noFill/>
                      <a:prstDash val="solid"/>
                      <a:round/>
                      <a:headEnd type="none" w="med" len="med"/>
                      <a:tailEnd type="none" w="med" len="med"/>
                    </a:lnT>
                    <a:lnB w="12700" cap="flat" cmpd="sng" algn="ctr">
                      <a:solidFill>
                        <a:srgbClr val="5489C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35" name="Tabelle 34">
            <a:extLst>
              <a:ext uri="{FF2B5EF4-FFF2-40B4-BE49-F238E27FC236}">
                <a16:creationId xmlns:a16="http://schemas.microsoft.com/office/drawing/2014/main" id="{90176899-40D8-B836-6079-22CDABE7858A}"/>
              </a:ext>
            </a:extLst>
          </p:cNvPr>
          <p:cNvGraphicFramePr>
            <a:graphicFrameLocks noGrp="1"/>
          </p:cNvGraphicFramePr>
          <p:nvPr>
            <p:extLst>
              <p:ext uri="{D42A27DB-BD31-4B8C-83A1-F6EECF244321}">
                <p14:modId xmlns:p14="http://schemas.microsoft.com/office/powerpoint/2010/main" val="1800798092"/>
              </p:ext>
            </p:extLst>
          </p:nvPr>
        </p:nvGraphicFramePr>
        <p:xfrm>
          <a:off x="372620" y="3122999"/>
          <a:ext cx="2920461" cy="253072"/>
        </p:xfrm>
        <a:graphic>
          <a:graphicData uri="http://schemas.openxmlformats.org/drawingml/2006/table">
            <a:tbl>
              <a:tblPr firstRow="1" bandRow="1">
                <a:tableStyleId>{5C22544A-7EE6-4342-B048-85BDC9FD1C3A}</a:tableStyleId>
              </a:tblPr>
              <a:tblGrid>
                <a:gridCol w="2920461">
                  <a:extLst>
                    <a:ext uri="{9D8B030D-6E8A-4147-A177-3AD203B41FA5}">
                      <a16:colId xmlns:a16="http://schemas.microsoft.com/office/drawing/2014/main" val="20000"/>
                    </a:ext>
                  </a:extLst>
                </a:gridCol>
              </a:tblGrid>
              <a:tr h="253072">
                <a:tc>
                  <a:txBody>
                    <a:bodyPr/>
                    <a:lstStyle/>
                    <a:p>
                      <a:pPr>
                        <a:lnSpc>
                          <a:spcPct val="90000"/>
                        </a:lnSpc>
                      </a:pPr>
                      <a:r>
                        <a:rPr lang="en-US" sz="1400" b="1" dirty="0">
                          <a:solidFill>
                            <a:srgbClr val="5489C2"/>
                          </a:solidFill>
                          <a:latin typeface="+mn-lt"/>
                        </a:rPr>
                        <a:t>Die </a:t>
                      </a:r>
                      <a:r>
                        <a:rPr lang="en-US" sz="1400" b="1" dirty="0" err="1">
                          <a:solidFill>
                            <a:srgbClr val="5489C2"/>
                          </a:solidFill>
                          <a:latin typeface="+mn-lt"/>
                        </a:rPr>
                        <a:t>Flotte</a:t>
                      </a:r>
                      <a:r>
                        <a:rPr lang="en-US" sz="1400" b="1" dirty="0">
                          <a:solidFill>
                            <a:srgbClr val="5489C2"/>
                          </a:solidFill>
                          <a:latin typeface="+mn-lt"/>
                        </a:rPr>
                        <a:t> PIN im </a:t>
                      </a:r>
                      <a:r>
                        <a:rPr lang="en-US" sz="1400" b="1" dirty="0" err="1">
                          <a:solidFill>
                            <a:srgbClr val="5489C2"/>
                          </a:solidFill>
                          <a:latin typeface="+mn-lt"/>
                        </a:rPr>
                        <a:t>Bürgeramt</a:t>
                      </a:r>
                      <a:r>
                        <a:rPr lang="en-US" sz="1400" b="1" dirty="0">
                          <a:solidFill>
                            <a:srgbClr val="5489C2"/>
                          </a:solidFill>
                          <a:latin typeface="+mn-lt"/>
                        </a:rPr>
                        <a:t> </a:t>
                      </a:r>
                    </a:p>
                  </a:txBody>
                  <a:tcPr marL="0" marR="0" marT="0" marB="57140">
                    <a:lnL w="12700" cmpd="sng">
                      <a:noFill/>
                    </a:lnL>
                    <a:lnR w="12700" cmpd="sng">
                      <a:noFill/>
                    </a:lnR>
                    <a:lnT w="12700" cmpd="sng">
                      <a:noFill/>
                    </a:lnT>
                    <a:lnB w="12700" cap="flat" cmpd="sng" algn="ctr">
                      <a:solidFill>
                        <a:srgbClr val="5489C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pSp>
        <p:nvGrpSpPr>
          <p:cNvPr id="36" name="Gruppieren 7">
            <a:extLst>
              <a:ext uri="{FF2B5EF4-FFF2-40B4-BE49-F238E27FC236}">
                <a16:creationId xmlns:a16="http://schemas.microsoft.com/office/drawing/2014/main" id="{F8FD6A48-4912-A641-BBDB-FD663FC56B6D}"/>
              </a:ext>
            </a:extLst>
          </p:cNvPr>
          <p:cNvGrpSpPr/>
          <p:nvPr/>
        </p:nvGrpSpPr>
        <p:grpSpPr>
          <a:xfrm>
            <a:off x="6245824" y="3226435"/>
            <a:ext cx="2760672" cy="1369636"/>
            <a:chOff x="7724496" y="3660100"/>
            <a:chExt cx="3016200" cy="1725836"/>
          </a:xfrm>
        </p:grpSpPr>
        <p:sp>
          <p:nvSpPr>
            <p:cNvPr id="37" name="AutoShape 20">
              <a:extLst>
                <a:ext uri="{FF2B5EF4-FFF2-40B4-BE49-F238E27FC236}">
                  <a16:creationId xmlns:a16="http://schemas.microsoft.com/office/drawing/2014/main" id="{CE382822-EF1F-E96E-8567-A9913788F11F}"/>
                </a:ext>
              </a:extLst>
            </p:cNvPr>
            <p:cNvSpPr>
              <a:spLocks noChangeArrowheads="1"/>
            </p:cNvSpPr>
            <p:nvPr/>
          </p:nvSpPr>
          <p:spPr bwMode="auto">
            <a:xfrm>
              <a:off x="8178321" y="3831435"/>
              <a:ext cx="2562375" cy="1554501"/>
            </a:xfrm>
            <a:prstGeom prst="rect">
              <a:avLst/>
            </a:prstGeom>
            <a:noFill/>
            <a:ln w="19050" algn="ctr">
              <a:noFill/>
              <a:miter lim="800000"/>
              <a:headEnd/>
              <a:tailEnd/>
            </a:ln>
            <a:effectLst/>
          </p:spPr>
          <p:txBody>
            <a:bodyPr lIns="0" tIns="85710" rIns="0" bIns="0"/>
            <a:lstStyle/>
            <a:p>
              <a:pPr marL="0" lvl="1" defTabSz="725668">
                <a:lnSpc>
                  <a:spcPct val="104000"/>
                </a:lnSpc>
                <a:spcBef>
                  <a:spcPts val="238"/>
                </a:spcBef>
                <a:buClr>
                  <a:schemeClr val="tx1"/>
                </a:buClr>
                <a:buSzPct val="70000"/>
              </a:pPr>
              <a:r>
                <a:rPr lang="en-US" sz="1111" dirty="0" err="1">
                  <a:latin typeface="+mn-lt"/>
                  <a:cs typeface="Arial Unicode MS"/>
                </a:rPr>
                <a:t>Vielfältige</a:t>
              </a:r>
              <a:r>
                <a:rPr lang="en-US" sz="1111" dirty="0">
                  <a:latin typeface="+mn-lt"/>
                  <a:cs typeface="Arial Unicode MS"/>
                </a:rPr>
                <a:t> </a:t>
              </a:r>
              <a:r>
                <a:rPr lang="en-US" sz="1111" dirty="0" err="1">
                  <a:latin typeface="+mn-lt"/>
                  <a:cs typeface="Arial Unicode MS"/>
                </a:rPr>
                <a:t>eServices</a:t>
              </a:r>
              <a:r>
                <a:rPr lang="en-US" sz="1111" dirty="0">
                  <a:latin typeface="+mn-lt"/>
                  <a:cs typeface="Arial Unicode MS"/>
                </a:rPr>
                <a:t> </a:t>
              </a:r>
              <a:r>
                <a:rPr lang="en-US" sz="1111" dirty="0" err="1">
                  <a:latin typeface="+mn-lt"/>
                  <a:cs typeface="Arial Unicode MS"/>
                </a:rPr>
                <a:t>stehen</a:t>
              </a:r>
              <a:r>
                <a:rPr lang="en-US" sz="1111" dirty="0">
                  <a:latin typeface="+mn-lt"/>
                  <a:cs typeface="Arial Unicode MS"/>
                </a:rPr>
                <a:t> über die </a:t>
              </a:r>
              <a:r>
                <a:rPr lang="en-US" sz="1111" dirty="0" err="1">
                  <a:latin typeface="+mn-lt"/>
                  <a:cs typeface="Arial Unicode MS"/>
                </a:rPr>
                <a:t>BundID</a:t>
              </a:r>
              <a:r>
                <a:rPr lang="en-US" sz="1111" dirty="0">
                  <a:latin typeface="+mn-lt"/>
                  <a:cs typeface="Arial Unicode MS"/>
                </a:rPr>
                <a:t> </a:t>
              </a:r>
              <a:r>
                <a:rPr lang="en-US" sz="1111" dirty="0" err="1">
                  <a:latin typeface="+mn-lt"/>
                  <a:cs typeface="Arial Unicode MS"/>
                </a:rPr>
                <a:t>bereit</a:t>
              </a:r>
              <a:r>
                <a:rPr lang="en-US" sz="1111" dirty="0">
                  <a:latin typeface="+mn-lt"/>
                  <a:cs typeface="Arial Unicode MS"/>
                </a:rPr>
                <a:t>:</a:t>
              </a:r>
            </a:p>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err="1">
                  <a:latin typeface="+mn-lt"/>
                  <a:cs typeface="Arial Unicode MS"/>
                </a:rPr>
                <a:t>Bürgergeld</a:t>
              </a:r>
              <a:r>
                <a:rPr lang="en-US" sz="1111" dirty="0">
                  <a:latin typeface="+mn-lt"/>
                  <a:cs typeface="Arial Unicode MS"/>
                </a:rPr>
                <a:t> und </a:t>
              </a:r>
              <a:r>
                <a:rPr lang="en-US" sz="1111" dirty="0" err="1">
                  <a:latin typeface="+mn-lt"/>
                  <a:cs typeface="Arial Unicode MS"/>
                </a:rPr>
                <a:t>Arbeitsvermittlung</a:t>
              </a:r>
              <a:endParaRPr lang="en-US" sz="1111" dirty="0">
                <a:latin typeface="+mn-lt"/>
                <a:cs typeface="Arial Unicode MS"/>
              </a:endParaRPr>
            </a:p>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err="1">
                  <a:latin typeface="+mn-lt"/>
                  <a:cs typeface="Arial Unicode MS"/>
                </a:rPr>
                <a:t>Hilfestellung</a:t>
              </a:r>
              <a:r>
                <a:rPr lang="en-US" sz="1111" dirty="0">
                  <a:latin typeface="+mn-lt"/>
                  <a:cs typeface="Arial Unicode MS"/>
                </a:rPr>
                <a:t> </a:t>
              </a:r>
              <a:r>
                <a:rPr lang="en-US" sz="1111" dirty="0" err="1">
                  <a:latin typeface="+mn-lt"/>
                  <a:cs typeface="Arial Unicode MS"/>
                </a:rPr>
                <a:t>bei</a:t>
              </a:r>
              <a:r>
                <a:rPr lang="en-US" sz="1111" dirty="0">
                  <a:latin typeface="+mn-lt"/>
                  <a:cs typeface="Arial Unicode MS"/>
                </a:rPr>
                <a:t> </a:t>
              </a:r>
              <a:r>
                <a:rPr lang="en-US" sz="1111" dirty="0" err="1">
                  <a:latin typeface="+mn-lt"/>
                  <a:cs typeface="Arial Unicode MS"/>
                </a:rPr>
                <a:t>Problemen</a:t>
              </a:r>
              <a:endParaRPr lang="en-US" sz="1111" dirty="0">
                <a:latin typeface="+mn-lt"/>
                <a:cs typeface="Arial Unicode MS"/>
              </a:endParaRPr>
            </a:p>
            <a:p>
              <a:pPr marL="0" lvl="1" defTabSz="725668">
                <a:lnSpc>
                  <a:spcPct val="104000"/>
                </a:lnSpc>
                <a:spcBef>
                  <a:spcPts val="238"/>
                </a:spcBef>
                <a:buClr>
                  <a:schemeClr val="tx1"/>
                </a:buClr>
                <a:buSzPct val="70000"/>
              </a:pPr>
              <a:r>
                <a:rPr lang="en-US" sz="1111" dirty="0">
                  <a:latin typeface="+mn-lt"/>
                  <a:cs typeface="Arial Unicode MS"/>
                </a:rPr>
                <a:t>Die </a:t>
              </a:r>
              <a:r>
                <a:rPr lang="en-US" sz="1111" dirty="0" err="1">
                  <a:latin typeface="+mn-lt"/>
                  <a:cs typeface="Arial Unicode MS"/>
                </a:rPr>
                <a:t>Jobcenter</a:t>
              </a:r>
              <a:r>
                <a:rPr lang="en-US" sz="1111" dirty="0">
                  <a:latin typeface="+mn-lt"/>
                  <a:cs typeface="Arial Unicode MS"/>
                </a:rPr>
                <a:t> </a:t>
              </a:r>
              <a:r>
                <a:rPr lang="en-US" sz="1111" dirty="0" err="1">
                  <a:latin typeface="+mn-lt"/>
                  <a:cs typeface="Arial Unicode MS"/>
                </a:rPr>
                <a:t>führen</a:t>
              </a:r>
              <a:r>
                <a:rPr lang="en-US" sz="1111" dirty="0">
                  <a:latin typeface="+mn-lt"/>
                  <a:cs typeface="Arial Unicode MS"/>
                </a:rPr>
                <a:t> die </a:t>
              </a:r>
              <a:r>
                <a:rPr lang="en-US" sz="1111" dirty="0" err="1">
                  <a:latin typeface="+mn-lt"/>
                  <a:cs typeface="Arial Unicode MS"/>
                </a:rPr>
                <a:t>Betroffenen</a:t>
              </a:r>
              <a:r>
                <a:rPr lang="en-US" sz="1111" dirty="0">
                  <a:latin typeface="+mn-lt"/>
                  <a:cs typeface="Arial Unicode MS"/>
                </a:rPr>
                <a:t> an Terminals in </a:t>
              </a:r>
              <a:r>
                <a:rPr lang="en-US" sz="1111" dirty="0" err="1">
                  <a:latin typeface="+mn-lt"/>
                  <a:cs typeface="Arial Unicode MS"/>
                </a:rPr>
                <a:t>ihren</a:t>
              </a:r>
              <a:r>
                <a:rPr lang="en-US" sz="1111" dirty="0">
                  <a:latin typeface="+mn-lt"/>
                  <a:cs typeface="Arial Unicode MS"/>
                </a:rPr>
                <a:t> </a:t>
              </a:r>
              <a:r>
                <a:rPr lang="en-US" sz="1111" dirty="0" err="1">
                  <a:latin typeface="+mn-lt"/>
                  <a:cs typeface="Arial Unicode MS"/>
                </a:rPr>
                <a:t>Räumen</a:t>
              </a:r>
              <a:r>
                <a:rPr lang="en-US" sz="1111" dirty="0">
                  <a:latin typeface="+mn-lt"/>
                  <a:cs typeface="Arial Unicode MS"/>
                </a:rPr>
                <a:t> an die </a:t>
              </a:r>
              <a:r>
                <a:rPr lang="en-US" sz="1111" dirty="0" err="1">
                  <a:latin typeface="+mn-lt"/>
                  <a:cs typeface="Arial Unicode MS"/>
                </a:rPr>
                <a:t>eServices</a:t>
              </a:r>
              <a:r>
                <a:rPr lang="en-US" sz="1111" dirty="0">
                  <a:latin typeface="+mn-lt"/>
                  <a:cs typeface="Arial Unicode MS"/>
                </a:rPr>
                <a:t> </a:t>
              </a:r>
              <a:r>
                <a:rPr lang="en-US" sz="1111" dirty="0" err="1">
                  <a:latin typeface="+mn-lt"/>
                  <a:cs typeface="Arial Unicode MS"/>
                </a:rPr>
                <a:t>inkl</a:t>
              </a:r>
              <a:r>
                <a:rPr lang="en-US" sz="1111" dirty="0">
                  <a:latin typeface="+mn-lt"/>
                  <a:cs typeface="Arial Unicode MS"/>
                </a:rPr>
                <a:t>. </a:t>
              </a:r>
              <a:r>
                <a:rPr lang="en-US" sz="1111" dirty="0" err="1">
                  <a:latin typeface="+mn-lt"/>
                  <a:cs typeface="Arial Unicode MS"/>
                </a:rPr>
                <a:t>BundID</a:t>
              </a:r>
              <a:r>
                <a:rPr lang="en-US" sz="1111" dirty="0">
                  <a:latin typeface="+mn-lt"/>
                  <a:cs typeface="Arial Unicode MS"/>
                </a:rPr>
                <a:t> </a:t>
              </a:r>
              <a:r>
                <a:rPr lang="en-US" sz="1111" dirty="0" err="1">
                  <a:latin typeface="+mn-lt"/>
                  <a:cs typeface="Arial Unicode MS"/>
                </a:rPr>
                <a:t>heran</a:t>
              </a:r>
              <a:r>
                <a:rPr lang="en-US" sz="1111" dirty="0">
                  <a:latin typeface="+mn-lt"/>
                  <a:cs typeface="Arial Unicode MS"/>
                </a:rPr>
                <a:t>. </a:t>
              </a:r>
              <a:r>
                <a:rPr lang="en-US" sz="1111" dirty="0" err="1">
                  <a:latin typeface="+mn-lt"/>
                  <a:cs typeface="Arial Unicode MS"/>
                </a:rPr>
                <a:t>Häufig</a:t>
              </a:r>
              <a:r>
                <a:rPr lang="en-US" sz="1111" dirty="0">
                  <a:latin typeface="+mn-lt"/>
                  <a:cs typeface="Arial Unicode MS"/>
                </a:rPr>
                <a:t> </a:t>
              </a:r>
              <a:r>
                <a:rPr lang="en-US" sz="1111" dirty="0" err="1">
                  <a:latin typeface="+mn-lt"/>
                  <a:cs typeface="Arial Unicode MS"/>
                </a:rPr>
                <a:t>fehlt</a:t>
              </a:r>
              <a:r>
                <a:rPr lang="en-US" sz="1111" dirty="0">
                  <a:latin typeface="+mn-lt"/>
                  <a:cs typeface="Arial Unicode MS"/>
                </a:rPr>
                <a:t> </a:t>
              </a:r>
              <a:r>
                <a:rPr lang="en-US" sz="1111" dirty="0" err="1">
                  <a:latin typeface="+mn-lt"/>
                  <a:cs typeface="Arial Unicode MS"/>
                </a:rPr>
                <a:t>dabei</a:t>
              </a:r>
              <a:r>
                <a:rPr lang="en-US" sz="1111" dirty="0">
                  <a:latin typeface="+mn-lt"/>
                  <a:cs typeface="Arial Unicode MS"/>
                </a:rPr>
                <a:t> die PIN </a:t>
              </a:r>
              <a:r>
                <a:rPr lang="en-US" sz="1111" dirty="0" err="1">
                  <a:latin typeface="+mn-lt"/>
                  <a:cs typeface="Arial Unicode MS"/>
                </a:rPr>
                <a:t>zur</a:t>
              </a:r>
              <a:r>
                <a:rPr lang="en-US" sz="1111" dirty="0">
                  <a:latin typeface="+mn-lt"/>
                  <a:cs typeface="Arial Unicode MS"/>
                </a:rPr>
                <a:t> eID. </a:t>
              </a:r>
            </a:p>
          </p:txBody>
        </p:sp>
        <p:sp>
          <p:nvSpPr>
            <p:cNvPr id="38" name="Oval 12">
              <a:extLst>
                <a:ext uri="{FF2B5EF4-FFF2-40B4-BE49-F238E27FC236}">
                  <a16:creationId xmlns:a16="http://schemas.microsoft.com/office/drawing/2014/main" id="{BB648E5C-265E-FC47-FB50-A839F5455050}"/>
                </a:ext>
              </a:extLst>
            </p:cNvPr>
            <p:cNvSpPr>
              <a:spLocks noChangeArrowheads="1"/>
            </p:cNvSpPr>
            <p:nvPr/>
          </p:nvSpPr>
          <p:spPr bwMode="gray">
            <a:xfrm>
              <a:off x="7724496" y="3660100"/>
              <a:ext cx="289229" cy="287337"/>
            </a:xfrm>
            <a:prstGeom prst="ellipse">
              <a:avLst/>
            </a:prstGeom>
            <a:solidFill>
              <a:srgbClr val="5489C2"/>
            </a:solidFill>
            <a:ln w="28575" algn="ctr">
              <a:solidFill>
                <a:schemeClr val="bg1"/>
              </a:solidFill>
              <a:round/>
              <a:headEnd/>
              <a:tailEnd/>
            </a:ln>
            <a:effectLst/>
          </p:spPr>
          <p:txBody>
            <a:bodyPr lIns="0" tIns="0" rIns="0" bIns="0" anchor="ctr"/>
            <a:lstStyle/>
            <a:p>
              <a:pPr algn="ctr" defTabSz="725668">
                <a:lnSpc>
                  <a:spcPct val="90000"/>
                </a:lnSpc>
                <a:spcBef>
                  <a:spcPct val="25000"/>
                </a:spcBef>
                <a:buClrTx/>
                <a:buSzTx/>
              </a:pPr>
              <a:r>
                <a:rPr lang="en-US" sz="1270">
                  <a:solidFill>
                    <a:schemeClr val="bg1"/>
                  </a:solidFill>
                  <a:latin typeface="Tele-GroteskFet" pitchFamily="2" charset="0"/>
                  <a:cs typeface="Arial Unicode MS"/>
                </a:rPr>
                <a:t>3</a:t>
              </a:r>
              <a:endParaRPr lang="en-US" sz="1270" dirty="0">
                <a:solidFill>
                  <a:schemeClr val="bg1"/>
                </a:solidFill>
                <a:latin typeface="Tele-GroteskFet" pitchFamily="2" charset="0"/>
                <a:cs typeface="Arial Unicode MS"/>
              </a:endParaRPr>
            </a:p>
          </p:txBody>
        </p:sp>
      </p:grpSp>
      <p:grpSp>
        <p:nvGrpSpPr>
          <p:cNvPr id="39" name="Gruppieren 61">
            <a:extLst>
              <a:ext uri="{FF2B5EF4-FFF2-40B4-BE49-F238E27FC236}">
                <a16:creationId xmlns:a16="http://schemas.microsoft.com/office/drawing/2014/main" id="{3EFD7566-1A06-7972-4325-E447B8478A11}"/>
              </a:ext>
            </a:extLst>
          </p:cNvPr>
          <p:cNvGrpSpPr/>
          <p:nvPr/>
        </p:nvGrpSpPr>
        <p:grpSpPr>
          <a:xfrm>
            <a:off x="914400" y="1834000"/>
            <a:ext cx="3005959" cy="1138404"/>
            <a:chOff x="489303" y="3803527"/>
            <a:chExt cx="3920651" cy="1434465"/>
          </a:xfrm>
        </p:grpSpPr>
        <p:sp>
          <p:nvSpPr>
            <p:cNvPr id="40" name="AutoShape 20">
              <a:extLst>
                <a:ext uri="{FF2B5EF4-FFF2-40B4-BE49-F238E27FC236}">
                  <a16:creationId xmlns:a16="http://schemas.microsoft.com/office/drawing/2014/main" id="{C4D74A49-3E4E-D250-65AD-B6F82CAD29CB}"/>
                </a:ext>
              </a:extLst>
            </p:cNvPr>
            <p:cNvSpPr>
              <a:spLocks noChangeArrowheads="1"/>
            </p:cNvSpPr>
            <p:nvPr/>
          </p:nvSpPr>
          <p:spPr bwMode="auto">
            <a:xfrm>
              <a:off x="489303" y="3927829"/>
              <a:ext cx="3920651" cy="1310163"/>
            </a:xfrm>
            <a:prstGeom prst="rect">
              <a:avLst/>
            </a:prstGeom>
            <a:noFill/>
            <a:ln w="19050" algn="ctr">
              <a:noFill/>
              <a:miter lim="800000"/>
              <a:headEnd/>
              <a:tailEnd/>
            </a:ln>
            <a:effectLst/>
          </p:spPr>
          <p:txBody>
            <a:bodyPr lIns="0" tIns="85710" rIns="0" bIns="0"/>
            <a:lstStyle/>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err="1">
                  <a:latin typeface="+mn-lt"/>
                  <a:cs typeface="Arial Unicode MS"/>
                </a:rPr>
                <a:t>Wer</a:t>
              </a:r>
              <a:r>
                <a:rPr lang="en-US" sz="1111" dirty="0">
                  <a:latin typeface="+mn-lt"/>
                  <a:cs typeface="Arial Unicode MS"/>
                </a:rPr>
                <a:t> analog </a:t>
              </a:r>
              <a:r>
                <a:rPr lang="en-US" sz="1111" dirty="0" err="1">
                  <a:latin typeface="+mn-lt"/>
                  <a:cs typeface="Arial Unicode MS"/>
                </a:rPr>
                <a:t>aufs</a:t>
              </a:r>
              <a:r>
                <a:rPr lang="en-US" sz="1111" dirty="0">
                  <a:latin typeface="+mn-lt"/>
                  <a:cs typeface="Arial Unicode MS"/>
                </a:rPr>
                <a:t> Amt </a:t>
              </a:r>
              <a:r>
                <a:rPr lang="en-US" sz="1111" dirty="0" err="1">
                  <a:latin typeface="+mn-lt"/>
                  <a:cs typeface="Arial Unicode MS"/>
                </a:rPr>
                <a:t>geht</a:t>
              </a:r>
              <a:r>
                <a:rPr lang="en-US" sz="1111" dirty="0">
                  <a:latin typeface="+mn-lt"/>
                  <a:cs typeface="Arial Unicode MS"/>
                </a:rPr>
                <a:t>, muss </a:t>
              </a:r>
              <a:r>
                <a:rPr lang="en-US" sz="1111" dirty="0" err="1">
                  <a:latin typeface="+mn-lt"/>
                  <a:cs typeface="Arial Unicode MS"/>
                </a:rPr>
                <a:t>einen</a:t>
              </a:r>
              <a:r>
                <a:rPr lang="en-US" sz="1111" dirty="0">
                  <a:latin typeface="+mn-lt"/>
                  <a:cs typeface="Arial Unicode MS"/>
                </a:rPr>
                <a:t> </a:t>
              </a:r>
              <a:r>
                <a:rPr lang="en-US" sz="1111" dirty="0" err="1">
                  <a:latin typeface="+mn-lt"/>
                  <a:cs typeface="Arial Unicode MS"/>
                </a:rPr>
                <a:t>Reisepass</a:t>
              </a:r>
              <a:r>
                <a:rPr lang="en-US" sz="1111" dirty="0">
                  <a:latin typeface="+mn-lt"/>
                  <a:cs typeface="Arial Unicode MS"/>
                </a:rPr>
                <a:t> </a:t>
              </a:r>
              <a:r>
                <a:rPr lang="en-US" sz="1111" dirty="0" err="1">
                  <a:latin typeface="+mn-lt"/>
                  <a:cs typeface="Arial Unicode MS"/>
                </a:rPr>
                <a:t>oder</a:t>
              </a:r>
              <a:r>
                <a:rPr lang="en-US" sz="1111" dirty="0">
                  <a:latin typeface="+mn-lt"/>
                  <a:cs typeface="Arial Unicode MS"/>
                </a:rPr>
                <a:t> </a:t>
              </a:r>
              <a:r>
                <a:rPr lang="en-US" sz="1111" dirty="0" err="1">
                  <a:latin typeface="+mn-lt"/>
                  <a:cs typeface="Arial Unicode MS"/>
                </a:rPr>
                <a:t>Personalausweis</a:t>
              </a:r>
              <a:r>
                <a:rPr lang="en-US" sz="1111" dirty="0">
                  <a:latin typeface="+mn-lt"/>
                  <a:cs typeface="Arial Unicode MS"/>
                </a:rPr>
                <a:t> </a:t>
              </a:r>
              <a:r>
                <a:rPr lang="en-US" sz="1111" dirty="0" err="1">
                  <a:latin typeface="+mn-lt"/>
                  <a:cs typeface="Arial Unicode MS"/>
                </a:rPr>
                <a:t>mitbringen</a:t>
              </a:r>
              <a:endParaRPr lang="en-US" sz="1111" dirty="0">
                <a:latin typeface="+mn-lt"/>
                <a:cs typeface="Arial Unicode MS"/>
              </a:endParaRPr>
            </a:p>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err="1">
                  <a:latin typeface="+mn-lt"/>
                  <a:cs typeface="Arial Unicode MS"/>
                </a:rPr>
                <a:t>Wer</a:t>
              </a:r>
              <a:r>
                <a:rPr lang="en-US" sz="1111" dirty="0">
                  <a:latin typeface="+mn-lt"/>
                  <a:cs typeface="Arial Unicode MS"/>
                </a:rPr>
                <a:t> digital </a:t>
              </a:r>
              <a:r>
                <a:rPr lang="en-US" sz="1111" dirty="0" err="1">
                  <a:latin typeface="+mn-lt"/>
                  <a:cs typeface="Arial Unicode MS"/>
                </a:rPr>
                <a:t>aufs</a:t>
              </a:r>
              <a:r>
                <a:rPr lang="en-US" sz="1111" dirty="0">
                  <a:latin typeface="+mn-lt"/>
                  <a:cs typeface="Arial Unicode MS"/>
                </a:rPr>
                <a:t> Amt </a:t>
              </a:r>
              <a:r>
                <a:rPr lang="en-US" sz="1111" dirty="0" err="1">
                  <a:latin typeface="+mn-lt"/>
                  <a:cs typeface="Arial Unicode MS"/>
                </a:rPr>
                <a:t>gehen</a:t>
              </a:r>
              <a:r>
                <a:rPr lang="en-US" sz="1111" dirty="0">
                  <a:latin typeface="+mn-lt"/>
                  <a:cs typeface="Arial Unicode MS"/>
                </a:rPr>
                <a:t> </a:t>
              </a:r>
              <a:r>
                <a:rPr lang="en-US" sz="1111" dirty="0" err="1">
                  <a:latin typeface="+mn-lt"/>
                  <a:cs typeface="Arial Unicode MS"/>
                </a:rPr>
                <a:t>soll</a:t>
              </a:r>
              <a:r>
                <a:rPr lang="en-US" sz="1111" dirty="0">
                  <a:latin typeface="+mn-lt"/>
                  <a:cs typeface="Arial Unicode MS"/>
                </a:rPr>
                <a:t>/</a:t>
              </a:r>
              <a:r>
                <a:rPr lang="en-US" sz="1111" dirty="0" err="1">
                  <a:latin typeface="+mn-lt"/>
                  <a:cs typeface="Arial Unicode MS"/>
                </a:rPr>
                <a:t>möchte</a:t>
              </a:r>
              <a:r>
                <a:rPr lang="en-US" sz="1111" dirty="0">
                  <a:latin typeface="+mn-lt"/>
                  <a:cs typeface="Arial Unicode MS"/>
                </a:rPr>
                <a:t>, </a:t>
              </a:r>
              <a:br>
                <a:rPr lang="en-US" sz="1111" dirty="0">
                  <a:latin typeface="+mn-lt"/>
                  <a:cs typeface="Arial Unicode MS"/>
                </a:rPr>
              </a:br>
              <a:r>
                <a:rPr lang="en-US" sz="1111" dirty="0">
                  <a:latin typeface="+mn-lt"/>
                  <a:cs typeface="Arial Unicode MS"/>
                </a:rPr>
                <a:t>muss </a:t>
              </a:r>
              <a:r>
                <a:rPr lang="en-US" sz="1111" dirty="0" err="1">
                  <a:latin typeface="+mn-lt"/>
                  <a:cs typeface="Arial Unicode MS"/>
                </a:rPr>
                <a:t>sich</a:t>
              </a:r>
              <a:r>
                <a:rPr lang="en-US" sz="1111" dirty="0">
                  <a:latin typeface="+mn-lt"/>
                  <a:cs typeface="Arial Unicode MS"/>
                </a:rPr>
                <a:t> </a:t>
              </a:r>
              <a:r>
                <a:rPr lang="en-US" sz="1111" dirty="0" err="1">
                  <a:latin typeface="+mn-lt"/>
                  <a:cs typeface="Arial Unicode MS"/>
                </a:rPr>
                <a:t>mit</a:t>
              </a:r>
              <a:r>
                <a:rPr lang="en-US" sz="1111" dirty="0">
                  <a:latin typeface="+mn-lt"/>
                  <a:cs typeface="Arial Unicode MS"/>
                </a:rPr>
                <a:t> seiner eID (</a:t>
              </a:r>
              <a:r>
                <a:rPr lang="en-US" sz="1111" dirty="0" err="1">
                  <a:latin typeface="+mn-lt"/>
                  <a:cs typeface="Arial Unicode MS"/>
                </a:rPr>
                <a:t>bzw</a:t>
              </a:r>
              <a:r>
                <a:rPr lang="en-US" sz="1111" dirty="0">
                  <a:latin typeface="+mn-lt"/>
                  <a:cs typeface="Arial Unicode MS"/>
                </a:rPr>
                <a:t>. </a:t>
              </a:r>
              <a:r>
                <a:rPr lang="en-US" sz="1111" dirty="0" err="1">
                  <a:latin typeface="+mn-lt"/>
                  <a:cs typeface="Arial Unicode MS"/>
                </a:rPr>
                <a:t>mit</a:t>
              </a:r>
              <a:r>
                <a:rPr lang="en-US" sz="1111" dirty="0">
                  <a:latin typeface="+mn-lt"/>
                  <a:cs typeface="Arial Unicode MS"/>
                </a:rPr>
                <a:t> der Ab-</a:t>
              </a:r>
              <a:r>
                <a:rPr lang="en-US" sz="1111" dirty="0" err="1">
                  <a:latin typeface="+mn-lt"/>
                  <a:cs typeface="Arial Unicode MS"/>
                </a:rPr>
                <a:t>leitung</a:t>
              </a:r>
              <a:r>
                <a:rPr lang="en-US" sz="1111" dirty="0">
                  <a:latin typeface="+mn-lt"/>
                  <a:cs typeface="Arial Unicode MS"/>
                </a:rPr>
                <a:t> </a:t>
              </a:r>
              <a:r>
                <a:rPr lang="en-US" sz="1111" dirty="0" err="1">
                  <a:latin typeface="+mn-lt"/>
                  <a:cs typeface="Arial Unicode MS"/>
                </a:rPr>
                <a:t>BundID</a:t>
              </a:r>
              <a:r>
                <a:rPr lang="en-US" sz="1111" dirty="0">
                  <a:latin typeface="+mn-lt"/>
                  <a:cs typeface="Arial Unicode MS"/>
                </a:rPr>
                <a:t>) online </a:t>
              </a:r>
              <a:r>
                <a:rPr lang="en-US" sz="1111" dirty="0" err="1">
                  <a:latin typeface="+mn-lt"/>
                  <a:cs typeface="Arial Unicode MS"/>
                </a:rPr>
                <a:t>ausweisen</a:t>
              </a:r>
              <a:r>
                <a:rPr lang="en-US" sz="1111" dirty="0">
                  <a:latin typeface="+mn-lt"/>
                  <a:cs typeface="Arial Unicode MS"/>
                </a:rPr>
                <a:t> </a:t>
              </a:r>
            </a:p>
          </p:txBody>
        </p:sp>
        <p:sp>
          <p:nvSpPr>
            <p:cNvPr id="41" name="Oval 12">
              <a:extLst>
                <a:ext uri="{FF2B5EF4-FFF2-40B4-BE49-F238E27FC236}">
                  <a16:creationId xmlns:a16="http://schemas.microsoft.com/office/drawing/2014/main" id="{A118B5D9-150A-B212-BF95-2D92360C2E5F}"/>
                </a:ext>
              </a:extLst>
            </p:cNvPr>
            <p:cNvSpPr>
              <a:spLocks noChangeArrowheads="1"/>
            </p:cNvSpPr>
            <p:nvPr/>
          </p:nvSpPr>
          <p:spPr bwMode="gray">
            <a:xfrm>
              <a:off x="4023027" y="3803527"/>
              <a:ext cx="287337" cy="287338"/>
            </a:xfrm>
            <a:prstGeom prst="ellipse">
              <a:avLst/>
            </a:prstGeom>
            <a:solidFill>
              <a:srgbClr val="5489C2"/>
            </a:solidFill>
            <a:ln w="28575" algn="ctr">
              <a:solidFill>
                <a:schemeClr val="bg1"/>
              </a:solidFill>
              <a:round/>
              <a:headEnd/>
              <a:tailEnd/>
            </a:ln>
            <a:effectLst/>
          </p:spPr>
          <p:txBody>
            <a:bodyPr lIns="0" tIns="0" rIns="0" bIns="0" anchor="ctr"/>
            <a:lstStyle/>
            <a:p>
              <a:pPr algn="ctr" defTabSz="725668">
                <a:lnSpc>
                  <a:spcPct val="90000"/>
                </a:lnSpc>
                <a:spcBef>
                  <a:spcPct val="25000"/>
                </a:spcBef>
                <a:buClrTx/>
                <a:buSzTx/>
              </a:pPr>
              <a:r>
                <a:rPr lang="en-US" sz="1270">
                  <a:solidFill>
                    <a:schemeClr val="bg1"/>
                  </a:solidFill>
                  <a:latin typeface="Tele-GroteskFet" pitchFamily="2" charset="0"/>
                  <a:cs typeface="Arial Unicode MS"/>
                </a:rPr>
                <a:t>1</a:t>
              </a:r>
              <a:endParaRPr lang="en-US" sz="1270" dirty="0">
                <a:solidFill>
                  <a:schemeClr val="bg1"/>
                </a:solidFill>
                <a:latin typeface="Tele-GroteskFet" pitchFamily="2" charset="0"/>
                <a:cs typeface="Arial Unicode MS"/>
              </a:endParaRPr>
            </a:p>
          </p:txBody>
        </p:sp>
      </p:grpSp>
      <p:grpSp>
        <p:nvGrpSpPr>
          <p:cNvPr id="42" name="Gruppieren 6">
            <a:extLst>
              <a:ext uri="{FF2B5EF4-FFF2-40B4-BE49-F238E27FC236}">
                <a16:creationId xmlns:a16="http://schemas.microsoft.com/office/drawing/2014/main" id="{C5E0E6B5-507D-554D-711F-8FA70B5AA136}"/>
              </a:ext>
            </a:extLst>
          </p:cNvPr>
          <p:cNvGrpSpPr/>
          <p:nvPr/>
        </p:nvGrpSpPr>
        <p:grpSpPr>
          <a:xfrm>
            <a:off x="372738" y="3247459"/>
            <a:ext cx="3163863" cy="1348616"/>
            <a:chOff x="324090" y="3686588"/>
            <a:chExt cx="3790319" cy="1699348"/>
          </a:xfrm>
        </p:grpSpPr>
        <p:sp>
          <p:nvSpPr>
            <p:cNvPr id="43" name="AutoShape 20">
              <a:extLst>
                <a:ext uri="{FF2B5EF4-FFF2-40B4-BE49-F238E27FC236}">
                  <a16:creationId xmlns:a16="http://schemas.microsoft.com/office/drawing/2014/main" id="{9F07BD2C-0308-19E9-607B-5E90EE8290F4}"/>
                </a:ext>
              </a:extLst>
            </p:cNvPr>
            <p:cNvSpPr>
              <a:spLocks noChangeArrowheads="1"/>
            </p:cNvSpPr>
            <p:nvPr/>
          </p:nvSpPr>
          <p:spPr bwMode="auto">
            <a:xfrm>
              <a:off x="324090" y="3831435"/>
              <a:ext cx="3790319" cy="1554501"/>
            </a:xfrm>
            <a:prstGeom prst="rect">
              <a:avLst/>
            </a:prstGeom>
            <a:noFill/>
            <a:ln w="19050" algn="ctr">
              <a:noFill/>
              <a:miter lim="800000"/>
              <a:headEnd/>
              <a:tailEnd/>
            </a:ln>
            <a:effectLst/>
          </p:spPr>
          <p:txBody>
            <a:bodyPr lIns="0" tIns="85710" rIns="0" bIns="0"/>
            <a:lstStyle/>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a:latin typeface="+mn-lt"/>
                  <a:cs typeface="Arial Unicode MS"/>
                </a:rPr>
                <a:t>Die </a:t>
              </a:r>
              <a:r>
                <a:rPr lang="en-US" sz="1111" dirty="0" err="1">
                  <a:latin typeface="+mn-lt"/>
                  <a:cs typeface="Arial Unicode MS"/>
                </a:rPr>
                <a:t>Zahl</a:t>
              </a:r>
              <a:r>
                <a:rPr lang="en-US" sz="1111" dirty="0">
                  <a:latin typeface="+mn-lt"/>
                  <a:cs typeface="Arial Unicode MS"/>
                </a:rPr>
                <a:t> der </a:t>
              </a:r>
              <a:r>
                <a:rPr lang="en-US" sz="1111" dirty="0" err="1">
                  <a:latin typeface="+mn-lt"/>
                  <a:cs typeface="Arial Unicode MS"/>
                </a:rPr>
                <a:t>eServices</a:t>
              </a:r>
              <a:r>
                <a:rPr lang="en-US" sz="1111" dirty="0">
                  <a:latin typeface="+mn-lt"/>
                  <a:cs typeface="Arial Unicode MS"/>
                </a:rPr>
                <a:t> </a:t>
              </a:r>
              <a:r>
                <a:rPr lang="en-US" sz="1111" dirty="0" err="1">
                  <a:latin typeface="+mn-lt"/>
                  <a:cs typeface="Arial Unicode MS"/>
                </a:rPr>
                <a:t>nimmt</a:t>
              </a:r>
              <a:r>
                <a:rPr lang="en-US" sz="1111" dirty="0">
                  <a:latin typeface="+mn-lt"/>
                  <a:cs typeface="Arial Unicode MS"/>
                </a:rPr>
                <a:t> </a:t>
              </a:r>
              <a:r>
                <a:rPr lang="en-US" sz="1111" dirty="0" err="1">
                  <a:latin typeface="+mn-lt"/>
                  <a:cs typeface="Arial Unicode MS"/>
                </a:rPr>
                <a:t>beständig</a:t>
              </a:r>
              <a:r>
                <a:rPr lang="en-US" sz="1111" dirty="0">
                  <a:latin typeface="+mn-lt"/>
                  <a:cs typeface="Arial Unicode MS"/>
                </a:rPr>
                <a:t> </a:t>
              </a:r>
              <a:r>
                <a:rPr lang="en-US" sz="1111" dirty="0" err="1">
                  <a:latin typeface="+mn-lt"/>
                  <a:cs typeface="Arial Unicode MS"/>
                </a:rPr>
                <a:t>zu</a:t>
              </a:r>
              <a:endParaRPr lang="en-US" sz="1111" dirty="0">
                <a:latin typeface="+mn-lt"/>
                <a:cs typeface="Arial Unicode MS"/>
              </a:endParaRPr>
            </a:p>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a:latin typeface="+mn-lt"/>
                  <a:cs typeface="Arial Unicode MS"/>
                </a:rPr>
                <a:t>Die “</a:t>
              </a:r>
              <a:r>
                <a:rPr lang="en-US" sz="1111" dirty="0" err="1">
                  <a:latin typeface="+mn-lt"/>
                  <a:cs typeface="Arial Unicode MS"/>
                </a:rPr>
                <a:t>Vermarktung</a:t>
              </a:r>
              <a:r>
                <a:rPr lang="en-US" sz="1111" dirty="0">
                  <a:latin typeface="+mn-lt"/>
                  <a:cs typeface="Arial Unicode MS"/>
                </a:rPr>
                <a:t>” der </a:t>
              </a:r>
              <a:r>
                <a:rPr lang="en-US" sz="1111" dirty="0" err="1">
                  <a:latin typeface="+mn-lt"/>
                  <a:cs typeface="Arial Unicode MS"/>
                </a:rPr>
                <a:t>eServices</a:t>
              </a:r>
              <a:r>
                <a:rPr lang="en-US" sz="1111" dirty="0">
                  <a:latin typeface="+mn-lt"/>
                  <a:cs typeface="Arial Unicode MS"/>
                </a:rPr>
                <a:t> </a:t>
              </a:r>
              <a:r>
                <a:rPr lang="en-US" sz="1111" dirty="0" err="1">
                  <a:latin typeface="+mn-lt"/>
                  <a:cs typeface="Arial Unicode MS"/>
                </a:rPr>
                <a:t>findet</a:t>
              </a:r>
              <a:r>
                <a:rPr lang="en-US" sz="1111" dirty="0">
                  <a:latin typeface="+mn-lt"/>
                  <a:cs typeface="Arial Unicode MS"/>
                </a:rPr>
                <a:t> so </a:t>
              </a:r>
              <a:br>
                <a:rPr lang="en-US" sz="1111" dirty="0">
                  <a:latin typeface="+mn-lt"/>
                  <a:cs typeface="Arial Unicode MS"/>
                </a:rPr>
              </a:br>
              <a:r>
                <a:rPr lang="en-US" sz="1111" dirty="0">
                  <a:latin typeface="+mn-lt"/>
                  <a:cs typeface="Arial Unicode MS"/>
                </a:rPr>
                <a:t>gut </a:t>
              </a:r>
              <a:r>
                <a:rPr lang="en-US" sz="1111" dirty="0" err="1">
                  <a:latin typeface="+mn-lt"/>
                  <a:cs typeface="Arial Unicode MS"/>
                </a:rPr>
                <a:t>wie</a:t>
              </a:r>
              <a:r>
                <a:rPr lang="en-US" sz="1111" dirty="0">
                  <a:latin typeface="+mn-lt"/>
                  <a:cs typeface="Arial Unicode MS"/>
                </a:rPr>
                <a:t> </a:t>
              </a:r>
              <a:r>
                <a:rPr lang="en-US" sz="1111" dirty="0" err="1">
                  <a:latin typeface="+mn-lt"/>
                  <a:cs typeface="Arial Unicode MS"/>
                </a:rPr>
                <a:t>nicht</a:t>
              </a:r>
              <a:r>
                <a:rPr lang="en-US" sz="1111" dirty="0">
                  <a:latin typeface="+mn-lt"/>
                  <a:cs typeface="Arial Unicode MS"/>
                </a:rPr>
                <a:t> </a:t>
              </a:r>
              <a:r>
                <a:rPr lang="en-US" sz="1111" dirty="0" err="1">
                  <a:latin typeface="+mn-lt"/>
                  <a:cs typeface="Arial Unicode MS"/>
                </a:rPr>
                <a:t>statt</a:t>
              </a:r>
              <a:r>
                <a:rPr lang="en-US" sz="1111" dirty="0">
                  <a:latin typeface="+mn-lt"/>
                  <a:cs typeface="Arial Unicode MS"/>
                </a:rPr>
                <a:t> (</a:t>
              </a:r>
              <a:r>
                <a:rPr lang="en-US" sz="1111" dirty="0" err="1">
                  <a:latin typeface="+mn-lt"/>
                  <a:cs typeface="Arial Unicode MS"/>
                </a:rPr>
                <a:t>ist</a:t>
              </a:r>
              <a:r>
                <a:rPr lang="en-US" sz="1111" dirty="0">
                  <a:latin typeface="+mn-lt"/>
                  <a:cs typeface="Arial Unicode MS"/>
                </a:rPr>
                <a:t> man im Amt, will man </a:t>
              </a:r>
              <a:br>
                <a:rPr lang="en-US" sz="1111" dirty="0">
                  <a:latin typeface="+mn-lt"/>
                  <a:cs typeface="Arial Unicode MS"/>
                </a:rPr>
              </a:br>
              <a:r>
                <a:rPr lang="en-US" sz="1111" dirty="0">
                  <a:latin typeface="+mn-lt"/>
                  <a:cs typeface="Arial Unicode MS"/>
                </a:rPr>
                <a:t>von der </a:t>
              </a:r>
              <a:r>
                <a:rPr lang="en-US" sz="1111" dirty="0" err="1">
                  <a:latin typeface="+mn-lt"/>
                  <a:cs typeface="Arial Unicode MS"/>
                </a:rPr>
                <a:t>Sachbearbeitung</a:t>
              </a:r>
              <a:r>
                <a:rPr lang="en-US" sz="1111" dirty="0">
                  <a:latin typeface="+mn-lt"/>
                  <a:cs typeface="Arial Unicode MS"/>
                </a:rPr>
                <a:t> </a:t>
              </a:r>
              <a:r>
                <a:rPr lang="en-US" sz="1111" dirty="0" err="1">
                  <a:latin typeface="+mn-lt"/>
                  <a:cs typeface="Arial Unicode MS"/>
                </a:rPr>
                <a:t>bedient</a:t>
              </a:r>
              <a:r>
                <a:rPr lang="en-US" sz="1111" dirty="0">
                  <a:latin typeface="+mn-lt"/>
                  <a:cs typeface="Arial Unicode MS"/>
                </a:rPr>
                <a:t> </a:t>
              </a:r>
              <a:r>
                <a:rPr lang="en-US" sz="1111" dirty="0" err="1">
                  <a:latin typeface="+mn-lt"/>
                  <a:cs typeface="Arial Unicode MS"/>
                </a:rPr>
                <a:t>werden</a:t>
              </a:r>
              <a:r>
                <a:rPr lang="en-US" sz="1111" dirty="0">
                  <a:latin typeface="+mn-lt"/>
                  <a:cs typeface="Arial Unicode MS"/>
                </a:rPr>
                <a:t>)</a:t>
              </a:r>
            </a:p>
            <a:p>
              <a:pPr marL="142362" lvl="1" indent="-142362" defTabSz="725668">
                <a:lnSpc>
                  <a:spcPct val="104000"/>
                </a:lnSpc>
                <a:spcBef>
                  <a:spcPts val="238"/>
                </a:spcBef>
                <a:buClr>
                  <a:schemeClr val="tx1"/>
                </a:buClr>
                <a:buSzPct val="70000"/>
                <a:buFont typeface="Wingdings 2" panose="05020102010507070707" pitchFamily="18" charset="2"/>
                <a:buChar char="¡"/>
              </a:pPr>
              <a:r>
                <a:rPr lang="en-US" sz="1111" dirty="0" err="1">
                  <a:latin typeface="+mn-lt"/>
                  <a:cs typeface="Arial Unicode MS"/>
                </a:rPr>
                <a:t>Bürgerämter</a:t>
              </a:r>
              <a:r>
                <a:rPr lang="en-US" sz="1111" dirty="0">
                  <a:latin typeface="+mn-lt"/>
                  <a:cs typeface="Arial Unicode MS"/>
                </a:rPr>
                <a:t> </a:t>
              </a:r>
              <a:r>
                <a:rPr lang="en-US" sz="1111" dirty="0" err="1">
                  <a:latin typeface="+mn-lt"/>
                  <a:cs typeface="Arial Unicode MS"/>
                </a:rPr>
                <a:t>können</a:t>
              </a:r>
              <a:r>
                <a:rPr lang="en-US" sz="1111" dirty="0">
                  <a:latin typeface="+mn-lt"/>
                  <a:cs typeface="Arial Unicode MS"/>
                </a:rPr>
                <a:t> </a:t>
              </a:r>
              <a:r>
                <a:rPr lang="en-US" sz="1111" dirty="0" err="1">
                  <a:latin typeface="+mn-lt"/>
                  <a:cs typeface="Arial Unicode MS"/>
                </a:rPr>
                <a:t>allerdings</a:t>
              </a:r>
              <a:r>
                <a:rPr lang="en-US" sz="1111" dirty="0">
                  <a:latin typeface="+mn-lt"/>
                  <a:cs typeface="Arial Unicode MS"/>
                </a:rPr>
                <a:t> die </a:t>
              </a:r>
              <a:r>
                <a:rPr lang="en-US" sz="1111" dirty="0" err="1">
                  <a:latin typeface="+mn-lt"/>
                  <a:cs typeface="Arial Unicode MS"/>
                </a:rPr>
                <a:t>Gelegenheit</a:t>
              </a:r>
              <a:r>
                <a:rPr lang="en-US" sz="1111" dirty="0">
                  <a:latin typeface="+mn-lt"/>
                  <a:cs typeface="Arial Unicode MS"/>
                </a:rPr>
                <a:t> der </a:t>
              </a:r>
              <a:r>
                <a:rPr lang="en-US" sz="1111" dirty="0" err="1">
                  <a:latin typeface="+mn-lt"/>
                  <a:cs typeface="Arial Unicode MS"/>
                </a:rPr>
                <a:t>Anwesenheit</a:t>
              </a:r>
              <a:r>
                <a:rPr lang="en-US" sz="1111" dirty="0">
                  <a:latin typeface="+mn-lt"/>
                  <a:cs typeface="Arial Unicode MS"/>
                </a:rPr>
                <a:t> </a:t>
              </a:r>
              <a:r>
                <a:rPr lang="en-US" sz="1111" dirty="0" err="1">
                  <a:latin typeface="+mn-lt"/>
                  <a:cs typeface="Arial Unicode MS"/>
                </a:rPr>
                <a:t>nutzen</a:t>
              </a:r>
              <a:r>
                <a:rPr lang="en-US" sz="1111" dirty="0">
                  <a:latin typeface="+mn-lt"/>
                  <a:cs typeface="Arial Unicode MS"/>
                </a:rPr>
                <a:t>, und </a:t>
              </a:r>
              <a:r>
                <a:rPr lang="en-US" sz="1111" dirty="0" err="1">
                  <a:latin typeface="+mn-lt"/>
                  <a:cs typeface="Arial Unicode MS"/>
                </a:rPr>
                <a:t>mit</a:t>
              </a:r>
              <a:r>
                <a:rPr lang="en-US" sz="1111" dirty="0">
                  <a:latin typeface="+mn-lt"/>
                  <a:cs typeface="Arial Unicode MS"/>
                </a:rPr>
                <a:t> dem Modell </a:t>
              </a:r>
              <a:r>
                <a:rPr lang="en-US" sz="1111" dirty="0" err="1">
                  <a:latin typeface="+mn-lt"/>
                  <a:cs typeface="Arial Unicode MS"/>
                </a:rPr>
                <a:t>Flotte</a:t>
              </a:r>
              <a:r>
                <a:rPr lang="en-US" sz="1111" dirty="0">
                  <a:latin typeface="+mn-lt"/>
                  <a:cs typeface="Arial Unicode MS"/>
                </a:rPr>
                <a:t> PIN die </a:t>
              </a:r>
              <a:r>
                <a:rPr lang="en-US" sz="1111" dirty="0" err="1">
                  <a:latin typeface="+mn-lt"/>
                  <a:cs typeface="Arial Unicode MS"/>
                </a:rPr>
                <a:t>Verfügbarkeit</a:t>
              </a:r>
              <a:r>
                <a:rPr lang="en-US" sz="1111" dirty="0">
                  <a:latin typeface="+mn-lt"/>
                  <a:cs typeface="Arial Unicode MS"/>
                </a:rPr>
                <a:t> der PIN in der </a:t>
              </a:r>
              <a:r>
                <a:rPr lang="en-US" sz="1111" dirty="0" err="1">
                  <a:latin typeface="+mn-lt"/>
                  <a:cs typeface="Arial Unicode MS"/>
                </a:rPr>
                <a:t>Bevölkerung</a:t>
              </a:r>
              <a:r>
                <a:rPr lang="en-US" sz="1111" dirty="0">
                  <a:latin typeface="+mn-lt"/>
                  <a:cs typeface="Arial Unicode MS"/>
                </a:rPr>
                <a:t> </a:t>
              </a:r>
              <a:r>
                <a:rPr lang="en-US" sz="1111" dirty="0" err="1">
                  <a:latin typeface="+mn-lt"/>
                  <a:cs typeface="Arial Unicode MS"/>
                </a:rPr>
                <a:t>deutlich</a:t>
              </a:r>
              <a:r>
                <a:rPr lang="en-US" sz="1111" dirty="0">
                  <a:latin typeface="+mn-lt"/>
                  <a:cs typeface="Arial Unicode MS"/>
                </a:rPr>
                <a:t> </a:t>
              </a:r>
              <a:r>
                <a:rPr lang="en-US" sz="1111" dirty="0" err="1">
                  <a:latin typeface="+mn-lt"/>
                  <a:cs typeface="Arial Unicode MS"/>
                </a:rPr>
                <a:t>erhöhen</a:t>
              </a:r>
              <a:r>
                <a:rPr lang="en-US" sz="1111" dirty="0">
                  <a:latin typeface="+mn-lt"/>
                  <a:cs typeface="Arial Unicode MS"/>
                </a:rPr>
                <a:t>.</a:t>
              </a:r>
            </a:p>
            <a:p>
              <a:pPr marL="142362" lvl="1" indent="-142362" defTabSz="725668">
                <a:lnSpc>
                  <a:spcPct val="104000"/>
                </a:lnSpc>
                <a:spcBef>
                  <a:spcPts val="238"/>
                </a:spcBef>
                <a:buClr>
                  <a:schemeClr val="tx1"/>
                </a:buClr>
                <a:buSzPct val="70000"/>
                <a:buFont typeface="Wingdings 2" panose="05020102010507070707" pitchFamily="18" charset="2"/>
                <a:buChar char="¡"/>
              </a:pPr>
              <a:endParaRPr lang="en-US" sz="1111" dirty="0">
                <a:latin typeface="+mn-lt"/>
                <a:cs typeface="Arial Unicode MS"/>
              </a:endParaRPr>
            </a:p>
          </p:txBody>
        </p:sp>
        <p:sp>
          <p:nvSpPr>
            <p:cNvPr id="44" name="Oval 12">
              <a:extLst>
                <a:ext uri="{FF2B5EF4-FFF2-40B4-BE49-F238E27FC236}">
                  <a16:creationId xmlns:a16="http://schemas.microsoft.com/office/drawing/2014/main" id="{7378802B-3122-4E2C-D851-B2BF287E5065}"/>
                </a:ext>
              </a:extLst>
            </p:cNvPr>
            <p:cNvSpPr>
              <a:spLocks noChangeArrowheads="1"/>
            </p:cNvSpPr>
            <p:nvPr/>
          </p:nvSpPr>
          <p:spPr bwMode="gray">
            <a:xfrm>
              <a:off x="3429014" y="3686588"/>
              <a:ext cx="287338" cy="287337"/>
            </a:xfrm>
            <a:prstGeom prst="ellipse">
              <a:avLst/>
            </a:prstGeom>
            <a:solidFill>
              <a:srgbClr val="5489C2"/>
            </a:solidFill>
            <a:ln w="28575" algn="ctr">
              <a:solidFill>
                <a:schemeClr val="bg1"/>
              </a:solidFill>
              <a:round/>
              <a:headEnd/>
              <a:tailEnd/>
            </a:ln>
            <a:effectLst/>
          </p:spPr>
          <p:txBody>
            <a:bodyPr lIns="0" tIns="0" rIns="0" bIns="0" anchor="ctr"/>
            <a:lstStyle/>
            <a:p>
              <a:pPr algn="ctr" defTabSz="725668">
                <a:lnSpc>
                  <a:spcPct val="90000"/>
                </a:lnSpc>
                <a:spcBef>
                  <a:spcPct val="25000"/>
                </a:spcBef>
                <a:buClrTx/>
                <a:buSzTx/>
              </a:pPr>
              <a:r>
                <a:rPr lang="en-US" sz="1270" dirty="0">
                  <a:solidFill>
                    <a:schemeClr val="bg1"/>
                  </a:solidFill>
                  <a:latin typeface="Tele-GroteskFet" pitchFamily="2" charset="0"/>
                  <a:cs typeface="Arial Unicode MS"/>
                </a:rPr>
                <a:t>2</a:t>
              </a:r>
            </a:p>
          </p:txBody>
        </p:sp>
      </p:grpSp>
      <p:grpSp>
        <p:nvGrpSpPr>
          <p:cNvPr id="6" name="Gruppieren 5">
            <a:extLst>
              <a:ext uri="{FF2B5EF4-FFF2-40B4-BE49-F238E27FC236}">
                <a16:creationId xmlns:a16="http://schemas.microsoft.com/office/drawing/2014/main" id="{049223DD-F481-C348-B94A-714275A13D68}"/>
              </a:ext>
            </a:extLst>
          </p:cNvPr>
          <p:cNvGrpSpPr/>
          <p:nvPr/>
        </p:nvGrpSpPr>
        <p:grpSpPr>
          <a:xfrm>
            <a:off x="3269018" y="1727749"/>
            <a:ext cx="2837185" cy="2749331"/>
            <a:chOff x="3269018" y="1727749"/>
            <a:chExt cx="2837185" cy="2749331"/>
          </a:xfrm>
        </p:grpSpPr>
        <p:grpSp>
          <p:nvGrpSpPr>
            <p:cNvPr id="45" name="Group 26">
              <a:extLst>
                <a:ext uri="{FF2B5EF4-FFF2-40B4-BE49-F238E27FC236}">
                  <a16:creationId xmlns:a16="http://schemas.microsoft.com/office/drawing/2014/main" id="{5351C64A-67CF-FA39-C0C7-90D3F5F7EE86}"/>
                </a:ext>
              </a:extLst>
            </p:cNvPr>
            <p:cNvGrpSpPr>
              <a:grpSpLocks/>
            </p:cNvGrpSpPr>
            <p:nvPr/>
          </p:nvGrpSpPr>
          <p:grpSpPr bwMode="auto">
            <a:xfrm>
              <a:off x="3269018" y="1727749"/>
              <a:ext cx="2837185" cy="2749331"/>
              <a:chOff x="3048" y="2046"/>
              <a:chExt cx="1300" cy="1167"/>
            </a:xfrm>
          </p:grpSpPr>
          <p:sp>
            <p:nvSpPr>
              <p:cNvPr id="46" name="Freeform 29">
                <a:extLst>
                  <a:ext uri="{FF2B5EF4-FFF2-40B4-BE49-F238E27FC236}">
                    <a16:creationId xmlns:a16="http://schemas.microsoft.com/office/drawing/2014/main" id="{12F755E2-AD73-3C03-FC20-C3E22D545ADD}"/>
                  </a:ext>
                </a:extLst>
              </p:cNvPr>
              <p:cNvSpPr>
                <a:spLocks noChangeAspect="1"/>
              </p:cNvSpPr>
              <p:nvPr>
                <p:custDataLst>
                  <p:tags r:id="rId1"/>
                </p:custDataLst>
              </p:nvPr>
            </p:nvSpPr>
            <p:spPr bwMode="auto">
              <a:xfrm>
                <a:off x="3514" y="2507"/>
                <a:ext cx="368" cy="641"/>
              </a:xfrm>
              <a:custGeom>
                <a:avLst/>
                <a:gdLst>
                  <a:gd name="T0" fmla="*/ 0 w 1213"/>
                  <a:gd name="T1" fmla="*/ 83 h 2283"/>
                  <a:gd name="T2" fmla="*/ 2 w 1213"/>
                  <a:gd name="T3" fmla="*/ 73 h 2283"/>
                  <a:gd name="T4" fmla="*/ 4 w 1213"/>
                  <a:gd name="T5" fmla="*/ 65 h 2283"/>
                  <a:gd name="T6" fmla="*/ 5 w 1213"/>
                  <a:gd name="T7" fmla="*/ 60 h 2283"/>
                  <a:gd name="T8" fmla="*/ 9 w 1213"/>
                  <a:gd name="T9" fmla="*/ 50 h 2283"/>
                  <a:gd name="T10" fmla="*/ 13 w 1213"/>
                  <a:gd name="T11" fmla="*/ 41 h 2283"/>
                  <a:gd name="T12" fmla="*/ 19 w 1213"/>
                  <a:gd name="T13" fmla="*/ 33 h 2283"/>
                  <a:gd name="T14" fmla="*/ 25 w 1213"/>
                  <a:gd name="T15" fmla="*/ 24 h 2283"/>
                  <a:gd name="T16" fmla="*/ 33 w 1213"/>
                  <a:gd name="T17" fmla="*/ 17 h 2283"/>
                  <a:gd name="T18" fmla="*/ 41 w 1213"/>
                  <a:gd name="T19" fmla="*/ 10 h 2283"/>
                  <a:gd name="T20" fmla="*/ 49 w 1213"/>
                  <a:gd name="T21" fmla="*/ 4 h 2283"/>
                  <a:gd name="T22" fmla="*/ 59 w 1213"/>
                  <a:gd name="T23" fmla="*/ 2 h 2283"/>
                  <a:gd name="T24" fmla="*/ 65 w 1213"/>
                  <a:gd name="T25" fmla="*/ 6 h 2283"/>
                  <a:gd name="T26" fmla="*/ 73 w 1213"/>
                  <a:gd name="T27" fmla="*/ 12 h 2283"/>
                  <a:gd name="T28" fmla="*/ 81 w 1213"/>
                  <a:gd name="T29" fmla="*/ 19 h 2283"/>
                  <a:gd name="T30" fmla="*/ 86 w 1213"/>
                  <a:gd name="T31" fmla="*/ 24 h 2283"/>
                  <a:gd name="T32" fmla="*/ 93 w 1213"/>
                  <a:gd name="T33" fmla="*/ 33 h 2283"/>
                  <a:gd name="T34" fmla="*/ 97 w 1213"/>
                  <a:gd name="T35" fmla="*/ 40 h 2283"/>
                  <a:gd name="T36" fmla="*/ 100 w 1213"/>
                  <a:gd name="T37" fmla="*/ 44 h 2283"/>
                  <a:gd name="T38" fmla="*/ 103 w 1213"/>
                  <a:gd name="T39" fmla="*/ 50 h 2283"/>
                  <a:gd name="T40" fmla="*/ 106 w 1213"/>
                  <a:gd name="T41" fmla="*/ 60 h 2283"/>
                  <a:gd name="T42" fmla="*/ 109 w 1213"/>
                  <a:gd name="T43" fmla="*/ 69 h 2283"/>
                  <a:gd name="T44" fmla="*/ 111 w 1213"/>
                  <a:gd name="T45" fmla="*/ 79 h 2283"/>
                  <a:gd name="T46" fmla="*/ 112 w 1213"/>
                  <a:gd name="T47" fmla="*/ 90 h 2283"/>
                  <a:gd name="T48" fmla="*/ 111 w 1213"/>
                  <a:gd name="T49" fmla="*/ 101 h 2283"/>
                  <a:gd name="T50" fmla="*/ 109 w 1213"/>
                  <a:gd name="T51" fmla="*/ 111 h 2283"/>
                  <a:gd name="T52" fmla="*/ 108 w 1213"/>
                  <a:gd name="T53" fmla="*/ 117 h 2283"/>
                  <a:gd name="T54" fmla="*/ 106 w 1213"/>
                  <a:gd name="T55" fmla="*/ 124 h 2283"/>
                  <a:gd name="T56" fmla="*/ 101 w 1213"/>
                  <a:gd name="T57" fmla="*/ 133 h 2283"/>
                  <a:gd name="T58" fmla="*/ 96 w 1213"/>
                  <a:gd name="T59" fmla="*/ 142 h 2283"/>
                  <a:gd name="T60" fmla="*/ 90 w 1213"/>
                  <a:gd name="T61" fmla="*/ 150 h 2283"/>
                  <a:gd name="T62" fmla="*/ 84 w 1213"/>
                  <a:gd name="T63" fmla="*/ 158 h 2283"/>
                  <a:gd name="T64" fmla="*/ 76 w 1213"/>
                  <a:gd name="T65" fmla="*/ 165 h 2283"/>
                  <a:gd name="T66" fmla="*/ 68 w 1213"/>
                  <a:gd name="T67" fmla="*/ 172 h 2283"/>
                  <a:gd name="T68" fmla="*/ 59 w 1213"/>
                  <a:gd name="T69" fmla="*/ 178 h 2283"/>
                  <a:gd name="T70" fmla="*/ 51 w 1213"/>
                  <a:gd name="T71" fmla="*/ 177 h 2283"/>
                  <a:gd name="T72" fmla="*/ 44 w 1213"/>
                  <a:gd name="T73" fmla="*/ 172 h 2283"/>
                  <a:gd name="T74" fmla="*/ 35 w 1213"/>
                  <a:gd name="T75" fmla="*/ 165 h 2283"/>
                  <a:gd name="T76" fmla="*/ 28 w 1213"/>
                  <a:gd name="T77" fmla="*/ 158 h 2283"/>
                  <a:gd name="T78" fmla="*/ 23 w 1213"/>
                  <a:gd name="T79" fmla="*/ 153 h 2283"/>
                  <a:gd name="T80" fmla="*/ 17 w 1213"/>
                  <a:gd name="T81" fmla="*/ 145 h 2283"/>
                  <a:gd name="T82" fmla="*/ 13 w 1213"/>
                  <a:gd name="T83" fmla="*/ 139 h 2283"/>
                  <a:gd name="T84" fmla="*/ 10 w 1213"/>
                  <a:gd name="T85" fmla="*/ 133 h 2283"/>
                  <a:gd name="T86" fmla="*/ 7 w 1213"/>
                  <a:gd name="T87" fmla="*/ 127 h 2283"/>
                  <a:gd name="T88" fmla="*/ 4 w 1213"/>
                  <a:gd name="T89" fmla="*/ 117 h 2283"/>
                  <a:gd name="T90" fmla="*/ 2 w 1213"/>
                  <a:gd name="T91" fmla="*/ 107 h 2283"/>
                  <a:gd name="T92" fmla="*/ 0 w 1213"/>
                  <a:gd name="T93" fmla="*/ 97 h 22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13"/>
                  <a:gd name="T142" fmla="*/ 0 h 2283"/>
                  <a:gd name="T143" fmla="*/ 1213 w 1213"/>
                  <a:gd name="T144" fmla="*/ 2283 h 22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13" h="2283">
                    <a:moveTo>
                      <a:pt x="0" y="1141"/>
                    </a:moveTo>
                    <a:lnTo>
                      <a:pt x="0" y="1096"/>
                    </a:lnTo>
                    <a:lnTo>
                      <a:pt x="3" y="1053"/>
                    </a:lnTo>
                    <a:lnTo>
                      <a:pt x="6" y="1009"/>
                    </a:lnTo>
                    <a:lnTo>
                      <a:pt x="11" y="965"/>
                    </a:lnTo>
                    <a:lnTo>
                      <a:pt x="17" y="923"/>
                    </a:lnTo>
                    <a:lnTo>
                      <a:pt x="24" y="880"/>
                    </a:lnTo>
                    <a:lnTo>
                      <a:pt x="33" y="839"/>
                    </a:lnTo>
                    <a:lnTo>
                      <a:pt x="38" y="818"/>
                    </a:lnTo>
                    <a:lnTo>
                      <a:pt x="42" y="797"/>
                    </a:lnTo>
                    <a:lnTo>
                      <a:pt x="48" y="776"/>
                    </a:lnTo>
                    <a:lnTo>
                      <a:pt x="54" y="756"/>
                    </a:lnTo>
                    <a:lnTo>
                      <a:pt x="66" y="716"/>
                    </a:lnTo>
                    <a:lnTo>
                      <a:pt x="80" y="675"/>
                    </a:lnTo>
                    <a:lnTo>
                      <a:pt x="95" y="636"/>
                    </a:lnTo>
                    <a:lnTo>
                      <a:pt x="112" y="597"/>
                    </a:lnTo>
                    <a:lnTo>
                      <a:pt x="128" y="559"/>
                    </a:lnTo>
                    <a:lnTo>
                      <a:pt x="146" y="522"/>
                    </a:lnTo>
                    <a:lnTo>
                      <a:pt x="166" y="484"/>
                    </a:lnTo>
                    <a:lnTo>
                      <a:pt x="187" y="448"/>
                    </a:lnTo>
                    <a:lnTo>
                      <a:pt x="208" y="414"/>
                    </a:lnTo>
                    <a:lnTo>
                      <a:pt x="230" y="379"/>
                    </a:lnTo>
                    <a:lnTo>
                      <a:pt x="253" y="344"/>
                    </a:lnTo>
                    <a:lnTo>
                      <a:pt x="278" y="311"/>
                    </a:lnTo>
                    <a:lnTo>
                      <a:pt x="304" y="278"/>
                    </a:lnTo>
                    <a:lnTo>
                      <a:pt x="330" y="247"/>
                    </a:lnTo>
                    <a:lnTo>
                      <a:pt x="357" y="215"/>
                    </a:lnTo>
                    <a:lnTo>
                      <a:pt x="385" y="185"/>
                    </a:lnTo>
                    <a:lnTo>
                      <a:pt x="414" y="156"/>
                    </a:lnTo>
                    <a:lnTo>
                      <a:pt x="444" y="128"/>
                    </a:lnTo>
                    <a:lnTo>
                      <a:pt x="475" y="101"/>
                    </a:lnTo>
                    <a:lnTo>
                      <a:pt x="507" y="74"/>
                    </a:lnTo>
                    <a:lnTo>
                      <a:pt x="538" y="48"/>
                    </a:lnTo>
                    <a:lnTo>
                      <a:pt x="573" y="24"/>
                    </a:lnTo>
                    <a:lnTo>
                      <a:pt x="606" y="0"/>
                    </a:lnTo>
                    <a:lnTo>
                      <a:pt x="641" y="24"/>
                    </a:lnTo>
                    <a:lnTo>
                      <a:pt x="657" y="36"/>
                    </a:lnTo>
                    <a:lnTo>
                      <a:pt x="674" y="48"/>
                    </a:lnTo>
                    <a:lnTo>
                      <a:pt x="705" y="74"/>
                    </a:lnTo>
                    <a:lnTo>
                      <a:pt x="737" y="101"/>
                    </a:lnTo>
                    <a:lnTo>
                      <a:pt x="768" y="128"/>
                    </a:lnTo>
                    <a:lnTo>
                      <a:pt x="799" y="156"/>
                    </a:lnTo>
                    <a:lnTo>
                      <a:pt x="827" y="185"/>
                    </a:lnTo>
                    <a:lnTo>
                      <a:pt x="856" y="215"/>
                    </a:lnTo>
                    <a:lnTo>
                      <a:pt x="883" y="247"/>
                    </a:lnTo>
                    <a:lnTo>
                      <a:pt x="910" y="278"/>
                    </a:lnTo>
                    <a:lnTo>
                      <a:pt x="922" y="295"/>
                    </a:lnTo>
                    <a:lnTo>
                      <a:pt x="934" y="311"/>
                    </a:lnTo>
                    <a:lnTo>
                      <a:pt x="959" y="344"/>
                    </a:lnTo>
                    <a:lnTo>
                      <a:pt x="982" y="379"/>
                    </a:lnTo>
                    <a:lnTo>
                      <a:pt x="1004" y="414"/>
                    </a:lnTo>
                    <a:lnTo>
                      <a:pt x="1027" y="448"/>
                    </a:lnTo>
                    <a:lnTo>
                      <a:pt x="1047" y="484"/>
                    </a:lnTo>
                    <a:lnTo>
                      <a:pt x="1057" y="504"/>
                    </a:lnTo>
                    <a:lnTo>
                      <a:pt x="1066" y="522"/>
                    </a:lnTo>
                    <a:lnTo>
                      <a:pt x="1075" y="540"/>
                    </a:lnTo>
                    <a:lnTo>
                      <a:pt x="1084" y="559"/>
                    </a:lnTo>
                    <a:lnTo>
                      <a:pt x="1101" y="597"/>
                    </a:lnTo>
                    <a:lnTo>
                      <a:pt x="1110" y="617"/>
                    </a:lnTo>
                    <a:lnTo>
                      <a:pt x="1117" y="636"/>
                    </a:lnTo>
                    <a:lnTo>
                      <a:pt x="1132" y="675"/>
                    </a:lnTo>
                    <a:lnTo>
                      <a:pt x="1146" y="716"/>
                    </a:lnTo>
                    <a:lnTo>
                      <a:pt x="1158" y="756"/>
                    </a:lnTo>
                    <a:lnTo>
                      <a:pt x="1170" y="797"/>
                    </a:lnTo>
                    <a:lnTo>
                      <a:pt x="1179" y="839"/>
                    </a:lnTo>
                    <a:lnTo>
                      <a:pt x="1188" y="880"/>
                    </a:lnTo>
                    <a:lnTo>
                      <a:pt x="1195" y="923"/>
                    </a:lnTo>
                    <a:lnTo>
                      <a:pt x="1201" y="965"/>
                    </a:lnTo>
                    <a:lnTo>
                      <a:pt x="1206" y="1009"/>
                    </a:lnTo>
                    <a:lnTo>
                      <a:pt x="1210" y="1053"/>
                    </a:lnTo>
                    <a:lnTo>
                      <a:pt x="1212" y="1096"/>
                    </a:lnTo>
                    <a:lnTo>
                      <a:pt x="1213" y="1141"/>
                    </a:lnTo>
                    <a:lnTo>
                      <a:pt x="1212" y="1185"/>
                    </a:lnTo>
                    <a:lnTo>
                      <a:pt x="1210" y="1229"/>
                    </a:lnTo>
                    <a:lnTo>
                      <a:pt x="1206" y="1274"/>
                    </a:lnTo>
                    <a:lnTo>
                      <a:pt x="1201" y="1316"/>
                    </a:lnTo>
                    <a:lnTo>
                      <a:pt x="1195" y="1360"/>
                    </a:lnTo>
                    <a:lnTo>
                      <a:pt x="1188" y="1402"/>
                    </a:lnTo>
                    <a:lnTo>
                      <a:pt x="1179" y="1444"/>
                    </a:lnTo>
                    <a:lnTo>
                      <a:pt x="1174" y="1465"/>
                    </a:lnTo>
                    <a:lnTo>
                      <a:pt x="1170" y="1484"/>
                    </a:lnTo>
                    <a:lnTo>
                      <a:pt x="1164" y="1505"/>
                    </a:lnTo>
                    <a:lnTo>
                      <a:pt x="1158" y="1526"/>
                    </a:lnTo>
                    <a:lnTo>
                      <a:pt x="1146" y="1567"/>
                    </a:lnTo>
                    <a:lnTo>
                      <a:pt x="1132" y="1606"/>
                    </a:lnTo>
                    <a:lnTo>
                      <a:pt x="1117" y="1645"/>
                    </a:lnTo>
                    <a:lnTo>
                      <a:pt x="1101" y="1684"/>
                    </a:lnTo>
                    <a:lnTo>
                      <a:pt x="1084" y="1722"/>
                    </a:lnTo>
                    <a:lnTo>
                      <a:pt x="1066" y="1760"/>
                    </a:lnTo>
                    <a:lnTo>
                      <a:pt x="1047" y="1797"/>
                    </a:lnTo>
                    <a:lnTo>
                      <a:pt x="1027" y="1833"/>
                    </a:lnTo>
                    <a:lnTo>
                      <a:pt x="1004" y="1869"/>
                    </a:lnTo>
                    <a:lnTo>
                      <a:pt x="982" y="1904"/>
                    </a:lnTo>
                    <a:lnTo>
                      <a:pt x="959" y="1939"/>
                    </a:lnTo>
                    <a:lnTo>
                      <a:pt x="934" y="1972"/>
                    </a:lnTo>
                    <a:lnTo>
                      <a:pt x="910" y="2003"/>
                    </a:lnTo>
                    <a:lnTo>
                      <a:pt x="883" y="2036"/>
                    </a:lnTo>
                    <a:lnTo>
                      <a:pt x="856" y="2066"/>
                    </a:lnTo>
                    <a:lnTo>
                      <a:pt x="827" y="2096"/>
                    </a:lnTo>
                    <a:lnTo>
                      <a:pt x="799" y="2126"/>
                    </a:lnTo>
                    <a:lnTo>
                      <a:pt x="768" y="2154"/>
                    </a:lnTo>
                    <a:lnTo>
                      <a:pt x="737" y="2182"/>
                    </a:lnTo>
                    <a:lnTo>
                      <a:pt x="705" y="2208"/>
                    </a:lnTo>
                    <a:lnTo>
                      <a:pt x="674" y="2235"/>
                    </a:lnTo>
                    <a:lnTo>
                      <a:pt x="641" y="2259"/>
                    </a:lnTo>
                    <a:lnTo>
                      <a:pt x="606" y="2283"/>
                    </a:lnTo>
                    <a:lnTo>
                      <a:pt x="573" y="2259"/>
                    </a:lnTo>
                    <a:lnTo>
                      <a:pt x="555" y="2247"/>
                    </a:lnTo>
                    <a:lnTo>
                      <a:pt x="538" y="2235"/>
                    </a:lnTo>
                    <a:lnTo>
                      <a:pt x="507" y="2208"/>
                    </a:lnTo>
                    <a:lnTo>
                      <a:pt x="475" y="2182"/>
                    </a:lnTo>
                    <a:lnTo>
                      <a:pt x="444" y="2154"/>
                    </a:lnTo>
                    <a:lnTo>
                      <a:pt x="414" y="2126"/>
                    </a:lnTo>
                    <a:lnTo>
                      <a:pt x="385" y="2096"/>
                    </a:lnTo>
                    <a:lnTo>
                      <a:pt x="357" y="2066"/>
                    </a:lnTo>
                    <a:lnTo>
                      <a:pt x="330" y="2036"/>
                    </a:lnTo>
                    <a:lnTo>
                      <a:pt x="304" y="2003"/>
                    </a:lnTo>
                    <a:lnTo>
                      <a:pt x="290" y="1988"/>
                    </a:lnTo>
                    <a:lnTo>
                      <a:pt x="278" y="1972"/>
                    </a:lnTo>
                    <a:lnTo>
                      <a:pt x="253" y="1939"/>
                    </a:lnTo>
                    <a:lnTo>
                      <a:pt x="230" y="1904"/>
                    </a:lnTo>
                    <a:lnTo>
                      <a:pt x="208" y="1869"/>
                    </a:lnTo>
                    <a:lnTo>
                      <a:pt x="187" y="1833"/>
                    </a:lnTo>
                    <a:lnTo>
                      <a:pt x="166" y="1797"/>
                    </a:lnTo>
                    <a:lnTo>
                      <a:pt x="157" y="1779"/>
                    </a:lnTo>
                    <a:lnTo>
                      <a:pt x="146" y="1760"/>
                    </a:lnTo>
                    <a:lnTo>
                      <a:pt x="137" y="1741"/>
                    </a:lnTo>
                    <a:lnTo>
                      <a:pt x="128" y="1722"/>
                    </a:lnTo>
                    <a:lnTo>
                      <a:pt x="112" y="1684"/>
                    </a:lnTo>
                    <a:lnTo>
                      <a:pt x="103" y="1665"/>
                    </a:lnTo>
                    <a:lnTo>
                      <a:pt x="95" y="1645"/>
                    </a:lnTo>
                    <a:lnTo>
                      <a:pt x="80" y="1606"/>
                    </a:lnTo>
                    <a:lnTo>
                      <a:pt x="66" y="1567"/>
                    </a:lnTo>
                    <a:lnTo>
                      <a:pt x="54" y="1526"/>
                    </a:lnTo>
                    <a:lnTo>
                      <a:pt x="42" y="1484"/>
                    </a:lnTo>
                    <a:lnTo>
                      <a:pt x="33" y="1444"/>
                    </a:lnTo>
                    <a:lnTo>
                      <a:pt x="24" y="1402"/>
                    </a:lnTo>
                    <a:lnTo>
                      <a:pt x="17" y="1360"/>
                    </a:lnTo>
                    <a:lnTo>
                      <a:pt x="11" y="1316"/>
                    </a:lnTo>
                    <a:lnTo>
                      <a:pt x="6" y="1274"/>
                    </a:lnTo>
                    <a:lnTo>
                      <a:pt x="3" y="1229"/>
                    </a:lnTo>
                    <a:lnTo>
                      <a:pt x="0" y="1185"/>
                    </a:lnTo>
                    <a:lnTo>
                      <a:pt x="0" y="1141"/>
                    </a:lnTo>
                    <a:close/>
                  </a:path>
                </a:pathLst>
              </a:custGeom>
              <a:solidFill>
                <a:schemeClr val="bg2">
                  <a:lumMod val="20000"/>
                  <a:lumOff val="80000"/>
                </a:schemeClr>
              </a:solidFill>
              <a:ln w="12700" cmpd="sng">
                <a:noFill/>
                <a:round/>
                <a:headEnd/>
                <a:tailEnd/>
              </a:ln>
            </p:spPr>
            <p:txBody>
              <a:bodyPr/>
              <a:lstStyle/>
              <a:p>
                <a:endParaRPr lang="en-US" sz="794" dirty="0">
                  <a:solidFill>
                    <a:srgbClr val="5489C2"/>
                  </a:solidFill>
                </a:endParaRPr>
              </a:p>
            </p:txBody>
          </p:sp>
          <p:sp>
            <p:nvSpPr>
              <p:cNvPr id="47" name="Freeform 30">
                <a:extLst>
                  <a:ext uri="{FF2B5EF4-FFF2-40B4-BE49-F238E27FC236}">
                    <a16:creationId xmlns:a16="http://schemas.microsoft.com/office/drawing/2014/main" id="{D25357AF-B6C2-6B7D-17C3-F93C414447E7}"/>
                  </a:ext>
                </a:extLst>
              </p:cNvPr>
              <p:cNvSpPr>
                <a:spLocks noChangeAspect="1"/>
              </p:cNvSpPr>
              <p:nvPr>
                <p:custDataLst>
                  <p:tags r:id="rId2"/>
                </p:custDataLst>
              </p:nvPr>
            </p:nvSpPr>
            <p:spPr bwMode="auto">
              <a:xfrm>
                <a:off x="3517" y="2441"/>
                <a:ext cx="595" cy="377"/>
              </a:xfrm>
              <a:custGeom>
                <a:avLst/>
                <a:gdLst>
                  <a:gd name="T0" fmla="*/ 179 w 1964"/>
                  <a:gd name="T1" fmla="*/ 16 h 1347"/>
                  <a:gd name="T2" fmla="*/ 178 w 1964"/>
                  <a:gd name="T3" fmla="*/ 23 h 1347"/>
                  <a:gd name="T4" fmla="*/ 175 w 1964"/>
                  <a:gd name="T5" fmla="*/ 30 h 1347"/>
                  <a:gd name="T6" fmla="*/ 172 w 1964"/>
                  <a:gd name="T7" fmla="*/ 37 h 1347"/>
                  <a:gd name="T8" fmla="*/ 169 w 1964"/>
                  <a:gd name="T9" fmla="*/ 44 h 1347"/>
                  <a:gd name="T10" fmla="*/ 165 w 1964"/>
                  <a:gd name="T11" fmla="*/ 50 h 1347"/>
                  <a:gd name="T12" fmla="*/ 161 w 1964"/>
                  <a:gd name="T13" fmla="*/ 56 h 1347"/>
                  <a:gd name="T14" fmla="*/ 156 w 1964"/>
                  <a:gd name="T15" fmla="*/ 62 h 1347"/>
                  <a:gd name="T16" fmla="*/ 151 w 1964"/>
                  <a:gd name="T17" fmla="*/ 68 h 1347"/>
                  <a:gd name="T18" fmla="*/ 145 w 1964"/>
                  <a:gd name="T19" fmla="*/ 73 h 1347"/>
                  <a:gd name="T20" fmla="*/ 139 w 1964"/>
                  <a:gd name="T21" fmla="*/ 78 h 1347"/>
                  <a:gd name="T22" fmla="*/ 132 w 1964"/>
                  <a:gd name="T23" fmla="*/ 83 h 1347"/>
                  <a:gd name="T24" fmla="*/ 123 w 1964"/>
                  <a:gd name="T25" fmla="*/ 88 h 1347"/>
                  <a:gd name="T26" fmla="*/ 116 w 1964"/>
                  <a:gd name="T27" fmla="*/ 92 h 1347"/>
                  <a:gd name="T28" fmla="*/ 108 w 1964"/>
                  <a:gd name="T29" fmla="*/ 95 h 1347"/>
                  <a:gd name="T30" fmla="*/ 101 w 1964"/>
                  <a:gd name="T31" fmla="*/ 98 h 1347"/>
                  <a:gd name="T32" fmla="*/ 92 w 1964"/>
                  <a:gd name="T33" fmla="*/ 100 h 1347"/>
                  <a:gd name="T34" fmla="*/ 84 w 1964"/>
                  <a:gd name="T35" fmla="*/ 103 h 1347"/>
                  <a:gd name="T36" fmla="*/ 75 w 1964"/>
                  <a:gd name="T37" fmla="*/ 104 h 1347"/>
                  <a:gd name="T38" fmla="*/ 67 w 1964"/>
                  <a:gd name="T39" fmla="*/ 105 h 1347"/>
                  <a:gd name="T40" fmla="*/ 58 w 1964"/>
                  <a:gd name="T41" fmla="*/ 106 h 1347"/>
                  <a:gd name="T42" fmla="*/ 48 w 1964"/>
                  <a:gd name="T43" fmla="*/ 105 h 1347"/>
                  <a:gd name="T44" fmla="*/ 37 w 1964"/>
                  <a:gd name="T45" fmla="*/ 104 h 1347"/>
                  <a:gd name="T46" fmla="*/ 26 w 1964"/>
                  <a:gd name="T47" fmla="*/ 103 h 1347"/>
                  <a:gd name="T48" fmla="*/ 16 w 1964"/>
                  <a:gd name="T49" fmla="*/ 100 h 1347"/>
                  <a:gd name="T50" fmla="*/ 6 w 1964"/>
                  <a:gd name="T51" fmla="*/ 97 h 1347"/>
                  <a:gd name="T52" fmla="*/ 1 w 1964"/>
                  <a:gd name="T53" fmla="*/ 92 h 1347"/>
                  <a:gd name="T54" fmla="*/ 2 w 1964"/>
                  <a:gd name="T55" fmla="*/ 85 h 1347"/>
                  <a:gd name="T56" fmla="*/ 4 w 1964"/>
                  <a:gd name="T57" fmla="*/ 78 h 1347"/>
                  <a:gd name="T58" fmla="*/ 7 w 1964"/>
                  <a:gd name="T59" fmla="*/ 71 h 1347"/>
                  <a:gd name="T60" fmla="*/ 10 w 1964"/>
                  <a:gd name="T61" fmla="*/ 64 h 1347"/>
                  <a:gd name="T62" fmla="*/ 14 w 1964"/>
                  <a:gd name="T63" fmla="*/ 57 h 1347"/>
                  <a:gd name="T64" fmla="*/ 18 w 1964"/>
                  <a:gd name="T65" fmla="*/ 51 h 1347"/>
                  <a:gd name="T66" fmla="*/ 23 w 1964"/>
                  <a:gd name="T67" fmla="*/ 45 h 1347"/>
                  <a:gd name="T68" fmla="*/ 28 w 1964"/>
                  <a:gd name="T69" fmla="*/ 39 h 1347"/>
                  <a:gd name="T70" fmla="*/ 33 w 1964"/>
                  <a:gd name="T71" fmla="*/ 34 h 1347"/>
                  <a:gd name="T72" fmla="*/ 39 w 1964"/>
                  <a:gd name="T73" fmla="*/ 29 h 1347"/>
                  <a:gd name="T74" fmla="*/ 45 w 1964"/>
                  <a:gd name="T75" fmla="*/ 24 h 1347"/>
                  <a:gd name="T76" fmla="*/ 55 w 1964"/>
                  <a:gd name="T77" fmla="*/ 19 h 1347"/>
                  <a:gd name="T78" fmla="*/ 62 w 1964"/>
                  <a:gd name="T79" fmla="*/ 15 h 1347"/>
                  <a:gd name="T80" fmla="*/ 69 w 1964"/>
                  <a:gd name="T81" fmla="*/ 11 h 1347"/>
                  <a:gd name="T82" fmla="*/ 77 w 1964"/>
                  <a:gd name="T83" fmla="*/ 8 h 1347"/>
                  <a:gd name="T84" fmla="*/ 85 w 1964"/>
                  <a:gd name="T85" fmla="*/ 6 h 1347"/>
                  <a:gd name="T86" fmla="*/ 93 w 1964"/>
                  <a:gd name="T87" fmla="*/ 4 h 1347"/>
                  <a:gd name="T88" fmla="*/ 102 w 1964"/>
                  <a:gd name="T89" fmla="*/ 2 h 1347"/>
                  <a:gd name="T90" fmla="*/ 111 w 1964"/>
                  <a:gd name="T91" fmla="*/ 1 h 1347"/>
                  <a:gd name="T92" fmla="*/ 119 w 1964"/>
                  <a:gd name="T93" fmla="*/ 0 h 1347"/>
                  <a:gd name="T94" fmla="*/ 129 w 1964"/>
                  <a:gd name="T95" fmla="*/ 0 h 1347"/>
                  <a:gd name="T96" fmla="*/ 140 w 1964"/>
                  <a:gd name="T97" fmla="*/ 1 h 1347"/>
                  <a:gd name="T98" fmla="*/ 151 w 1964"/>
                  <a:gd name="T99" fmla="*/ 2 h 1347"/>
                  <a:gd name="T100" fmla="*/ 161 w 1964"/>
                  <a:gd name="T101" fmla="*/ 4 h 1347"/>
                  <a:gd name="T102" fmla="*/ 171 w 1964"/>
                  <a:gd name="T103" fmla="*/ 7 h 1347"/>
                  <a:gd name="T104" fmla="*/ 180 w 1964"/>
                  <a:gd name="T105" fmla="*/ 11 h 134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64"/>
                  <a:gd name="T160" fmla="*/ 0 h 1347"/>
                  <a:gd name="T161" fmla="*/ 1964 w 1964"/>
                  <a:gd name="T162" fmla="*/ 1347 h 134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64" h="1347">
                    <a:moveTo>
                      <a:pt x="1964" y="137"/>
                    </a:moveTo>
                    <a:lnTo>
                      <a:pt x="1959" y="168"/>
                    </a:lnTo>
                    <a:lnTo>
                      <a:pt x="1954" y="200"/>
                    </a:lnTo>
                    <a:lnTo>
                      <a:pt x="1948" y="231"/>
                    </a:lnTo>
                    <a:lnTo>
                      <a:pt x="1942" y="262"/>
                    </a:lnTo>
                    <a:lnTo>
                      <a:pt x="1935" y="293"/>
                    </a:lnTo>
                    <a:lnTo>
                      <a:pt x="1927" y="323"/>
                    </a:lnTo>
                    <a:lnTo>
                      <a:pt x="1920" y="353"/>
                    </a:lnTo>
                    <a:lnTo>
                      <a:pt x="1911" y="383"/>
                    </a:lnTo>
                    <a:lnTo>
                      <a:pt x="1900" y="413"/>
                    </a:lnTo>
                    <a:lnTo>
                      <a:pt x="1890" y="444"/>
                    </a:lnTo>
                    <a:lnTo>
                      <a:pt x="1879" y="472"/>
                    </a:lnTo>
                    <a:lnTo>
                      <a:pt x="1867" y="501"/>
                    </a:lnTo>
                    <a:lnTo>
                      <a:pt x="1855" y="529"/>
                    </a:lnTo>
                    <a:lnTo>
                      <a:pt x="1842" y="558"/>
                    </a:lnTo>
                    <a:lnTo>
                      <a:pt x="1828" y="586"/>
                    </a:lnTo>
                    <a:lnTo>
                      <a:pt x="1815" y="613"/>
                    </a:lnTo>
                    <a:lnTo>
                      <a:pt x="1800" y="641"/>
                    </a:lnTo>
                    <a:lnTo>
                      <a:pt x="1785" y="668"/>
                    </a:lnTo>
                    <a:lnTo>
                      <a:pt x="1768" y="693"/>
                    </a:lnTo>
                    <a:lnTo>
                      <a:pt x="1752" y="719"/>
                    </a:lnTo>
                    <a:lnTo>
                      <a:pt x="1735" y="744"/>
                    </a:lnTo>
                    <a:lnTo>
                      <a:pt x="1717" y="770"/>
                    </a:lnTo>
                    <a:lnTo>
                      <a:pt x="1699" y="795"/>
                    </a:lnTo>
                    <a:lnTo>
                      <a:pt x="1681" y="820"/>
                    </a:lnTo>
                    <a:lnTo>
                      <a:pt x="1661" y="844"/>
                    </a:lnTo>
                    <a:lnTo>
                      <a:pt x="1642" y="866"/>
                    </a:lnTo>
                    <a:lnTo>
                      <a:pt x="1622" y="890"/>
                    </a:lnTo>
                    <a:lnTo>
                      <a:pt x="1601" y="913"/>
                    </a:lnTo>
                    <a:lnTo>
                      <a:pt x="1580" y="934"/>
                    </a:lnTo>
                    <a:lnTo>
                      <a:pt x="1559" y="956"/>
                    </a:lnTo>
                    <a:lnTo>
                      <a:pt x="1537" y="977"/>
                    </a:lnTo>
                    <a:lnTo>
                      <a:pt x="1514" y="997"/>
                    </a:lnTo>
                    <a:lnTo>
                      <a:pt x="1490" y="1018"/>
                    </a:lnTo>
                    <a:lnTo>
                      <a:pt x="1467" y="1038"/>
                    </a:lnTo>
                    <a:lnTo>
                      <a:pt x="1443" y="1057"/>
                    </a:lnTo>
                    <a:lnTo>
                      <a:pt x="1419" y="1075"/>
                    </a:lnTo>
                    <a:lnTo>
                      <a:pt x="1368" y="1111"/>
                    </a:lnTo>
                    <a:lnTo>
                      <a:pt x="1343" y="1128"/>
                    </a:lnTo>
                    <a:lnTo>
                      <a:pt x="1317" y="1144"/>
                    </a:lnTo>
                    <a:lnTo>
                      <a:pt x="1292" y="1159"/>
                    </a:lnTo>
                    <a:lnTo>
                      <a:pt x="1265" y="1174"/>
                    </a:lnTo>
                    <a:lnTo>
                      <a:pt x="1237" y="1189"/>
                    </a:lnTo>
                    <a:lnTo>
                      <a:pt x="1209" y="1203"/>
                    </a:lnTo>
                    <a:lnTo>
                      <a:pt x="1182" y="1217"/>
                    </a:lnTo>
                    <a:lnTo>
                      <a:pt x="1153" y="1230"/>
                    </a:lnTo>
                    <a:lnTo>
                      <a:pt x="1125" y="1242"/>
                    </a:lnTo>
                    <a:lnTo>
                      <a:pt x="1096" y="1254"/>
                    </a:lnTo>
                    <a:lnTo>
                      <a:pt x="1068" y="1265"/>
                    </a:lnTo>
                    <a:lnTo>
                      <a:pt x="1038" y="1275"/>
                    </a:lnTo>
                    <a:lnTo>
                      <a:pt x="1007" y="1284"/>
                    </a:lnTo>
                    <a:lnTo>
                      <a:pt x="977" y="1293"/>
                    </a:lnTo>
                    <a:lnTo>
                      <a:pt x="947" y="1302"/>
                    </a:lnTo>
                    <a:lnTo>
                      <a:pt x="917" y="1310"/>
                    </a:lnTo>
                    <a:lnTo>
                      <a:pt x="886" y="1317"/>
                    </a:lnTo>
                    <a:lnTo>
                      <a:pt x="854" y="1323"/>
                    </a:lnTo>
                    <a:lnTo>
                      <a:pt x="823" y="1329"/>
                    </a:lnTo>
                    <a:lnTo>
                      <a:pt x="791" y="1334"/>
                    </a:lnTo>
                    <a:lnTo>
                      <a:pt x="759" y="1338"/>
                    </a:lnTo>
                    <a:lnTo>
                      <a:pt x="728" y="1341"/>
                    </a:lnTo>
                    <a:lnTo>
                      <a:pt x="695" y="1344"/>
                    </a:lnTo>
                    <a:lnTo>
                      <a:pt x="663" y="1346"/>
                    </a:lnTo>
                    <a:lnTo>
                      <a:pt x="630" y="1347"/>
                    </a:lnTo>
                    <a:lnTo>
                      <a:pt x="597" y="1347"/>
                    </a:lnTo>
                    <a:lnTo>
                      <a:pt x="558" y="1347"/>
                    </a:lnTo>
                    <a:lnTo>
                      <a:pt x="517" y="1344"/>
                    </a:lnTo>
                    <a:lnTo>
                      <a:pt x="478" y="1343"/>
                    </a:lnTo>
                    <a:lnTo>
                      <a:pt x="439" y="1338"/>
                    </a:lnTo>
                    <a:lnTo>
                      <a:pt x="400" y="1334"/>
                    </a:lnTo>
                    <a:lnTo>
                      <a:pt x="363" y="1328"/>
                    </a:lnTo>
                    <a:lnTo>
                      <a:pt x="324" y="1320"/>
                    </a:lnTo>
                    <a:lnTo>
                      <a:pt x="286" y="1311"/>
                    </a:lnTo>
                    <a:lnTo>
                      <a:pt x="250" y="1302"/>
                    </a:lnTo>
                    <a:lnTo>
                      <a:pt x="212" y="1293"/>
                    </a:lnTo>
                    <a:lnTo>
                      <a:pt x="176" y="1281"/>
                    </a:lnTo>
                    <a:lnTo>
                      <a:pt x="140" y="1269"/>
                    </a:lnTo>
                    <a:lnTo>
                      <a:pt x="104" y="1256"/>
                    </a:lnTo>
                    <a:lnTo>
                      <a:pt x="69" y="1242"/>
                    </a:lnTo>
                    <a:lnTo>
                      <a:pt x="35" y="1227"/>
                    </a:lnTo>
                    <a:lnTo>
                      <a:pt x="0" y="1212"/>
                    </a:lnTo>
                    <a:lnTo>
                      <a:pt x="5" y="1179"/>
                    </a:lnTo>
                    <a:lnTo>
                      <a:pt x="9" y="1147"/>
                    </a:lnTo>
                    <a:lnTo>
                      <a:pt x="15" y="1117"/>
                    </a:lnTo>
                    <a:lnTo>
                      <a:pt x="21" y="1086"/>
                    </a:lnTo>
                    <a:lnTo>
                      <a:pt x="29" y="1054"/>
                    </a:lnTo>
                    <a:lnTo>
                      <a:pt x="36" y="1024"/>
                    </a:lnTo>
                    <a:lnTo>
                      <a:pt x="45" y="994"/>
                    </a:lnTo>
                    <a:lnTo>
                      <a:pt x="54" y="964"/>
                    </a:lnTo>
                    <a:lnTo>
                      <a:pt x="63" y="934"/>
                    </a:lnTo>
                    <a:lnTo>
                      <a:pt x="74" y="904"/>
                    </a:lnTo>
                    <a:lnTo>
                      <a:pt x="85" y="875"/>
                    </a:lnTo>
                    <a:lnTo>
                      <a:pt x="97" y="847"/>
                    </a:lnTo>
                    <a:lnTo>
                      <a:pt x="109" y="818"/>
                    </a:lnTo>
                    <a:lnTo>
                      <a:pt x="122" y="789"/>
                    </a:lnTo>
                    <a:lnTo>
                      <a:pt x="136" y="762"/>
                    </a:lnTo>
                    <a:lnTo>
                      <a:pt x="149" y="734"/>
                    </a:lnTo>
                    <a:lnTo>
                      <a:pt x="164" y="707"/>
                    </a:lnTo>
                    <a:lnTo>
                      <a:pt x="179" y="681"/>
                    </a:lnTo>
                    <a:lnTo>
                      <a:pt x="196" y="654"/>
                    </a:lnTo>
                    <a:lnTo>
                      <a:pt x="212" y="629"/>
                    </a:lnTo>
                    <a:lnTo>
                      <a:pt x="229" y="603"/>
                    </a:lnTo>
                    <a:lnTo>
                      <a:pt x="247" y="577"/>
                    </a:lnTo>
                    <a:lnTo>
                      <a:pt x="265" y="553"/>
                    </a:lnTo>
                    <a:lnTo>
                      <a:pt x="283" y="528"/>
                    </a:lnTo>
                    <a:lnTo>
                      <a:pt x="302" y="505"/>
                    </a:lnTo>
                    <a:lnTo>
                      <a:pt x="322" y="481"/>
                    </a:lnTo>
                    <a:lnTo>
                      <a:pt x="342" y="459"/>
                    </a:lnTo>
                    <a:lnTo>
                      <a:pt x="363" y="436"/>
                    </a:lnTo>
                    <a:lnTo>
                      <a:pt x="384" y="413"/>
                    </a:lnTo>
                    <a:lnTo>
                      <a:pt x="406" y="392"/>
                    </a:lnTo>
                    <a:lnTo>
                      <a:pt x="427" y="371"/>
                    </a:lnTo>
                    <a:lnTo>
                      <a:pt x="450" y="350"/>
                    </a:lnTo>
                    <a:lnTo>
                      <a:pt x="474" y="329"/>
                    </a:lnTo>
                    <a:lnTo>
                      <a:pt x="496" y="310"/>
                    </a:lnTo>
                    <a:lnTo>
                      <a:pt x="520" y="292"/>
                    </a:lnTo>
                    <a:lnTo>
                      <a:pt x="546" y="272"/>
                    </a:lnTo>
                    <a:lnTo>
                      <a:pt x="596" y="238"/>
                    </a:lnTo>
                    <a:lnTo>
                      <a:pt x="621" y="219"/>
                    </a:lnTo>
                    <a:lnTo>
                      <a:pt x="647" y="203"/>
                    </a:lnTo>
                    <a:lnTo>
                      <a:pt x="674" y="188"/>
                    </a:lnTo>
                    <a:lnTo>
                      <a:pt x="699" y="173"/>
                    </a:lnTo>
                    <a:lnTo>
                      <a:pt x="726" y="158"/>
                    </a:lnTo>
                    <a:lnTo>
                      <a:pt x="755" y="144"/>
                    </a:lnTo>
                    <a:lnTo>
                      <a:pt x="782" y="131"/>
                    </a:lnTo>
                    <a:lnTo>
                      <a:pt x="811" y="117"/>
                    </a:lnTo>
                    <a:lnTo>
                      <a:pt x="839" y="105"/>
                    </a:lnTo>
                    <a:lnTo>
                      <a:pt x="868" y="93"/>
                    </a:lnTo>
                    <a:lnTo>
                      <a:pt x="898" y="83"/>
                    </a:lnTo>
                    <a:lnTo>
                      <a:pt x="926" y="72"/>
                    </a:lnTo>
                    <a:lnTo>
                      <a:pt x="956" y="63"/>
                    </a:lnTo>
                    <a:lnTo>
                      <a:pt x="986" y="54"/>
                    </a:lnTo>
                    <a:lnTo>
                      <a:pt x="1016" y="45"/>
                    </a:lnTo>
                    <a:lnTo>
                      <a:pt x="1048" y="37"/>
                    </a:lnTo>
                    <a:lnTo>
                      <a:pt x="1078" y="30"/>
                    </a:lnTo>
                    <a:lnTo>
                      <a:pt x="1110" y="24"/>
                    </a:lnTo>
                    <a:lnTo>
                      <a:pt x="1141" y="19"/>
                    </a:lnTo>
                    <a:lnTo>
                      <a:pt x="1173" y="13"/>
                    </a:lnTo>
                    <a:lnTo>
                      <a:pt x="1204" y="10"/>
                    </a:lnTo>
                    <a:lnTo>
                      <a:pt x="1236" y="6"/>
                    </a:lnTo>
                    <a:lnTo>
                      <a:pt x="1269" y="4"/>
                    </a:lnTo>
                    <a:lnTo>
                      <a:pt x="1301" y="1"/>
                    </a:lnTo>
                    <a:lnTo>
                      <a:pt x="1334" y="1"/>
                    </a:lnTo>
                    <a:lnTo>
                      <a:pt x="1367" y="0"/>
                    </a:lnTo>
                    <a:lnTo>
                      <a:pt x="1407" y="1"/>
                    </a:lnTo>
                    <a:lnTo>
                      <a:pt x="1446" y="3"/>
                    </a:lnTo>
                    <a:lnTo>
                      <a:pt x="1485" y="6"/>
                    </a:lnTo>
                    <a:lnTo>
                      <a:pt x="1525" y="9"/>
                    </a:lnTo>
                    <a:lnTo>
                      <a:pt x="1564" y="15"/>
                    </a:lnTo>
                    <a:lnTo>
                      <a:pt x="1603" y="21"/>
                    </a:lnTo>
                    <a:lnTo>
                      <a:pt x="1640" y="27"/>
                    </a:lnTo>
                    <a:lnTo>
                      <a:pt x="1678" y="36"/>
                    </a:lnTo>
                    <a:lnTo>
                      <a:pt x="1715" y="45"/>
                    </a:lnTo>
                    <a:lnTo>
                      <a:pt x="1752" y="56"/>
                    </a:lnTo>
                    <a:lnTo>
                      <a:pt x="1788" y="66"/>
                    </a:lnTo>
                    <a:lnTo>
                      <a:pt x="1824" y="78"/>
                    </a:lnTo>
                    <a:lnTo>
                      <a:pt x="1860" y="92"/>
                    </a:lnTo>
                    <a:lnTo>
                      <a:pt x="1894" y="105"/>
                    </a:lnTo>
                    <a:lnTo>
                      <a:pt x="1929" y="120"/>
                    </a:lnTo>
                    <a:lnTo>
                      <a:pt x="1964" y="137"/>
                    </a:lnTo>
                    <a:close/>
                  </a:path>
                </a:pathLst>
              </a:custGeom>
              <a:solidFill>
                <a:schemeClr val="bg2">
                  <a:lumMod val="20000"/>
                  <a:lumOff val="80000"/>
                </a:schemeClr>
              </a:solidFill>
              <a:ln w="12700" cmpd="sng">
                <a:noFill/>
                <a:round/>
                <a:headEnd/>
                <a:tailEnd/>
              </a:ln>
            </p:spPr>
            <p:txBody>
              <a:bodyPr/>
              <a:lstStyle/>
              <a:p>
                <a:endParaRPr lang="en-US" sz="794" dirty="0">
                  <a:solidFill>
                    <a:srgbClr val="5489C2"/>
                  </a:solidFill>
                </a:endParaRPr>
              </a:p>
            </p:txBody>
          </p:sp>
          <p:sp>
            <p:nvSpPr>
              <p:cNvPr id="48" name="Freeform 31">
                <a:extLst>
                  <a:ext uri="{FF2B5EF4-FFF2-40B4-BE49-F238E27FC236}">
                    <a16:creationId xmlns:a16="http://schemas.microsoft.com/office/drawing/2014/main" id="{AA67B124-7BE2-8CE3-6ACD-DEB19E3A5B89}"/>
                  </a:ext>
                </a:extLst>
              </p:cNvPr>
              <p:cNvSpPr>
                <a:spLocks noChangeAspect="1"/>
              </p:cNvSpPr>
              <p:nvPr>
                <p:custDataLst>
                  <p:tags r:id="rId3"/>
                </p:custDataLst>
              </p:nvPr>
            </p:nvSpPr>
            <p:spPr bwMode="auto">
              <a:xfrm>
                <a:off x="3284" y="2441"/>
                <a:ext cx="594" cy="377"/>
              </a:xfrm>
              <a:custGeom>
                <a:avLst/>
                <a:gdLst>
                  <a:gd name="T0" fmla="*/ 176 w 1963"/>
                  <a:gd name="T1" fmla="*/ 96 h 1347"/>
                  <a:gd name="T2" fmla="*/ 167 w 1963"/>
                  <a:gd name="T3" fmla="*/ 99 h 1347"/>
                  <a:gd name="T4" fmla="*/ 157 w 1963"/>
                  <a:gd name="T5" fmla="*/ 102 h 1347"/>
                  <a:gd name="T6" fmla="*/ 147 w 1963"/>
                  <a:gd name="T7" fmla="*/ 104 h 1347"/>
                  <a:gd name="T8" fmla="*/ 136 w 1963"/>
                  <a:gd name="T9" fmla="*/ 105 h 1347"/>
                  <a:gd name="T10" fmla="*/ 125 w 1963"/>
                  <a:gd name="T11" fmla="*/ 106 h 1347"/>
                  <a:gd name="T12" fmla="*/ 113 w 1963"/>
                  <a:gd name="T13" fmla="*/ 105 h 1347"/>
                  <a:gd name="T14" fmla="*/ 104 w 1963"/>
                  <a:gd name="T15" fmla="*/ 104 h 1347"/>
                  <a:gd name="T16" fmla="*/ 96 w 1963"/>
                  <a:gd name="T17" fmla="*/ 103 h 1347"/>
                  <a:gd name="T18" fmla="*/ 87 w 1963"/>
                  <a:gd name="T19" fmla="*/ 100 h 1347"/>
                  <a:gd name="T20" fmla="*/ 79 w 1963"/>
                  <a:gd name="T21" fmla="*/ 98 h 1347"/>
                  <a:gd name="T22" fmla="*/ 69 w 1963"/>
                  <a:gd name="T23" fmla="*/ 94 h 1347"/>
                  <a:gd name="T24" fmla="*/ 62 w 1963"/>
                  <a:gd name="T25" fmla="*/ 91 h 1347"/>
                  <a:gd name="T26" fmla="*/ 54 w 1963"/>
                  <a:gd name="T27" fmla="*/ 87 h 1347"/>
                  <a:gd name="T28" fmla="*/ 48 w 1963"/>
                  <a:gd name="T29" fmla="*/ 83 h 1347"/>
                  <a:gd name="T30" fmla="*/ 41 w 1963"/>
                  <a:gd name="T31" fmla="*/ 78 h 1347"/>
                  <a:gd name="T32" fmla="*/ 35 w 1963"/>
                  <a:gd name="T33" fmla="*/ 73 h 1347"/>
                  <a:gd name="T34" fmla="*/ 28 w 1963"/>
                  <a:gd name="T35" fmla="*/ 66 h 1347"/>
                  <a:gd name="T36" fmla="*/ 22 w 1963"/>
                  <a:gd name="T37" fmla="*/ 60 h 1347"/>
                  <a:gd name="T38" fmla="*/ 18 w 1963"/>
                  <a:gd name="T39" fmla="*/ 54 h 1347"/>
                  <a:gd name="T40" fmla="*/ 14 w 1963"/>
                  <a:gd name="T41" fmla="*/ 48 h 1347"/>
                  <a:gd name="T42" fmla="*/ 10 w 1963"/>
                  <a:gd name="T43" fmla="*/ 41 h 1347"/>
                  <a:gd name="T44" fmla="*/ 7 w 1963"/>
                  <a:gd name="T45" fmla="*/ 35 h 1347"/>
                  <a:gd name="T46" fmla="*/ 4 w 1963"/>
                  <a:gd name="T47" fmla="*/ 28 h 1347"/>
                  <a:gd name="T48" fmla="*/ 2 w 1963"/>
                  <a:gd name="T49" fmla="*/ 20 h 1347"/>
                  <a:gd name="T50" fmla="*/ 0 w 1963"/>
                  <a:gd name="T51" fmla="*/ 13 h 1347"/>
                  <a:gd name="T52" fmla="*/ 3 w 1963"/>
                  <a:gd name="T53" fmla="*/ 10 h 1347"/>
                  <a:gd name="T54" fmla="*/ 13 w 1963"/>
                  <a:gd name="T55" fmla="*/ 6 h 1347"/>
                  <a:gd name="T56" fmla="*/ 23 w 1963"/>
                  <a:gd name="T57" fmla="*/ 4 h 1347"/>
                  <a:gd name="T58" fmla="*/ 33 w 1963"/>
                  <a:gd name="T59" fmla="*/ 2 h 1347"/>
                  <a:gd name="T60" fmla="*/ 44 w 1963"/>
                  <a:gd name="T61" fmla="*/ 1 h 1347"/>
                  <a:gd name="T62" fmla="*/ 54 w 1963"/>
                  <a:gd name="T63" fmla="*/ 0 h 1347"/>
                  <a:gd name="T64" fmla="*/ 67 w 1963"/>
                  <a:gd name="T65" fmla="*/ 1 h 1347"/>
                  <a:gd name="T66" fmla="*/ 75 w 1963"/>
                  <a:gd name="T67" fmla="*/ 1 h 1347"/>
                  <a:gd name="T68" fmla="*/ 84 w 1963"/>
                  <a:gd name="T69" fmla="*/ 3 h 1347"/>
                  <a:gd name="T70" fmla="*/ 92 w 1963"/>
                  <a:gd name="T71" fmla="*/ 5 h 1347"/>
                  <a:gd name="T72" fmla="*/ 100 w 1963"/>
                  <a:gd name="T73" fmla="*/ 7 h 1347"/>
                  <a:gd name="T74" fmla="*/ 111 w 1963"/>
                  <a:gd name="T75" fmla="*/ 11 h 1347"/>
                  <a:gd name="T76" fmla="*/ 118 w 1963"/>
                  <a:gd name="T77" fmla="*/ 15 h 1347"/>
                  <a:gd name="T78" fmla="*/ 125 w 1963"/>
                  <a:gd name="T79" fmla="*/ 19 h 1347"/>
                  <a:gd name="T80" fmla="*/ 132 w 1963"/>
                  <a:gd name="T81" fmla="*/ 23 h 1347"/>
                  <a:gd name="T82" fmla="*/ 139 w 1963"/>
                  <a:gd name="T83" fmla="*/ 27 h 1347"/>
                  <a:gd name="T84" fmla="*/ 145 w 1963"/>
                  <a:gd name="T85" fmla="*/ 32 h 1347"/>
                  <a:gd name="T86" fmla="*/ 152 w 1963"/>
                  <a:gd name="T87" fmla="*/ 39 h 1347"/>
                  <a:gd name="T88" fmla="*/ 157 w 1963"/>
                  <a:gd name="T89" fmla="*/ 45 h 1347"/>
                  <a:gd name="T90" fmla="*/ 162 w 1963"/>
                  <a:gd name="T91" fmla="*/ 51 h 1347"/>
                  <a:gd name="T92" fmla="*/ 166 w 1963"/>
                  <a:gd name="T93" fmla="*/ 57 h 1347"/>
                  <a:gd name="T94" fmla="*/ 170 w 1963"/>
                  <a:gd name="T95" fmla="*/ 64 h 1347"/>
                  <a:gd name="T96" fmla="*/ 173 w 1963"/>
                  <a:gd name="T97" fmla="*/ 71 h 1347"/>
                  <a:gd name="T98" fmla="*/ 176 w 1963"/>
                  <a:gd name="T99" fmla="*/ 78 h 1347"/>
                  <a:gd name="T100" fmla="*/ 178 w 1963"/>
                  <a:gd name="T101" fmla="*/ 85 h 1347"/>
                  <a:gd name="T102" fmla="*/ 179 w 1963"/>
                  <a:gd name="T103" fmla="*/ 92 h 13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63"/>
                  <a:gd name="T157" fmla="*/ 0 h 1347"/>
                  <a:gd name="T158" fmla="*/ 1963 w 1963"/>
                  <a:gd name="T159" fmla="*/ 1347 h 13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63" h="1347">
                    <a:moveTo>
                      <a:pt x="1963" y="1212"/>
                    </a:moveTo>
                    <a:lnTo>
                      <a:pt x="1946" y="1220"/>
                    </a:lnTo>
                    <a:lnTo>
                      <a:pt x="1928" y="1227"/>
                    </a:lnTo>
                    <a:lnTo>
                      <a:pt x="1894" y="1242"/>
                    </a:lnTo>
                    <a:lnTo>
                      <a:pt x="1859" y="1256"/>
                    </a:lnTo>
                    <a:lnTo>
                      <a:pt x="1823" y="1269"/>
                    </a:lnTo>
                    <a:lnTo>
                      <a:pt x="1787" y="1281"/>
                    </a:lnTo>
                    <a:lnTo>
                      <a:pt x="1751" y="1293"/>
                    </a:lnTo>
                    <a:lnTo>
                      <a:pt x="1715" y="1302"/>
                    </a:lnTo>
                    <a:lnTo>
                      <a:pt x="1677" y="1311"/>
                    </a:lnTo>
                    <a:lnTo>
                      <a:pt x="1640" y="1320"/>
                    </a:lnTo>
                    <a:lnTo>
                      <a:pt x="1602" y="1328"/>
                    </a:lnTo>
                    <a:lnTo>
                      <a:pt x="1563" y="1334"/>
                    </a:lnTo>
                    <a:lnTo>
                      <a:pt x="1524" y="1338"/>
                    </a:lnTo>
                    <a:lnTo>
                      <a:pt x="1485" y="1343"/>
                    </a:lnTo>
                    <a:lnTo>
                      <a:pt x="1446" y="1344"/>
                    </a:lnTo>
                    <a:lnTo>
                      <a:pt x="1407" y="1347"/>
                    </a:lnTo>
                    <a:lnTo>
                      <a:pt x="1366" y="1347"/>
                    </a:lnTo>
                    <a:lnTo>
                      <a:pt x="1333" y="1347"/>
                    </a:lnTo>
                    <a:lnTo>
                      <a:pt x="1300" y="1346"/>
                    </a:lnTo>
                    <a:lnTo>
                      <a:pt x="1235" y="1341"/>
                    </a:lnTo>
                    <a:lnTo>
                      <a:pt x="1204" y="1338"/>
                    </a:lnTo>
                    <a:lnTo>
                      <a:pt x="1172" y="1334"/>
                    </a:lnTo>
                    <a:lnTo>
                      <a:pt x="1141" y="1329"/>
                    </a:lnTo>
                    <a:lnTo>
                      <a:pt x="1109" y="1323"/>
                    </a:lnTo>
                    <a:lnTo>
                      <a:pt x="1077" y="1317"/>
                    </a:lnTo>
                    <a:lnTo>
                      <a:pt x="1047" y="1310"/>
                    </a:lnTo>
                    <a:lnTo>
                      <a:pt x="1016" y="1302"/>
                    </a:lnTo>
                    <a:lnTo>
                      <a:pt x="986" y="1293"/>
                    </a:lnTo>
                    <a:lnTo>
                      <a:pt x="956" y="1284"/>
                    </a:lnTo>
                    <a:lnTo>
                      <a:pt x="926" y="1275"/>
                    </a:lnTo>
                    <a:lnTo>
                      <a:pt x="897" y="1265"/>
                    </a:lnTo>
                    <a:lnTo>
                      <a:pt x="867" y="1254"/>
                    </a:lnTo>
                    <a:lnTo>
                      <a:pt x="810" y="1230"/>
                    </a:lnTo>
                    <a:lnTo>
                      <a:pt x="781" y="1217"/>
                    </a:lnTo>
                    <a:lnTo>
                      <a:pt x="754" y="1203"/>
                    </a:lnTo>
                    <a:lnTo>
                      <a:pt x="726" y="1189"/>
                    </a:lnTo>
                    <a:lnTo>
                      <a:pt x="699" y="1174"/>
                    </a:lnTo>
                    <a:lnTo>
                      <a:pt x="673" y="1159"/>
                    </a:lnTo>
                    <a:lnTo>
                      <a:pt x="646" y="1144"/>
                    </a:lnTo>
                    <a:lnTo>
                      <a:pt x="621" y="1128"/>
                    </a:lnTo>
                    <a:lnTo>
                      <a:pt x="595" y="1111"/>
                    </a:lnTo>
                    <a:lnTo>
                      <a:pt x="569" y="1093"/>
                    </a:lnTo>
                    <a:lnTo>
                      <a:pt x="545" y="1075"/>
                    </a:lnTo>
                    <a:lnTo>
                      <a:pt x="520" y="1057"/>
                    </a:lnTo>
                    <a:lnTo>
                      <a:pt x="496" y="1038"/>
                    </a:lnTo>
                    <a:lnTo>
                      <a:pt x="473" y="1018"/>
                    </a:lnTo>
                    <a:lnTo>
                      <a:pt x="449" y="997"/>
                    </a:lnTo>
                    <a:lnTo>
                      <a:pt x="427" y="977"/>
                    </a:lnTo>
                    <a:lnTo>
                      <a:pt x="406" y="956"/>
                    </a:lnTo>
                    <a:lnTo>
                      <a:pt x="383" y="934"/>
                    </a:lnTo>
                    <a:lnTo>
                      <a:pt x="362" y="913"/>
                    </a:lnTo>
                    <a:lnTo>
                      <a:pt x="321" y="866"/>
                    </a:lnTo>
                    <a:lnTo>
                      <a:pt x="302" y="844"/>
                    </a:lnTo>
                    <a:lnTo>
                      <a:pt x="282" y="820"/>
                    </a:lnTo>
                    <a:lnTo>
                      <a:pt x="264" y="795"/>
                    </a:lnTo>
                    <a:lnTo>
                      <a:pt x="246" y="770"/>
                    </a:lnTo>
                    <a:lnTo>
                      <a:pt x="228" y="744"/>
                    </a:lnTo>
                    <a:lnTo>
                      <a:pt x="212" y="719"/>
                    </a:lnTo>
                    <a:lnTo>
                      <a:pt x="195" y="693"/>
                    </a:lnTo>
                    <a:lnTo>
                      <a:pt x="179" y="668"/>
                    </a:lnTo>
                    <a:lnTo>
                      <a:pt x="164" y="641"/>
                    </a:lnTo>
                    <a:lnTo>
                      <a:pt x="149" y="613"/>
                    </a:lnTo>
                    <a:lnTo>
                      <a:pt x="135" y="586"/>
                    </a:lnTo>
                    <a:lnTo>
                      <a:pt x="121" y="558"/>
                    </a:lnTo>
                    <a:lnTo>
                      <a:pt x="108" y="529"/>
                    </a:lnTo>
                    <a:lnTo>
                      <a:pt x="96" y="501"/>
                    </a:lnTo>
                    <a:lnTo>
                      <a:pt x="84" y="472"/>
                    </a:lnTo>
                    <a:lnTo>
                      <a:pt x="73" y="444"/>
                    </a:lnTo>
                    <a:lnTo>
                      <a:pt x="63" y="413"/>
                    </a:lnTo>
                    <a:lnTo>
                      <a:pt x="54" y="383"/>
                    </a:lnTo>
                    <a:lnTo>
                      <a:pt x="45" y="353"/>
                    </a:lnTo>
                    <a:lnTo>
                      <a:pt x="36" y="323"/>
                    </a:lnTo>
                    <a:lnTo>
                      <a:pt x="28" y="293"/>
                    </a:lnTo>
                    <a:lnTo>
                      <a:pt x="21" y="262"/>
                    </a:lnTo>
                    <a:lnTo>
                      <a:pt x="15" y="231"/>
                    </a:lnTo>
                    <a:lnTo>
                      <a:pt x="9" y="200"/>
                    </a:lnTo>
                    <a:lnTo>
                      <a:pt x="4" y="168"/>
                    </a:lnTo>
                    <a:lnTo>
                      <a:pt x="0" y="137"/>
                    </a:lnTo>
                    <a:lnTo>
                      <a:pt x="18" y="128"/>
                    </a:lnTo>
                    <a:lnTo>
                      <a:pt x="34" y="120"/>
                    </a:lnTo>
                    <a:lnTo>
                      <a:pt x="69" y="105"/>
                    </a:lnTo>
                    <a:lnTo>
                      <a:pt x="103" y="92"/>
                    </a:lnTo>
                    <a:lnTo>
                      <a:pt x="139" y="78"/>
                    </a:lnTo>
                    <a:lnTo>
                      <a:pt x="176" y="66"/>
                    </a:lnTo>
                    <a:lnTo>
                      <a:pt x="212" y="56"/>
                    </a:lnTo>
                    <a:lnTo>
                      <a:pt x="249" y="45"/>
                    </a:lnTo>
                    <a:lnTo>
                      <a:pt x="285" y="36"/>
                    </a:lnTo>
                    <a:lnTo>
                      <a:pt x="323" y="27"/>
                    </a:lnTo>
                    <a:lnTo>
                      <a:pt x="362" y="21"/>
                    </a:lnTo>
                    <a:lnTo>
                      <a:pt x="400" y="15"/>
                    </a:lnTo>
                    <a:lnTo>
                      <a:pt x="439" y="9"/>
                    </a:lnTo>
                    <a:lnTo>
                      <a:pt x="478" y="6"/>
                    </a:lnTo>
                    <a:lnTo>
                      <a:pt x="517" y="3"/>
                    </a:lnTo>
                    <a:lnTo>
                      <a:pt x="557" y="1"/>
                    </a:lnTo>
                    <a:lnTo>
                      <a:pt x="596" y="0"/>
                    </a:lnTo>
                    <a:lnTo>
                      <a:pt x="630" y="1"/>
                    </a:lnTo>
                    <a:lnTo>
                      <a:pt x="663" y="1"/>
                    </a:lnTo>
                    <a:lnTo>
                      <a:pt x="727" y="6"/>
                    </a:lnTo>
                    <a:lnTo>
                      <a:pt x="759" y="10"/>
                    </a:lnTo>
                    <a:lnTo>
                      <a:pt x="790" y="13"/>
                    </a:lnTo>
                    <a:lnTo>
                      <a:pt x="822" y="19"/>
                    </a:lnTo>
                    <a:lnTo>
                      <a:pt x="854" y="24"/>
                    </a:lnTo>
                    <a:lnTo>
                      <a:pt x="885" y="30"/>
                    </a:lnTo>
                    <a:lnTo>
                      <a:pt x="917" y="37"/>
                    </a:lnTo>
                    <a:lnTo>
                      <a:pt x="947" y="45"/>
                    </a:lnTo>
                    <a:lnTo>
                      <a:pt x="977" y="54"/>
                    </a:lnTo>
                    <a:lnTo>
                      <a:pt x="1007" y="63"/>
                    </a:lnTo>
                    <a:lnTo>
                      <a:pt x="1037" y="72"/>
                    </a:lnTo>
                    <a:lnTo>
                      <a:pt x="1067" y="83"/>
                    </a:lnTo>
                    <a:lnTo>
                      <a:pt x="1096" y="93"/>
                    </a:lnTo>
                    <a:lnTo>
                      <a:pt x="1153" y="117"/>
                    </a:lnTo>
                    <a:lnTo>
                      <a:pt x="1181" y="131"/>
                    </a:lnTo>
                    <a:lnTo>
                      <a:pt x="1208" y="144"/>
                    </a:lnTo>
                    <a:lnTo>
                      <a:pt x="1237" y="158"/>
                    </a:lnTo>
                    <a:lnTo>
                      <a:pt x="1264" y="173"/>
                    </a:lnTo>
                    <a:lnTo>
                      <a:pt x="1291" y="188"/>
                    </a:lnTo>
                    <a:lnTo>
                      <a:pt x="1316" y="203"/>
                    </a:lnTo>
                    <a:lnTo>
                      <a:pt x="1342" y="219"/>
                    </a:lnTo>
                    <a:lnTo>
                      <a:pt x="1368" y="238"/>
                    </a:lnTo>
                    <a:lnTo>
                      <a:pt x="1393" y="254"/>
                    </a:lnTo>
                    <a:lnTo>
                      <a:pt x="1419" y="272"/>
                    </a:lnTo>
                    <a:lnTo>
                      <a:pt x="1443" y="292"/>
                    </a:lnTo>
                    <a:lnTo>
                      <a:pt x="1467" y="310"/>
                    </a:lnTo>
                    <a:lnTo>
                      <a:pt x="1489" y="329"/>
                    </a:lnTo>
                    <a:lnTo>
                      <a:pt x="1513" y="350"/>
                    </a:lnTo>
                    <a:lnTo>
                      <a:pt x="1536" y="371"/>
                    </a:lnTo>
                    <a:lnTo>
                      <a:pt x="1559" y="392"/>
                    </a:lnTo>
                    <a:lnTo>
                      <a:pt x="1580" y="413"/>
                    </a:lnTo>
                    <a:lnTo>
                      <a:pt x="1601" y="436"/>
                    </a:lnTo>
                    <a:lnTo>
                      <a:pt x="1641" y="481"/>
                    </a:lnTo>
                    <a:lnTo>
                      <a:pt x="1661" y="505"/>
                    </a:lnTo>
                    <a:lnTo>
                      <a:pt x="1680" y="528"/>
                    </a:lnTo>
                    <a:lnTo>
                      <a:pt x="1698" y="553"/>
                    </a:lnTo>
                    <a:lnTo>
                      <a:pt x="1716" y="577"/>
                    </a:lnTo>
                    <a:lnTo>
                      <a:pt x="1734" y="603"/>
                    </a:lnTo>
                    <a:lnTo>
                      <a:pt x="1751" y="629"/>
                    </a:lnTo>
                    <a:lnTo>
                      <a:pt x="1767" y="654"/>
                    </a:lnTo>
                    <a:lnTo>
                      <a:pt x="1784" y="681"/>
                    </a:lnTo>
                    <a:lnTo>
                      <a:pt x="1799" y="707"/>
                    </a:lnTo>
                    <a:lnTo>
                      <a:pt x="1814" y="734"/>
                    </a:lnTo>
                    <a:lnTo>
                      <a:pt x="1828" y="762"/>
                    </a:lnTo>
                    <a:lnTo>
                      <a:pt x="1841" y="789"/>
                    </a:lnTo>
                    <a:lnTo>
                      <a:pt x="1855" y="818"/>
                    </a:lnTo>
                    <a:lnTo>
                      <a:pt x="1867" y="847"/>
                    </a:lnTo>
                    <a:lnTo>
                      <a:pt x="1879" y="875"/>
                    </a:lnTo>
                    <a:lnTo>
                      <a:pt x="1889" y="904"/>
                    </a:lnTo>
                    <a:lnTo>
                      <a:pt x="1900" y="934"/>
                    </a:lnTo>
                    <a:lnTo>
                      <a:pt x="1910" y="964"/>
                    </a:lnTo>
                    <a:lnTo>
                      <a:pt x="1919" y="994"/>
                    </a:lnTo>
                    <a:lnTo>
                      <a:pt x="1927" y="1024"/>
                    </a:lnTo>
                    <a:lnTo>
                      <a:pt x="1934" y="1054"/>
                    </a:lnTo>
                    <a:lnTo>
                      <a:pt x="1942" y="1086"/>
                    </a:lnTo>
                    <a:lnTo>
                      <a:pt x="1948" y="1117"/>
                    </a:lnTo>
                    <a:lnTo>
                      <a:pt x="1954" y="1147"/>
                    </a:lnTo>
                    <a:lnTo>
                      <a:pt x="1958" y="1179"/>
                    </a:lnTo>
                    <a:lnTo>
                      <a:pt x="1963" y="1212"/>
                    </a:lnTo>
                    <a:close/>
                  </a:path>
                </a:pathLst>
              </a:custGeom>
              <a:solidFill>
                <a:schemeClr val="bg2">
                  <a:lumMod val="20000"/>
                  <a:lumOff val="80000"/>
                </a:schemeClr>
              </a:solidFill>
              <a:ln w="12700" cmpd="sng">
                <a:noFill/>
                <a:round/>
                <a:headEnd/>
                <a:tailEnd/>
              </a:ln>
            </p:spPr>
            <p:txBody>
              <a:bodyPr/>
              <a:lstStyle/>
              <a:p>
                <a:endParaRPr lang="en-US" sz="794" dirty="0">
                  <a:solidFill>
                    <a:srgbClr val="5489C2"/>
                  </a:solidFill>
                </a:endParaRPr>
              </a:p>
            </p:txBody>
          </p:sp>
          <p:sp>
            <p:nvSpPr>
              <p:cNvPr id="49" name="Freeform 32">
                <a:extLst>
                  <a:ext uri="{FF2B5EF4-FFF2-40B4-BE49-F238E27FC236}">
                    <a16:creationId xmlns:a16="http://schemas.microsoft.com/office/drawing/2014/main" id="{14DF3308-A40E-F2D8-8412-ACBEE7567521}"/>
                  </a:ext>
                </a:extLst>
              </p:cNvPr>
              <p:cNvSpPr>
                <a:spLocks noChangeAspect="1"/>
              </p:cNvSpPr>
              <p:nvPr>
                <p:custDataLst>
                  <p:tags r:id="rId4"/>
                </p:custDataLst>
              </p:nvPr>
            </p:nvSpPr>
            <p:spPr bwMode="auto">
              <a:xfrm>
                <a:off x="3517" y="2507"/>
                <a:ext cx="361" cy="311"/>
              </a:xfrm>
              <a:custGeom>
                <a:avLst/>
                <a:gdLst>
                  <a:gd name="T0" fmla="*/ 33 w 1194"/>
                  <a:gd name="T1" fmla="*/ 22 h 1111"/>
                  <a:gd name="T2" fmla="*/ 31 w 1194"/>
                  <a:gd name="T3" fmla="*/ 22 h 1111"/>
                  <a:gd name="T4" fmla="*/ 29 w 1194"/>
                  <a:gd name="T5" fmla="*/ 23 h 1111"/>
                  <a:gd name="T6" fmla="*/ 27 w 1194"/>
                  <a:gd name="T7" fmla="*/ 23 h 1111"/>
                  <a:gd name="T8" fmla="*/ 25 w 1194"/>
                  <a:gd name="T9" fmla="*/ 24 h 1111"/>
                  <a:gd name="T10" fmla="*/ 23 w 1194"/>
                  <a:gd name="T11" fmla="*/ 24 h 1111"/>
                  <a:gd name="T12" fmla="*/ 21 w 1194"/>
                  <a:gd name="T13" fmla="*/ 24 h 1111"/>
                  <a:gd name="T14" fmla="*/ 19 w 1194"/>
                  <a:gd name="T15" fmla="*/ 24 h 1111"/>
                  <a:gd name="T16" fmla="*/ 17 w 1194"/>
                  <a:gd name="T17" fmla="*/ 24 h 1111"/>
                  <a:gd name="T18" fmla="*/ 14 w 1194"/>
                  <a:gd name="T19" fmla="*/ 24 h 1111"/>
                  <a:gd name="T20" fmla="*/ 12 w 1194"/>
                  <a:gd name="T21" fmla="*/ 24 h 1111"/>
                  <a:gd name="T22" fmla="*/ 10 w 1194"/>
                  <a:gd name="T23" fmla="*/ 24 h 1111"/>
                  <a:gd name="T24" fmla="*/ 8 w 1194"/>
                  <a:gd name="T25" fmla="*/ 24 h 1111"/>
                  <a:gd name="T26" fmla="*/ 6 w 1194"/>
                  <a:gd name="T27" fmla="*/ 23 h 1111"/>
                  <a:gd name="T28" fmla="*/ 4 w 1194"/>
                  <a:gd name="T29" fmla="*/ 23 h 1111"/>
                  <a:gd name="T30" fmla="*/ 2 w 1194"/>
                  <a:gd name="T31" fmla="*/ 22 h 1111"/>
                  <a:gd name="T32" fmla="*/ 0 w 1194"/>
                  <a:gd name="T33" fmla="*/ 21 h 1111"/>
                  <a:gd name="T34" fmla="*/ 0 w 1194"/>
                  <a:gd name="T35" fmla="*/ 20 h 1111"/>
                  <a:gd name="T36" fmla="*/ 1 w 1194"/>
                  <a:gd name="T37" fmla="*/ 18 h 1111"/>
                  <a:gd name="T38" fmla="*/ 1 w 1194"/>
                  <a:gd name="T39" fmla="*/ 17 h 1111"/>
                  <a:gd name="T40" fmla="*/ 2 w 1194"/>
                  <a:gd name="T41" fmla="*/ 15 h 1111"/>
                  <a:gd name="T42" fmla="*/ 3 w 1194"/>
                  <a:gd name="T43" fmla="*/ 13 h 1111"/>
                  <a:gd name="T44" fmla="*/ 3 w 1194"/>
                  <a:gd name="T45" fmla="*/ 12 h 1111"/>
                  <a:gd name="T46" fmla="*/ 5 w 1194"/>
                  <a:gd name="T47" fmla="*/ 11 h 1111"/>
                  <a:gd name="T48" fmla="*/ 5 w 1194"/>
                  <a:gd name="T49" fmla="*/ 9 h 1111"/>
                  <a:gd name="T50" fmla="*/ 6 w 1194"/>
                  <a:gd name="T51" fmla="*/ 8 h 1111"/>
                  <a:gd name="T52" fmla="*/ 8 w 1194"/>
                  <a:gd name="T53" fmla="*/ 6 h 1111"/>
                  <a:gd name="T54" fmla="*/ 9 w 1194"/>
                  <a:gd name="T55" fmla="*/ 5 h 1111"/>
                  <a:gd name="T56" fmla="*/ 10 w 1194"/>
                  <a:gd name="T57" fmla="*/ 4 h 1111"/>
                  <a:gd name="T58" fmla="*/ 12 w 1194"/>
                  <a:gd name="T59" fmla="*/ 3 h 1111"/>
                  <a:gd name="T60" fmla="*/ 12 w 1194"/>
                  <a:gd name="T61" fmla="*/ 3 h 1111"/>
                  <a:gd name="T62" fmla="*/ 14 w 1194"/>
                  <a:gd name="T63" fmla="*/ 1 h 1111"/>
                  <a:gd name="T64" fmla="*/ 16 w 1194"/>
                  <a:gd name="T65" fmla="*/ 1 h 1111"/>
                  <a:gd name="T66" fmla="*/ 17 w 1194"/>
                  <a:gd name="T67" fmla="*/ 1 h 1111"/>
                  <a:gd name="T68" fmla="*/ 19 w 1194"/>
                  <a:gd name="T69" fmla="*/ 1 h 1111"/>
                  <a:gd name="T70" fmla="*/ 21 w 1194"/>
                  <a:gd name="T71" fmla="*/ 3 h 1111"/>
                  <a:gd name="T72" fmla="*/ 22 w 1194"/>
                  <a:gd name="T73" fmla="*/ 4 h 1111"/>
                  <a:gd name="T74" fmla="*/ 23 w 1194"/>
                  <a:gd name="T75" fmla="*/ 5 h 1111"/>
                  <a:gd name="T76" fmla="*/ 25 w 1194"/>
                  <a:gd name="T77" fmla="*/ 6 h 1111"/>
                  <a:gd name="T78" fmla="*/ 25 w 1194"/>
                  <a:gd name="T79" fmla="*/ 6 h 1111"/>
                  <a:gd name="T80" fmla="*/ 27 w 1194"/>
                  <a:gd name="T81" fmla="*/ 8 h 1111"/>
                  <a:gd name="T82" fmla="*/ 27 w 1194"/>
                  <a:gd name="T83" fmla="*/ 8 h 1111"/>
                  <a:gd name="T84" fmla="*/ 28 w 1194"/>
                  <a:gd name="T85" fmla="*/ 10 h 1111"/>
                  <a:gd name="T86" fmla="*/ 29 w 1194"/>
                  <a:gd name="T87" fmla="*/ 11 h 1111"/>
                  <a:gd name="T88" fmla="*/ 30 w 1194"/>
                  <a:gd name="T89" fmla="*/ 13 h 1111"/>
                  <a:gd name="T90" fmla="*/ 31 w 1194"/>
                  <a:gd name="T91" fmla="*/ 14 h 1111"/>
                  <a:gd name="T92" fmla="*/ 31 w 1194"/>
                  <a:gd name="T93" fmla="*/ 16 h 1111"/>
                  <a:gd name="T94" fmla="*/ 32 w 1194"/>
                  <a:gd name="T95" fmla="*/ 17 h 1111"/>
                  <a:gd name="T96" fmla="*/ 33 w 1194"/>
                  <a:gd name="T97" fmla="*/ 19 h 1111"/>
                  <a:gd name="T98" fmla="*/ 33 w 1194"/>
                  <a:gd name="T99" fmla="*/ 20 h 111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4"/>
                  <a:gd name="T151" fmla="*/ 0 h 1111"/>
                  <a:gd name="T152" fmla="*/ 1194 w 1194"/>
                  <a:gd name="T153" fmla="*/ 1111 h 111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4" h="1111">
                    <a:moveTo>
                      <a:pt x="1194" y="976"/>
                    </a:moveTo>
                    <a:lnTo>
                      <a:pt x="1177" y="984"/>
                    </a:lnTo>
                    <a:lnTo>
                      <a:pt x="1159" y="991"/>
                    </a:lnTo>
                    <a:lnTo>
                      <a:pt x="1125" y="1006"/>
                    </a:lnTo>
                    <a:lnTo>
                      <a:pt x="1090" y="1020"/>
                    </a:lnTo>
                    <a:lnTo>
                      <a:pt x="1054" y="1033"/>
                    </a:lnTo>
                    <a:lnTo>
                      <a:pt x="1018" y="1045"/>
                    </a:lnTo>
                    <a:lnTo>
                      <a:pt x="982" y="1057"/>
                    </a:lnTo>
                    <a:lnTo>
                      <a:pt x="946" y="1066"/>
                    </a:lnTo>
                    <a:lnTo>
                      <a:pt x="908" y="1075"/>
                    </a:lnTo>
                    <a:lnTo>
                      <a:pt x="871" y="1084"/>
                    </a:lnTo>
                    <a:lnTo>
                      <a:pt x="833" y="1092"/>
                    </a:lnTo>
                    <a:lnTo>
                      <a:pt x="794" y="1098"/>
                    </a:lnTo>
                    <a:lnTo>
                      <a:pt x="755" y="1102"/>
                    </a:lnTo>
                    <a:lnTo>
                      <a:pt x="716" y="1107"/>
                    </a:lnTo>
                    <a:lnTo>
                      <a:pt x="677" y="1108"/>
                    </a:lnTo>
                    <a:lnTo>
                      <a:pt x="638" y="1111"/>
                    </a:lnTo>
                    <a:lnTo>
                      <a:pt x="597" y="1111"/>
                    </a:lnTo>
                    <a:lnTo>
                      <a:pt x="558" y="1111"/>
                    </a:lnTo>
                    <a:lnTo>
                      <a:pt x="517" y="1108"/>
                    </a:lnTo>
                    <a:lnTo>
                      <a:pt x="478" y="1107"/>
                    </a:lnTo>
                    <a:lnTo>
                      <a:pt x="439" y="1102"/>
                    </a:lnTo>
                    <a:lnTo>
                      <a:pt x="400" y="1098"/>
                    </a:lnTo>
                    <a:lnTo>
                      <a:pt x="363" y="1092"/>
                    </a:lnTo>
                    <a:lnTo>
                      <a:pt x="324" y="1084"/>
                    </a:lnTo>
                    <a:lnTo>
                      <a:pt x="286" y="1075"/>
                    </a:lnTo>
                    <a:lnTo>
                      <a:pt x="250" y="1066"/>
                    </a:lnTo>
                    <a:lnTo>
                      <a:pt x="212" y="1057"/>
                    </a:lnTo>
                    <a:lnTo>
                      <a:pt x="176" y="1045"/>
                    </a:lnTo>
                    <a:lnTo>
                      <a:pt x="140" y="1033"/>
                    </a:lnTo>
                    <a:lnTo>
                      <a:pt x="104" y="1020"/>
                    </a:lnTo>
                    <a:lnTo>
                      <a:pt x="69" y="1006"/>
                    </a:lnTo>
                    <a:lnTo>
                      <a:pt x="35" y="991"/>
                    </a:lnTo>
                    <a:lnTo>
                      <a:pt x="0" y="976"/>
                    </a:lnTo>
                    <a:lnTo>
                      <a:pt x="6" y="937"/>
                    </a:lnTo>
                    <a:lnTo>
                      <a:pt x="12" y="899"/>
                    </a:lnTo>
                    <a:lnTo>
                      <a:pt x="18" y="863"/>
                    </a:lnTo>
                    <a:lnTo>
                      <a:pt x="27" y="826"/>
                    </a:lnTo>
                    <a:lnTo>
                      <a:pt x="36" y="790"/>
                    </a:lnTo>
                    <a:lnTo>
                      <a:pt x="45" y="753"/>
                    </a:lnTo>
                    <a:lnTo>
                      <a:pt x="57" y="717"/>
                    </a:lnTo>
                    <a:lnTo>
                      <a:pt x="69" y="683"/>
                    </a:lnTo>
                    <a:lnTo>
                      <a:pt x="81" y="648"/>
                    </a:lnTo>
                    <a:lnTo>
                      <a:pt x="95" y="614"/>
                    </a:lnTo>
                    <a:lnTo>
                      <a:pt x="110" y="579"/>
                    </a:lnTo>
                    <a:lnTo>
                      <a:pt x="125" y="546"/>
                    </a:lnTo>
                    <a:lnTo>
                      <a:pt x="142" y="513"/>
                    </a:lnTo>
                    <a:lnTo>
                      <a:pt x="160" y="480"/>
                    </a:lnTo>
                    <a:lnTo>
                      <a:pt x="178" y="448"/>
                    </a:lnTo>
                    <a:lnTo>
                      <a:pt x="196" y="417"/>
                    </a:lnTo>
                    <a:lnTo>
                      <a:pt x="215" y="387"/>
                    </a:lnTo>
                    <a:lnTo>
                      <a:pt x="236" y="356"/>
                    </a:lnTo>
                    <a:lnTo>
                      <a:pt x="257" y="326"/>
                    </a:lnTo>
                    <a:lnTo>
                      <a:pt x="280" y="298"/>
                    </a:lnTo>
                    <a:lnTo>
                      <a:pt x="302" y="269"/>
                    </a:lnTo>
                    <a:lnTo>
                      <a:pt x="325" y="241"/>
                    </a:lnTo>
                    <a:lnTo>
                      <a:pt x="351" y="214"/>
                    </a:lnTo>
                    <a:lnTo>
                      <a:pt x="375" y="186"/>
                    </a:lnTo>
                    <a:lnTo>
                      <a:pt x="400" y="161"/>
                    </a:lnTo>
                    <a:lnTo>
                      <a:pt x="427" y="135"/>
                    </a:lnTo>
                    <a:lnTo>
                      <a:pt x="439" y="123"/>
                    </a:lnTo>
                    <a:lnTo>
                      <a:pt x="453" y="111"/>
                    </a:lnTo>
                    <a:lnTo>
                      <a:pt x="481" y="87"/>
                    </a:lnTo>
                    <a:lnTo>
                      <a:pt x="508" y="65"/>
                    </a:lnTo>
                    <a:lnTo>
                      <a:pt x="538" y="42"/>
                    </a:lnTo>
                    <a:lnTo>
                      <a:pt x="567" y="21"/>
                    </a:lnTo>
                    <a:lnTo>
                      <a:pt x="597" y="0"/>
                    </a:lnTo>
                    <a:lnTo>
                      <a:pt x="627" y="21"/>
                    </a:lnTo>
                    <a:lnTo>
                      <a:pt x="657" y="42"/>
                    </a:lnTo>
                    <a:lnTo>
                      <a:pt x="686" y="65"/>
                    </a:lnTo>
                    <a:lnTo>
                      <a:pt x="713" y="87"/>
                    </a:lnTo>
                    <a:lnTo>
                      <a:pt x="741" y="111"/>
                    </a:lnTo>
                    <a:lnTo>
                      <a:pt x="768" y="135"/>
                    </a:lnTo>
                    <a:lnTo>
                      <a:pt x="794" y="161"/>
                    </a:lnTo>
                    <a:lnTo>
                      <a:pt x="820" y="186"/>
                    </a:lnTo>
                    <a:lnTo>
                      <a:pt x="845" y="214"/>
                    </a:lnTo>
                    <a:lnTo>
                      <a:pt x="869" y="241"/>
                    </a:lnTo>
                    <a:lnTo>
                      <a:pt x="892" y="269"/>
                    </a:lnTo>
                    <a:lnTo>
                      <a:pt x="904" y="283"/>
                    </a:lnTo>
                    <a:lnTo>
                      <a:pt x="914" y="298"/>
                    </a:lnTo>
                    <a:lnTo>
                      <a:pt x="937" y="326"/>
                    </a:lnTo>
                    <a:lnTo>
                      <a:pt x="958" y="356"/>
                    </a:lnTo>
                    <a:lnTo>
                      <a:pt x="968" y="371"/>
                    </a:lnTo>
                    <a:lnTo>
                      <a:pt x="979" y="387"/>
                    </a:lnTo>
                    <a:lnTo>
                      <a:pt x="998" y="417"/>
                    </a:lnTo>
                    <a:lnTo>
                      <a:pt x="1016" y="448"/>
                    </a:lnTo>
                    <a:lnTo>
                      <a:pt x="1035" y="480"/>
                    </a:lnTo>
                    <a:lnTo>
                      <a:pt x="1053" y="513"/>
                    </a:lnTo>
                    <a:lnTo>
                      <a:pt x="1069" y="546"/>
                    </a:lnTo>
                    <a:lnTo>
                      <a:pt x="1084" y="579"/>
                    </a:lnTo>
                    <a:lnTo>
                      <a:pt x="1099" y="614"/>
                    </a:lnTo>
                    <a:lnTo>
                      <a:pt x="1113" y="648"/>
                    </a:lnTo>
                    <a:lnTo>
                      <a:pt x="1126" y="683"/>
                    </a:lnTo>
                    <a:lnTo>
                      <a:pt x="1137" y="717"/>
                    </a:lnTo>
                    <a:lnTo>
                      <a:pt x="1149" y="753"/>
                    </a:lnTo>
                    <a:lnTo>
                      <a:pt x="1158" y="790"/>
                    </a:lnTo>
                    <a:lnTo>
                      <a:pt x="1167" y="826"/>
                    </a:lnTo>
                    <a:lnTo>
                      <a:pt x="1176" y="863"/>
                    </a:lnTo>
                    <a:lnTo>
                      <a:pt x="1183" y="899"/>
                    </a:lnTo>
                    <a:lnTo>
                      <a:pt x="1189" y="937"/>
                    </a:lnTo>
                    <a:lnTo>
                      <a:pt x="1194" y="976"/>
                    </a:lnTo>
                    <a:close/>
                  </a:path>
                </a:pathLst>
              </a:custGeom>
              <a:solidFill>
                <a:srgbClr val="5489C2"/>
              </a:solidFill>
              <a:ln w="12700" cap="flat" cmpd="sng" algn="ctr">
                <a:noFill/>
                <a:prstDash val="solid"/>
                <a:miter lim="800000"/>
                <a:headEnd/>
                <a:tailEnd/>
              </a:ln>
              <a:effectLst/>
            </p:spPr>
            <p:txBody>
              <a:bodyPr lIns="0" tIns="0" rIns="0" bIns="0"/>
              <a:lstStyle/>
              <a:p>
                <a:endParaRPr lang="en-US" sz="794" dirty="0">
                  <a:solidFill>
                    <a:srgbClr val="5489C2"/>
                  </a:solidFill>
                </a:endParaRPr>
              </a:p>
            </p:txBody>
          </p:sp>
          <p:sp>
            <p:nvSpPr>
              <p:cNvPr id="50" name="Freeform 33">
                <a:extLst>
                  <a:ext uri="{FF2B5EF4-FFF2-40B4-BE49-F238E27FC236}">
                    <a16:creationId xmlns:a16="http://schemas.microsoft.com/office/drawing/2014/main" id="{89D7DBAA-04F5-A364-5902-6C4EC3CECBC7}"/>
                  </a:ext>
                </a:extLst>
              </p:cNvPr>
              <p:cNvSpPr>
                <a:spLocks noChangeAspect="1"/>
              </p:cNvSpPr>
              <p:nvPr>
                <p:custDataLst>
                  <p:tags r:id="rId5"/>
                </p:custDataLst>
              </p:nvPr>
            </p:nvSpPr>
            <p:spPr bwMode="auto">
              <a:xfrm>
                <a:off x="3280" y="2046"/>
                <a:ext cx="835" cy="772"/>
              </a:xfrm>
              <a:custGeom>
                <a:avLst/>
                <a:gdLst>
                  <a:gd name="T0" fmla="*/ 0 w 2751"/>
                  <a:gd name="T1" fmla="*/ 0 h 2753"/>
                  <a:gd name="T2" fmla="*/ 0 w 2751"/>
                  <a:gd name="T3" fmla="*/ 0 h 2753"/>
                  <a:gd name="T4" fmla="*/ 0 w 2751"/>
                  <a:gd name="T5" fmla="*/ 0 h 2753"/>
                  <a:gd name="T6" fmla="*/ 0 w 2751"/>
                  <a:gd name="T7" fmla="*/ 0 h 2753"/>
                  <a:gd name="T8" fmla="*/ 0 w 2751"/>
                  <a:gd name="T9" fmla="*/ 0 h 2753"/>
                  <a:gd name="T10" fmla="*/ 0 w 2751"/>
                  <a:gd name="T11" fmla="*/ 0 h 2753"/>
                  <a:gd name="T12" fmla="*/ 0 w 2751"/>
                  <a:gd name="T13" fmla="*/ 0 h 2753"/>
                  <a:gd name="T14" fmla="*/ 0 w 2751"/>
                  <a:gd name="T15" fmla="*/ 0 h 2753"/>
                  <a:gd name="T16" fmla="*/ 0 w 2751"/>
                  <a:gd name="T17" fmla="*/ 0 h 2753"/>
                  <a:gd name="T18" fmla="*/ 0 w 2751"/>
                  <a:gd name="T19" fmla="*/ 0 h 2753"/>
                  <a:gd name="T20" fmla="*/ 0 w 2751"/>
                  <a:gd name="T21" fmla="*/ 0 h 2753"/>
                  <a:gd name="T22" fmla="*/ 0 w 2751"/>
                  <a:gd name="T23" fmla="*/ 0 h 2753"/>
                  <a:gd name="T24" fmla="*/ 0 w 2751"/>
                  <a:gd name="T25" fmla="*/ 0 h 2753"/>
                  <a:gd name="T26" fmla="*/ 0 w 2751"/>
                  <a:gd name="T27" fmla="*/ 0 h 2753"/>
                  <a:gd name="T28" fmla="*/ 0 w 2751"/>
                  <a:gd name="T29" fmla="*/ 0 h 2753"/>
                  <a:gd name="T30" fmla="*/ 0 w 2751"/>
                  <a:gd name="T31" fmla="*/ 0 h 2753"/>
                  <a:gd name="T32" fmla="*/ 0 w 2751"/>
                  <a:gd name="T33" fmla="*/ 0 h 2753"/>
                  <a:gd name="T34" fmla="*/ 0 w 2751"/>
                  <a:gd name="T35" fmla="*/ 0 h 2753"/>
                  <a:gd name="T36" fmla="*/ 0 w 2751"/>
                  <a:gd name="T37" fmla="*/ 0 h 2753"/>
                  <a:gd name="T38" fmla="*/ 0 w 2751"/>
                  <a:gd name="T39" fmla="*/ 0 h 2753"/>
                  <a:gd name="T40" fmla="*/ 0 w 2751"/>
                  <a:gd name="T41" fmla="*/ 0 h 2753"/>
                  <a:gd name="T42" fmla="*/ 0 w 2751"/>
                  <a:gd name="T43" fmla="*/ 0 h 2753"/>
                  <a:gd name="T44" fmla="*/ 0 w 2751"/>
                  <a:gd name="T45" fmla="*/ 0 h 2753"/>
                  <a:gd name="T46" fmla="*/ 0 w 2751"/>
                  <a:gd name="T47" fmla="*/ 0 h 2753"/>
                  <a:gd name="T48" fmla="*/ 0 w 2751"/>
                  <a:gd name="T49" fmla="*/ 0 h 2753"/>
                  <a:gd name="T50" fmla="*/ 0 w 2751"/>
                  <a:gd name="T51" fmla="*/ 0 h 2753"/>
                  <a:gd name="T52" fmla="*/ 0 w 2751"/>
                  <a:gd name="T53" fmla="*/ 0 h 2753"/>
                  <a:gd name="T54" fmla="*/ 0 w 2751"/>
                  <a:gd name="T55" fmla="*/ 0 h 2753"/>
                  <a:gd name="T56" fmla="*/ 0 w 2751"/>
                  <a:gd name="T57" fmla="*/ 0 h 2753"/>
                  <a:gd name="T58" fmla="*/ 0 w 2751"/>
                  <a:gd name="T59" fmla="*/ 0 h 2753"/>
                  <a:gd name="T60" fmla="*/ 0 w 2751"/>
                  <a:gd name="T61" fmla="*/ 0 h 2753"/>
                  <a:gd name="T62" fmla="*/ 0 w 2751"/>
                  <a:gd name="T63" fmla="*/ 0 h 2753"/>
                  <a:gd name="T64" fmla="*/ 0 w 2751"/>
                  <a:gd name="T65" fmla="*/ 0 h 2753"/>
                  <a:gd name="T66" fmla="*/ 0 w 2751"/>
                  <a:gd name="T67" fmla="*/ 0 h 2753"/>
                  <a:gd name="T68" fmla="*/ 0 w 2751"/>
                  <a:gd name="T69" fmla="*/ 0 h 2753"/>
                  <a:gd name="T70" fmla="*/ 0 w 2751"/>
                  <a:gd name="T71" fmla="*/ 0 h 2753"/>
                  <a:gd name="T72" fmla="*/ 0 w 2751"/>
                  <a:gd name="T73" fmla="*/ 0 h 2753"/>
                  <a:gd name="T74" fmla="*/ 0 w 2751"/>
                  <a:gd name="T75" fmla="*/ 0 h 2753"/>
                  <a:gd name="T76" fmla="*/ 0 w 2751"/>
                  <a:gd name="T77" fmla="*/ 0 h 2753"/>
                  <a:gd name="T78" fmla="*/ 0 w 2751"/>
                  <a:gd name="T79" fmla="*/ 0 h 2753"/>
                  <a:gd name="T80" fmla="*/ 0 w 2751"/>
                  <a:gd name="T81" fmla="*/ 0 h 2753"/>
                  <a:gd name="T82" fmla="*/ 0 w 2751"/>
                  <a:gd name="T83" fmla="*/ 0 h 2753"/>
                  <a:gd name="T84" fmla="*/ 0 w 2751"/>
                  <a:gd name="T85" fmla="*/ 0 h 275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51"/>
                  <a:gd name="T130" fmla="*/ 0 h 2753"/>
                  <a:gd name="T131" fmla="*/ 2751 w 2751"/>
                  <a:gd name="T132" fmla="*/ 2753 h 275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51" h="2753">
                    <a:moveTo>
                      <a:pt x="2751" y="1376"/>
                    </a:moveTo>
                    <a:lnTo>
                      <a:pt x="2749" y="1447"/>
                    </a:lnTo>
                    <a:lnTo>
                      <a:pt x="2745" y="1517"/>
                    </a:lnTo>
                    <a:lnTo>
                      <a:pt x="2735" y="1586"/>
                    </a:lnTo>
                    <a:lnTo>
                      <a:pt x="2723" y="1654"/>
                    </a:lnTo>
                    <a:lnTo>
                      <a:pt x="2708" y="1720"/>
                    </a:lnTo>
                    <a:lnTo>
                      <a:pt x="2689" y="1786"/>
                    </a:lnTo>
                    <a:lnTo>
                      <a:pt x="2668" y="1850"/>
                    </a:lnTo>
                    <a:lnTo>
                      <a:pt x="2642" y="1913"/>
                    </a:lnTo>
                    <a:lnTo>
                      <a:pt x="2615" y="1973"/>
                    </a:lnTo>
                    <a:lnTo>
                      <a:pt x="2585" y="2033"/>
                    </a:lnTo>
                    <a:lnTo>
                      <a:pt x="2552" y="2090"/>
                    </a:lnTo>
                    <a:lnTo>
                      <a:pt x="2516" y="2146"/>
                    </a:lnTo>
                    <a:lnTo>
                      <a:pt x="2478" y="2200"/>
                    </a:lnTo>
                    <a:lnTo>
                      <a:pt x="2436" y="2253"/>
                    </a:lnTo>
                    <a:lnTo>
                      <a:pt x="2394" y="2302"/>
                    </a:lnTo>
                    <a:lnTo>
                      <a:pt x="2348" y="2350"/>
                    </a:lnTo>
                    <a:lnTo>
                      <a:pt x="2300" y="2395"/>
                    </a:lnTo>
                    <a:lnTo>
                      <a:pt x="2250" y="2439"/>
                    </a:lnTo>
                    <a:lnTo>
                      <a:pt x="2199" y="2480"/>
                    </a:lnTo>
                    <a:lnTo>
                      <a:pt x="2145" y="2517"/>
                    </a:lnTo>
                    <a:lnTo>
                      <a:pt x="2089" y="2553"/>
                    </a:lnTo>
                    <a:lnTo>
                      <a:pt x="2030" y="2586"/>
                    </a:lnTo>
                    <a:lnTo>
                      <a:pt x="1972" y="2618"/>
                    </a:lnTo>
                    <a:lnTo>
                      <a:pt x="1910" y="2645"/>
                    </a:lnTo>
                    <a:lnTo>
                      <a:pt x="1849" y="2669"/>
                    </a:lnTo>
                    <a:lnTo>
                      <a:pt x="1784" y="2692"/>
                    </a:lnTo>
                    <a:lnTo>
                      <a:pt x="1719" y="2710"/>
                    </a:lnTo>
                    <a:lnTo>
                      <a:pt x="1652" y="2725"/>
                    </a:lnTo>
                    <a:lnTo>
                      <a:pt x="1584" y="2737"/>
                    </a:lnTo>
                    <a:lnTo>
                      <a:pt x="1516" y="2746"/>
                    </a:lnTo>
                    <a:lnTo>
                      <a:pt x="1446" y="2752"/>
                    </a:lnTo>
                    <a:lnTo>
                      <a:pt x="1375" y="2753"/>
                    </a:lnTo>
                    <a:lnTo>
                      <a:pt x="1304" y="2752"/>
                    </a:lnTo>
                    <a:lnTo>
                      <a:pt x="1234" y="2746"/>
                    </a:lnTo>
                    <a:lnTo>
                      <a:pt x="1166" y="2737"/>
                    </a:lnTo>
                    <a:lnTo>
                      <a:pt x="1097" y="2725"/>
                    </a:lnTo>
                    <a:lnTo>
                      <a:pt x="1031" y="2710"/>
                    </a:lnTo>
                    <a:lnTo>
                      <a:pt x="966" y="2692"/>
                    </a:lnTo>
                    <a:lnTo>
                      <a:pt x="902" y="2669"/>
                    </a:lnTo>
                    <a:lnTo>
                      <a:pt x="840" y="2645"/>
                    </a:lnTo>
                    <a:lnTo>
                      <a:pt x="778" y="2618"/>
                    </a:lnTo>
                    <a:lnTo>
                      <a:pt x="720" y="2586"/>
                    </a:lnTo>
                    <a:lnTo>
                      <a:pt x="661" y="2553"/>
                    </a:lnTo>
                    <a:lnTo>
                      <a:pt x="605" y="2517"/>
                    </a:lnTo>
                    <a:lnTo>
                      <a:pt x="551" y="2480"/>
                    </a:lnTo>
                    <a:lnTo>
                      <a:pt x="500" y="2439"/>
                    </a:lnTo>
                    <a:lnTo>
                      <a:pt x="449" y="2395"/>
                    </a:lnTo>
                    <a:lnTo>
                      <a:pt x="403" y="2350"/>
                    </a:lnTo>
                    <a:lnTo>
                      <a:pt x="356" y="2302"/>
                    </a:lnTo>
                    <a:lnTo>
                      <a:pt x="314" y="2253"/>
                    </a:lnTo>
                    <a:lnTo>
                      <a:pt x="272" y="2200"/>
                    </a:lnTo>
                    <a:lnTo>
                      <a:pt x="234" y="2146"/>
                    </a:lnTo>
                    <a:lnTo>
                      <a:pt x="198" y="2090"/>
                    </a:lnTo>
                    <a:lnTo>
                      <a:pt x="165" y="2033"/>
                    </a:lnTo>
                    <a:lnTo>
                      <a:pt x="135" y="1973"/>
                    </a:lnTo>
                    <a:lnTo>
                      <a:pt x="106" y="1913"/>
                    </a:lnTo>
                    <a:lnTo>
                      <a:pt x="82" y="1850"/>
                    </a:lnTo>
                    <a:lnTo>
                      <a:pt x="61" y="1786"/>
                    </a:lnTo>
                    <a:lnTo>
                      <a:pt x="42" y="1720"/>
                    </a:lnTo>
                    <a:lnTo>
                      <a:pt x="27" y="1654"/>
                    </a:lnTo>
                    <a:lnTo>
                      <a:pt x="15" y="1586"/>
                    </a:lnTo>
                    <a:lnTo>
                      <a:pt x="6" y="1517"/>
                    </a:lnTo>
                    <a:lnTo>
                      <a:pt x="1" y="1447"/>
                    </a:lnTo>
                    <a:lnTo>
                      <a:pt x="0" y="1376"/>
                    </a:lnTo>
                    <a:lnTo>
                      <a:pt x="1" y="1305"/>
                    </a:lnTo>
                    <a:lnTo>
                      <a:pt x="6" y="1236"/>
                    </a:lnTo>
                    <a:lnTo>
                      <a:pt x="15" y="1167"/>
                    </a:lnTo>
                    <a:lnTo>
                      <a:pt x="27" y="1099"/>
                    </a:lnTo>
                    <a:lnTo>
                      <a:pt x="42" y="1033"/>
                    </a:lnTo>
                    <a:lnTo>
                      <a:pt x="61" y="967"/>
                    </a:lnTo>
                    <a:lnTo>
                      <a:pt x="82" y="904"/>
                    </a:lnTo>
                    <a:lnTo>
                      <a:pt x="106" y="840"/>
                    </a:lnTo>
                    <a:lnTo>
                      <a:pt x="135" y="779"/>
                    </a:lnTo>
                    <a:lnTo>
                      <a:pt x="165" y="720"/>
                    </a:lnTo>
                    <a:lnTo>
                      <a:pt x="198" y="663"/>
                    </a:lnTo>
                    <a:lnTo>
                      <a:pt x="234" y="607"/>
                    </a:lnTo>
                    <a:lnTo>
                      <a:pt x="272" y="553"/>
                    </a:lnTo>
                    <a:lnTo>
                      <a:pt x="314" y="501"/>
                    </a:lnTo>
                    <a:lnTo>
                      <a:pt x="356" y="451"/>
                    </a:lnTo>
                    <a:lnTo>
                      <a:pt x="403" y="403"/>
                    </a:lnTo>
                    <a:lnTo>
                      <a:pt x="449" y="358"/>
                    </a:lnTo>
                    <a:lnTo>
                      <a:pt x="500" y="314"/>
                    </a:lnTo>
                    <a:lnTo>
                      <a:pt x="551" y="273"/>
                    </a:lnTo>
                    <a:lnTo>
                      <a:pt x="605" y="234"/>
                    </a:lnTo>
                    <a:lnTo>
                      <a:pt x="661" y="198"/>
                    </a:lnTo>
                    <a:lnTo>
                      <a:pt x="720" y="165"/>
                    </a:lnTo>
                    <a:lnTo>
                      <a:pt x="778" y="135"/>
                    </a:lnTo>
                    <a:lnTo>
                      <a:pt x="840" y="108"/>
                    </a:lnTo>
                    <a:lnTo>
                      <a:pt x="902" y="82"/>
                    </a:lnTo>
                    <a:lnTo>
                      <a:pt x="966" y="61"/>
                    </a:lnTo>
                    <a:lnTo>
                      <a:pt x="1031" y="43"/>
                    </a:lnTo>
                    <a:lnTo>
                      <a:pt x="1097" y="28"/>
                    </a:lnTo>
                    <a:lnTo>
                      <a:pt x="1166" y="15"/>
                    </a:lnTo>
                    <a:lnTo>
                      <a:pt x="1234" y="7"/>
                    </a:lnTo>
                    <a:lnTo>
                      <a:pt x="1304" y="1"/>
                    </a:lnTo>
                    <a:lnTo>
                      <a:pt x="1375" y="0"/>
                    </a:lnTo>
                    <a:lnTo>
                      <a:pt x="1446" y="1"/>
                    </a:lnTo>
                    <a:lnTo>
                      <a:pt x="1516" y="7"/>
                    </a:lnTo>
                    <a:lnTo>
                      <a:pt x="1584" y="15"/>
                    </a:lnTo>
                    <a:lnTo>
                      <a:pt x="1652" y="28"/>
                    </a:lnTo>
                    <a:lnTo>
                      <a:pt x="1719" y="43"/>
                    </a:lnTo>
                    <a:lnTo>
                      <a:pt x="1784" y="61"/>
                    </a:lnTo>
                    <a:lnTo>
                      <a:pt x="1849" y="82"/>
                    </a:lnTo>
                    <a:lnTo>
                      <a:pt x="1910" y="108"/>
                    </a:lnTo>
                    <a:lnTo>
                      <a:pt x="1972" y="135"/>
                    </a:lnTo>
                    <a:lnTo>
                      <a:pt x="2030" y="165"/>
                    </a:lnTo>
                    <a:lnTo>
                      <a:pt x="2089" y="198"/>
                    </a:lnTo>
                    <a:lnTo>
                      <a:pt x="2145" y="234"/>
                    </a:lnTo>
                    <a:lnTo>
                      <a:pt x="2199" y="273"/>
                    </a:lnTo>
                    <a:lnTo>
                      <a:pt x="2250" y="314"/>
                    </a:lnTo>
                    <a:lnTo>
                      <a:pt x="2300" y="358"/>
                    </a:lnTo>
                    <a:lnTo>
                      <a:pt x="2348" y="403"/>
                    </a:lnTo>
                    <a:lnTo>
                      <a:pt x="2394" y="451"/>
                    </a:lnTo>
                    <a:lnTo>
                      <a:pt x="2436" y="501"/>
                    </a:lnTo>
                    <a:lnTo>
                      <a:pt x="2478" y="553"/>
                    </a:lnTo>
                    <a:lnTo>
                      <a:pt x="2516" y="607"/>
                    </a:lnTo>
                    <a:lnTo>
                      <a:pt x="2552" y="663"/>
                    </a:lnTo>
                    <a:lnTo>
                      <a:pt x="2585" y="720"/>
                    </a:lnTo>
                    <a:lnTo>
                      <a:pt x="2615" y="779"/>
                    </a:lnTo>
                    <a:lnTo>
                      <a:pt x="2642" y="840"/>
                    </a:lnTo>
                    <a:lnTo>
                      <a:pt x="2668" y="904"/>
                    </a:lnTo>
                    <a:lnTo>
                      <a:pt x="2689" y="967"/>
                    </a:lnTo>
                    <a:lnTo>
                      <a:pt x="2708" y="1033"/>
                    </a:lnTo>
                    <a:lnTo>
                      <a:pt x="2723" y="1099"/>
                    </a:lnTo>
                    <a:lnTo>
                      <a:pt x="2735" y="1167"/>
                    </a:lnTo>
                    <a:lnTo>
                      <a:pt x="2745" y="1236"/>
                    </a:lnTo>
                    <a:lnTo>
                      <a:pt x="2749" y="1305"/>
                    </a:lnTo>
                    <a:lnTo>
                      <a:pt x="2751" y="1376"/>
                    </a:lnTo>
                  </a:path>
                </a:pathLst>
              </a:custGeom>
              <a:noFill/>
              <a:ln w="19050" cmpd="sng">
                <a:solidFill>
                  <a:srgbClr val="61C32B"/>
                </a:solidFill>
                <a:prstDash val="solid"/>
                <a:round/>
                <a:headEnd/>
                <a:tailEnd/>
              </a:ln>
            </p:spPr>
            <p:txBody>
              <a:bodyPr/>
              <a:lstStyle/>
              <a:p>
                <a:endParaRPr lang="en-US" sz="794" dirty="0">
                  <a:solidFill>
                    <a:srgbClr val="5489C2"/>
                  </a:solidFill>
                </a:endParaRPr>
              </a:p>
            </p:txBody>
          </p:sp>
          <p:sp>
            <p:nvSpPr>
              <p:cNvPr id="51" name="Freeform 34">
                <a:extLst>
                  <a:ext uri="{FF2B5EF4-FFF2-40B4-BE49-F238E27FC236}">
                    <a16:creationId xmlns:a16="http://schemas.microsoft.com/office/drawing/2014/main" id="{A0F4FF62-AFFB-44F7-BC33-065C048FFBDC}"/>
                  </a:ext>
                </a:extLst>
              </p:cNvPr>
              <p:cNvSpPr>
                <a:spLocks noChangeAspect="1"/>
              </p:cNvSpPr>
              <p:nvPr>
                <p:custDataLst>
                  <p:tags r:id="rId6"/>
                </p:custDataLst>
              </p:nvPr>
            </p:nvSpPr>
            <p:spPr bwMode="auto">
              <a:xfrm>
                <a:off x="3514" y="2441"/>
                <a:ext cx="834" cy="772"/>
              </a:xfrm>
              <a:custGeom>
                <a:avLst/>
                <a:gdLst>
                  <a:gd name="T0" fmla="*/ 0 w 2751"/>
                  <a:gd name="T1" fmla="*/ 0 h 2753"/>
                  <a:gd name="T2" fmla="*/ 0 w 2751"/>
                  <a:gd name="T3" fmla="*/ 0 h 2753"/>
                  <a:gd name="T4" fmla="*/ 0 w 2751"/>
                  <a:gd name="T5" fmla="*/ 0 h 2753"/>
                  <a:gd name="T6" fmla="*/ 0 w 2751"/>
                  <a:gd name="T7" fmla="*/ 0 h 2753"/>
                  <a:gd name="T8" fmla="*/ 0 w 2751"/>
                  <a:gd name="T9" fmla="*/ 0 h 2753"/>
                  <a:gd name="T10" fmla="*/ 0 w 2751"/>
                  <a:gd name="T11" fmla="*/ 0 h 2753"/>
                  <a:gd name="T12" fmla="*/ 0 w 2751"/>
                  <a:gd name="T13" fmla="*/ 0 h 2753"/>
                  <a:gd name="T14" fmla="*/ 0 w 2751"/>
                  <a:gd name="T15" fmla="*/ 0 h 2753"/>
                  <a:gd name="T16" fmla="*/ 0 w 2751"/>
                  <a:gd name="T17" fmla="*/ 0 h 2753"/>
                  <a:gd name="T18" fmla="*/ 0 w 2751"/>
                  <a:gd name="T19" fmla="*/ 0 h 2753"/>
                  <a:gd name="T20" fmla="*/ 0 w 2751"/>
                  <a:gd name="T21" fmla="*/ 0 h 2753"/>
                  <a:gd name="T22" fmla="*/ 0 w 2751"/>
                  <a:gd name="T23" fmla="*/ 0 h 2753"/>
                  <a:gd name="T24" fmla="*/ 0 w 2751"/>
                  <a:gd name="T25" fmla="*/ 0 h 2753"/>
                  <a:gd name="T26" fmla="*/ 0 w 2751"/>
                  <a:gd name="T27" fmla="*/ 0 h 2753"/>
                  <a:gd name="T28" fmla="*/ 0 w 2751"/>
                  <a:gd name="T29" fmla="*/ 0 h 2753"/>
                  <a:gd name="T30" fmla="*/ 0 w 2751"/>
                  <a:gd name="T31" fmla="*/ 0 h 2753"/>
                  <a:gd name="T32" fmla="*/ 0 w 2751"/>
                  <a:gd name="T33" fmla="*/ 0 h 2753"/>
                  <a:gd name="T34" fmla="*/ 0 w 2751"/>
                  <a:gd name="T35" fmla="*/ 0 h 2753"/>
                  <a:gd name="T36" fmla="*/ 0 w 2751"/>
                  <a:gd name="T37" fmla="*/ 0 h 2753"/>
                  <a:gd name="T38" fmla="*/ 0 w 2751"/>
                  <a:gd name="T39" fmla="*/ 0 h 2753"/>
                  <a:gd name="T40" fmla="*/ 0 w 2751"/>
                  <a:gd name="T41" fmla="*/ 0 h 2753"/>
                  <a:gd name="T42" fmla="*/ 0 w 2751"/>
                  <a:gd name="T43" fmla="*/ 0 h 2753"/>
                  <a:gd name="T44" fmla="*/ 0 w 2751"/>
                  <a:gd name="T45" fmla="*/ 0 h 2753"/>
                  <a:gd name="T46" fmla="*/ 0 w 2751"/>
                  <a:gd name="T47" fmla="*/ 0 h 2753"/>
                  <a:gd name="T48" fmla="*/ 0 w 2751"/>
                  <a:gd name="T49" fmla="*/ 0 h 2753"/>
                  <a:gd name="T50" fmla="*/ 0 w 2751"/>
                  <a:gd name="T51" fmla="*/ 0 h 2753"/>
                  <a:gd name="T52" fmla="*/ 0 w 2751"/>
                  <a:gd name="T53" fmla="*/ 0 h 2753"/>
                  <a:gd name="T54" fmla="*/ 0 w 2751"/>
                  <a:gd name="T55" fmla="*/ 0 h 2753"/>
                  <a:gd name="T56" fmla="*/ 0 w 2751"/>
                  <a:gd name="T57" fmla="*/ 0 h 2753"/>
                  <a:gd name="T58" fmla="*/ 0 w 2751"/>
                  <a:gd name="T59" fmla="*/ 0 h 2753"/>
                  <a:gd name="T60" fmla="*/ 0 w 2751"/>
                  <a:gd name="T61" fmla="*/ 0 h 2753"/>
                  <a:gd name="T62" fmla="*/ 0 w 2751"/>
                  <a:gd name="T63" fmla="*/ 0 h 2753"/>
                  <a:gd name="T64" fmla="*/ 0 w 2751"/>
                  <a:gd name="T65" fmla="*/ 0 h 2753"/>
                  <a:gd name="T66" fmla="*/ 0 w 2751"/>
                  <a:gd name="T67" fmla="*/ 0 h 2753"/>
                  <a:gd name="T68" fmla="*/ 0 w 2751"/>
                  <a:gd name="T69" fmla="*/ 0 h 2753"/>
                  <a:gd name="T70" fmla="*/ 0 w 2751"/>
                  <a:gd name="T71" fmla="*/ 0 h 2753"/>
                  <a:gd name="T72" fmla="*/ 0 w 2751"/>
                  <a:gd name="T73" fmla="*/ 0 h 2753"/>
                  <a:gd name="T74" fmla="*/ 0 w 2751"/>
                  <a:gd name="T75" fmla="*/ 0 h 2753"/>
                  <a:gd name="T76" fmla="*/ 0 w 2751"/>
                  <a:gd name="T77" fmla="*/ 0 h 2753"/>
                  <a:gd name="T78" fmla="*/ 0 w 2751"/>
                  <a:gd name="T79" fmla="*/ 0 h 2753"/>
                  <a:gd name="T80" fmla="*/ 0 w 2751"/>
                  <a:gd name="T81" fmla="*/ 0 h 2753"/>
                  <a:gd name="T82" fmla="*/ 0 w 2751"/>
                  <a:gd name="T83" fmla="*/ 0 h 2753"/>
                  <a:gd name="T84" fmla="*/ 0 w 2751"/>
                  <a:gd name="T85" fmla="*/ 0 h 275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51"/>
                  <a:gd name="T130" fmla="*/ 0 h 2753"/>
                  <a:gd name="T131" fmla="*/ 2751 w 2751"/>
                  <a:gd name="T132" fmla="*/ 2753 h 275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51" h="2753">
                    <a:moveTo>
                      <a:pt x="0" y="1377"/>
                    </a:moveTo>
                    <a:lnTo>
                      <a:pt x="2" y="1305"/>
                    </a:lnTo>
                    <a:lnTo>
                      <a:pt x="6" y="1236"/>
                    </a:lnTo>
                    <a:lnTo>
                      <a:pt x="15" y="1167"/>
                    </a:lnTo>
                    <a:lnTo>
                      <a:pt x="27" y="1099"/>
                    </a:lnTo>
                    <a:lnTo>
                      <a:pt x="42" y="1033"/>
                    </a:lnTo>
                    <a:lnTo>
                      <a:pt x="62" y="967"/>
                    </a:lnTo>
                    <a:lnTo>
                      <a:pt x="83" y="904"/>
                    </a:lnTo>
                    <a:lnTo>
                      <a:pt x="107" y="841"/>
                    </a:lnTo>
                    <a:lnTo>
                      <a:pt x="136" y="780"/>
                    </a:lnTo>
                    <a:lnTo>
                      <a:pt x="166" y="720"/>
                    </a:lnTo>
                    <a:lnTo>
                      <a:pt x="199" y="663"/>
                    </a:lnTo>
                    <a:lnTo>
                      <a:pt x="235" y="607"/>
                    </a:lnTo>
                    <a:lnTo>
                      <a:pt x="272" y="553"/>
                    </a:lnTo>
                    <a:lnTo>
                      <a:pt x="314" y="501"/>
                    </a:lnTo>
                    <a:lnTo>
                      <a:pt x="357" y="451"/>
                    </a:lnTo>
                    <a:lnTo>
                      <a:pt x="403" y="403"/>
                    </a:lnTo>
                    <a:lnTo>
                      <a:pt x="450" y="358"/>
                    </a:lnTo>
                    <a:lnTo>
                      <a:pt x="501" y="314"/>
                    </a:lnTo>
                    <a:lnTo>
                      <a:pt x="552" y="274"/>
                    </a:lnTo>
                    <a:lnTo>
                      <a:pt x="606" y="236"/>
                    </a:lnTo>
                    <a:lnTo>
                      <a:pt x="662" y="200"/>
                    </a:lnTo>
                    <a:lnTo>
                      <a:pt x="720" y="167"/>
                    </a:lnTo>
                    <a:lnTo>
                      <a:pt x="779" y="135"/>
                    </a:lnTo>
                    <a:lnTo>
                      <a:pt x="841" y="108"/>
                    </a:lnTo>
                    <a:lnTo>
                      <a:pt x="902" y="84"/>
                    </a:lnTo>
                    <a:lnTo>
                      <a:pt x="967" y="62"/>
                    </a:lnTo>
                    <a:lnTo>
                      <a:pt x="1032" y="44"/>
                    </a:lnTo>
                    <a:lnTo>
                      <a:pt x="1098" y="28"/>
                    </a:lnTo>
                    <a:lnTo>
                      <a:pt x="1167" y="16"/>
                    </a:lnTo>
                    <a:lnTo>
                      <a:pt x="1234" y="7"/>
                    </a:lnTo>
                    <a:lnTo>
                      <a:pt x="1305" y="1"/>
                    </a:lnTo>
                    <a:lnTo>
                      <a:pt x="1376" y="0"/>
                    </a:lnTo>
                    <a:lnTo>
                      <a:pt x="1446" y="1"/>
                    </a:lnTo>
                    <a:lnTo>
                      <a:pt x="1517" y="7"/>
                    </a:lnTo>
                    <a:lnTo>
                      <a:pt x="1585" y="16"/>
                    </a:lnTo>
                    <a:lnTo>
                      <a:pt x="1652" y="28"/>
                    </a:lnTo>
                    <a:lnTo>
                      <a:pt x="1720" y="44"/>
                    </a:lnTo>
                    <a:lnTo>
                      <a:pt x="1785" y="62"/>
                    </a:lnTo>
                    <a:lnTo>
                      <a:pt x="1849" y="84"/>
                    </a:lnTo>
                    <a:lnTo>
                      <a:pt x="1911" y="108"/>
                    </a:lnTo>
                    <a:lnTo>
                      <a:pt x="1973" y="135"/>
                    </a:lnTo>
                    <a:lnTo>
                      <a:pt x="2031" y="167"/>
                    </a:lnTo>
                    <a:lnTo>
                      <a:pt x="2090" y="200"/>
                    </a:lnTo>
                    <a:lnTo>
                      <a:pt x="2145" y="236"/>
                    </a:lnTo>
                    <a:lnTo>
                      <a:pt x="2199" y="274"/>
                    </a:lnTo>
                    <a:lnTo>
                      <a:pt x="2251" y="314"/>
                    </a:lnTo>
                    <a:lnTo>
                      <a:pt x="2300" y="358"/>
                    </a:lnTo>
                    <a:lnTo>
                      <a:pt x="2348" y="403"/>
                    </a:lnTo>
                    <a:lnTo>
                      <a:pt x="2395" y="451"/>
                    </a:lnTo>
                    <a:lnTo>
                      <a:pt x="2437" y="501"/>
                    </a:lnTo>
                    <a:lnTo>
                      <a:pt x="2479" y="553"/>
                    </a:lnTo>
                    <a:lnTo>
                      <a:pt x="2517" y="607"/>
                    </a:lnTo>
                    <a:lnTo>
                      <a:pt x="2553" y="663"/>
                    </a:lnTo>
                    <a:lnTo>
                      <a:pt x="2586" y="720"/>
                    </a:lnTo>
                    <a:lnTo>
                      <a:pt x="2616" y="780"/>
                    </a:lnTo>
                    <a:lnTo>
                      <a:pt x="2643" y="841"/>
                    </a:lnTo>
                    <a:lnTo>
                      <a:pt x="2668" y="904"/>
                    </a:lnTo>
                    <a:lnTo>
                      <a:pt x="2690" y="967"/>
                    </a:lnTo>
                    <a:lnTo>
                      <a:pt x="2709" y="1033"/>
                    </a:lnTo>
                    <a:lnTo>
                      <a:pt x="2724" y="1099"/>
                    </a:lnTo>
                    <a:lnTo>
                      <a:pt x="2736" y="1167"/>
                    </a:lnTo>
                    <a:lnTo>
                      <a:pt x="2745" y="1236"/>
                    </a:lnTo>
                    <a:lnTo>
                      <a:pt x="2750" y="1305"/>
                    </a:lnTo>
                    <a:lnTo>
                      <a:pt x="2751" y="1377"/>
                    </a:lnTo>
                    <a:lnTo>
                      <a:pt x="2750" y="1448"/>
                    </a:lnTo>
                    <a:lnTo>
                      <a:pt x="2745" y="1517"/>
                    </a:lnTo>
                    <a:lnTo>
                      <a:pt x="2736" y="1586"/>
                    </a:lnTo>
                    <a:lnTo>
                      <a:pt x="2724" y="1654"/>
                    </a:lnTo>
                    <a:lnTo>
                      <a:pt x="2709" y="1720"/>
                    </a:lnTo>
                    <a:lnTo>
                      <a:pt x="2690" y="1787"/>
                    </a:lnTo>
                    <a:lnTo>
                      <a:pt x="2668" y="1850"/>
                    </a:lnTo>
                    <a:lnTo>
                      <a:pt x="2643" y="1913"/>
                    </a:lnTo>
                    <a:lnTo>
                      <a:pt x="2616" y="1973"/>
                    </a:lnTo>
                    <a:lnTo>
                      <a:pt x="2586" y="2033"/>
                    </a:lnTo>
                    <a:lnTo>
                      <a:pt x="2553" y="2090"/>
                    </a:lnTo>
                    <a:lnTo>
                      <a:pt x="2517" y="2146"/>
                    </a:lnTo>
                    <a:lnTo>
                      <a:pt x="2479" y="2200"/>
                    </a:lnTo>
                    <a:lnTo>
                      <a:pt x="2437" y="2253"/>
                    </a:lnTo>
                    <a:lnTo>
                      <a:pt x="2395" y="2302"/>
                    </a:lnTo>
                    <a:lnTo>
                      <a:pt x="2348" y="2350"/>
                    </a:lnTo>
                    <a:lnTo>
                      <a:pt x="2300" y="2396"/>
                    </a:lnTo>
                    <a:lnTo>
                      <a:pt x="2251" y="2439"/>
                    </a:lnTo>
                    <a:lnTo>
                      <a:pt x="2199" y="2480"/>
                    </a:lnTo>
                    <a:lnTo>
                      <a:pt x="2145" y="2519"/>
                    </a:lnTo>
                    <a:lnTo>
                      <a:pt x="2090" y="2553"/>
                    </a:lnTo>
                    <a:lnTo>
                      <a:pt x="2031" y="2588"/>
                    </a:lnTo>
                    <a:lnTo>
                      <a:pt x="1973" y="2618"/>
                    </a:lnTo>
                    <a:lnTo>
                      <a:pt x="1911" y="2645"/>
                    </a:lnTo>
                    <a:lnTo>
                      <a:pt x="1849" y="2669"/>
                    </a:lnTo>
                    <a:lnTo>
                      <a:pt x="1785" y="2692"/>
                    </a:lnTo>
                    <a:lnTo>
                      <a:pt x="1720" y="2710"/>
                    </a:lnTo>
                    <a:lnTo>
                      <a:pt x="1652" y="2725"/>
                    </a:lnTo>
                    <a:lnTo>
                      <a:pt x="1585" y="2737"/>
                    </a:lnTo>
                    <a:lnTo>
                      <a:pt x="1517" y="2746"/>
                    </a:lnTo>
                    <a:lnTo>
                      <a:pt x="1446" y="2752"/>
                    </a:lnTo>
                    <a:lnTo>
                      <a:pt x="1376" y="2753"/>
                    </a:lnTo>
                    <a:lnTo>
                      <a:pt x="1305" y="2752"/>
                    </a:lnTo>
                    <a:lnTo>
                      <a:pt x="1234" y="2746"/>
                    </a:lnTo>
                    <a:lnTo>
                      <a:pt x="1167" y="2737"/>
                    </a:lnTo>
                    <a:lnTo>
                      <a:pt x="1098" y="2725"/>
                    </a:lnTo>
                    <a:lnTo>
                      <a:pt x="1032" y="2710"/>
                    </a:lnTo>
                    <a:lnTo>
                      <a:pt x="967" y="2692"/>
                    </a:lnTo>
                    <a:lnTo>
                      <a:pt x="902" y="2669"/>
                    </a:lnTo>
                    <a:lnTo>
                      <a:pt x="841" y="2645"/>
                    </a:lnTo>
                    <a:lnTo>
                      <a:pt x="779" y="2618"/>
                    </a:lnTo>
                    <a:lnTo>
                      <a:pt x="720" y="2588"/>
                    </a:lnTo>
                    <a:lnTo>
                      <a:pt x="662" y="2553"/>
                    </a:lnTo>
                    <a:lnTo>
                      <a:pt x="606" y="2519"/>
                    </a:lnTo>
                    <a:lnTo>
                      <a:pt x="552" y="2480"/>
                    </a:lnTo>
                    <a:lnTo>
                      <a:pt x="501" y="2439"/>
                    </a:lnTo>
                    <a:lnTo>
                      <a:pt x="450" y="2396"/>
                    </a:lnTo>
                    <a:lnTo>
                      <a:pt x="403" y="2350"/>
                    </a:lnTo>
                    <a:lnTo>
                      <a:pt x="357" y="2302"/>
                    </a:lnTo>
                    <a:lnTo>
                      <a:pt x="314" y="2253"/>
                    </a:lnTo>
                    <a:lnTo>
                      <a:pt x="272" y="2200"/>
                    </a:lnTo>
                    <a:lnTo>
                      <a:pt x="235" y="2146"/>
                    </a:lnTo>
                    <a:lnTo>
                      <a:pt x="199" y="2090"/>
                    </a:lnTo>
                    <a:lnTo>
                      <a:pt x="166" y="2033"/>
                    </a:lnTo>
                    <a:lnTo>
                      <a:pt x="136" y="1973"/>
                    </a:lnTo>
                    <a:lnTo>
                      <a:pt x="107" y="1913"/>
                    </a:lnTo>
                    <a:lnTo>
                      <a:pt x="83" y="1850"/>
                    </a:lnTo>
                    <a:lnTo>
                      <a:pt x="62" y="1787"/>
                    </a:lnTo>
                    <a:lnTo>
                      <a:pt x="42" y="1720"/>
                    </a:lnTo>
                    <a:lnTo>
                      <a:pt x="27" y="1654"/>
                    </a:lnTo>
                    <a:lnTo>
                      <a:pt x="15" y="1586"/>
                    </a:lnTo>
                    <a:lnTo>
                      <a:pt x="6" y="1517"/>
                    </a:lnTo>
                    <a:lnTo>
                      <a:pt x="2" y="1448"/>
                    </a:lnTo>
                    <a:lnTo>
                      <a:pt x="0" y="1377"/>
                    </a:lnTo>
                  </a:path>
                </a:pathLst>
              </a:custGeom>
              <a:noFill/>
              <a:ln w="19050" cmpd="sng">
                <a:solidFill>
                  <a:srgbClr val="61C32B"/>
                </a:solidFill>
                <a:prstDash val="solid"/>
                <a:round/>
                <a:headEnd/>
                <a:tailEnd/>
              </a:ln>
            </p:spPr>
            <p:txBody>
              <a:bodyPr/>
              <a:lstStyle/>
              <a:p>
                <a:endParaRPr lang="en-US" sz="794" dirty="0">
                  <a:solidFill>
                    <a:srgbClr val="5489C2"/>
                  </a:solidFill>
                </a:endParaRPr>
              </a:p>
            </p:txBody>
          </p:sp>
          <p:sp>
            <p:nvSpPr>
              <p:cNvPr id="52" name="Freeform 35">
                <a:extLst>
                  <a:ext uri="{FF2B5EF4-FFF2-40B4-BE49-F238E27FC236}">
                    <a16:creationId xmlns:a16="http://schemas.microsoft.com/office/drawing/2014/main" id="{C03109D5-23BF-21DF-0A1E-54FCEE46D9EB}"/>
                  </a:ext>
                </a:extLst>
              </p:cNvPr>
              <p:cNvSpPr>
                <a:spLocks noChangeAspect="1"/>
              </p:cNvSpPr>
              <p:nvPr>
                <p:custDataLst>
                  <p:tags r:id="rId7"/>
                </p:custDataLst>
              </p:nvPr>
            </p:nvSpPr>
            <p:spPr bwMode="auto">
              <a:xfrm>
                <a:off x="3048" y="2441"/>
                <a:ext cx="833" cy="772"/>
              </a:xfrm>
              <a:custGeom>
                <a:avLst/>
                <a:gdLst>
                  <a:gd name="T0" fmla="*/ 0 w 2751"/>
                  <a:gd name="T1" fmla="*/ 0 h 2753"/>
                  <a:gd name="T2" fmla="*/ 0 w 2751"/>
                  <a:gd name="T3" fmla="*/ 0 h 2753"/>
                  <a:gd name="T4" fmla="*/ 0 w 2751"/>
                  <a:gd name="T5" fmla="*/ 0 h 2753"/>
                  <a:gd name="T6" fmla="*/ 0 w 2751"/>
                  <a:gd name="T7" fmla="*/ 0 h 2753"/>
                  <a:gd name="T8" fmla="*/ 0 w 2751"/>
                  <a:gd name="T9" fmla="*/ 0 h 2753"/>
                  <a:gd name="T10" fmla="*/ 0 w 2751"/>
                  <a:gd name="T11" fmla="*/ 0 h 2753"/>
                  <a:gd name="T12" fmla="*/ 0 w 2751"/>
                  <a:gd name="T13" fmla="*/ 0 h 2753"/>
                  <a:gd name="T14" fmla="*/ 0 w 2751"/>
                  <a:gd name="T15" fmla="*/ 0 h 2753"/>
                  <a:gd name="T16" fmla="*/ 0 w 2751"/>
                  <a:gd name="T17" fmla="*/ 0 h 2753"/>
                  <a:gd name="T18" fmla="*/ 0 w 2751"/>
                  <a:gd name="T19" fmla="*/ 0 h 2753"/>
                  <a:gd name="T20" fmla="*/ 0 w 2751"/>
                  <a:gd name="T21" fmla="*/ 0 h 2753"/>
                  <a:gd name="T22" fmla="*/ 0 w 2751"/>
                  <a:gd name="T23" fmla="*/ 0 h 2753"/>
                  <a:gd name="T24" fmla="*/ 0 w 2751"/>
                  <a:gd name="T25" fmla="*/ 0 h 2753"/>
                  <a:gd name="T26" fmla="*/ 0 w 2751"/>
                  <a:gd name="T27" fmla="*/ 0 h 2753"/>
                  <a:gd name="T28" fmla="*/ 0 w 2751"/>
                  <a:gd name="T29" fmla="*/ 0 h 2753"/>
                  <a:gd name="T30" fmla="*/ 0 w 2751"/>
                  <a:gd name="T31" fmla="*/ 0 h 2753"/>
                  <a:gd name="T32" fmla="*/ 0 w 2751"/>
                  <a:gd name="T33" fmla="*/ 0 h 2753"/>
                  <a:gd name="T34" fmla="*/ 0 w 2751"/>
                  <a:gd name="T35" fmla="*/ 0 h 2753"/>
                  <a:gd name="T36" fmla="*/ 0 w 2751"/>
                  <a:gd name="T37" fmla="*/ 0 h 2753"/>
                  <a:gd name="T38" fmla="*/ 0 w 2751"/>
                  <a:gd name="T39" fmla="*/ 0 h 2753"/>
                  <a:gd name="T40" fmla="*/ 0 w 2751"/>
                  <a:gd name="T41" fmla="*/ 0 h 2753"/>
                  <a:gd name="T42" fmla="*/ 0 w 2751"/>
                  <a:gd name="T43" fmla="*/ 0 h 2753"/>
                  <a:gd name="T44" fmla="*/ 0 w 2751"/>
                  <a:gd name="T45" fmla="*/ 0 h 2753"/>
                  <a:gd name="T46" fmla="*/ 0 w 2751"/>
                  <a:gd name="T47" fmla="*/ 0 h 2753"/>
                  <a:gd name="T48" fmla="*/ 0 w 2751"/>
                  <a:gd name="T49" fmla="*/ 0 h 2753"/>
                  <a:gd name="T50" fmla="*/ 0 w 2751"/>
                  <a:gd name="T51" fmla="*/ 0 h 2753"/>
                  <a:gd name="T52" fmla="*/ 0 w 2751"/>
                  <a:gd name="T53" fmla="*/ 0 h 2753"/>
                  <a:gd name="T54" fmla="*/ 0 w 2751"/>
                  <a:gd name="T55" fmla="*/ 0 h 2753"/>
                  <a:gd name="T56" fmla="*/ 0 w 2751"/>
                  <a:gd name="T57" fmla="*/ 0 h 2753"/>
                  <a:gd name="T58" fmla="*/ 0 w 2751"/>
                  <a:gd name="T59" fmla="*/ 0 h 2753"/>
                  <a:gd name="T60" fmla="*/ 0 w 2751"/>
                  <a:gd name="T61" fmla="*/ 0 h 2753"/>
                  <a:gd name="T62" fmla="*/ 0 w 2751"/>
                  <a:gd name="T63" fmla="*/ 0 h 2753"/>
                  <a:gd name="T64" fmla="*/ 0 w 2751"/>
                  <a:gd name="T65" fmla="*/ 0 h 2753"/>
                  <a:gd name="T66" fmla="*/ 0 w 2751"/>
                  <a:gd name="T67" fmla="*/ 0 h 2753"/>
                  <a:gd name="T68" fmla="*/ 0 w 2751"/>
                  <a:gd name="T69" fmla="*/ 0 h 2753"/>
                  <a:gd name="T70" fmla="*/ 0 w 2751"/>
                  <a:gd name="T71" fmla="*/ 0 h 2753"/>
                  <a:gd name="T72" fmla="*/ 0 w 2751"/>
                  <a:gd name="T73" fmla="*/ 0 h 2753"/>
                  <a:gd name="T74" fmla="*/ 0 w 2751"/>
                  <a:gd name="T75" fmla="*/ 0 h 2753"/>
                  <a:gd name="T76" fmla="*/ 0 w 2751"/>
                  <a:gd name="T77" fmla="*/ 0 h 2753"/>
                  <a:gd name="T78" fmla="*/ 0 w 2751"/>
                  <a:gd name="T79" fmla="*/ 0 h 2753"/>
                  <a:gd name="T80" fmla="*/ 0 w 2751"/>
                  <a:gd name="T81" fmla="*/ 0 h 2753"/>
                  <a:gd name="T82" fmla="*/ 0 w 2751"/>
                  <a:gd name="T83" fmla="*/ 0 h 2753"/>
                  <a:gd name="T84" fmla="*/ 0 w 2751"/>
                  <a:gd name="T85" fmla="*/ 0 h 275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51"/>
                  <a:gd name="T130" fmla="*/ 0 h 2753"/>
                  <a:gd name="T131" fmla="*/ 2751 w 2751"/>
                  <a:gd name="T132" fmla="*/ 2753 h 275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51" h="2753">
                    <a:moveTo>
                      <a:pt x="0" y="1377"/>
                    </a:moveTo>
                    <a:lnTo>
                      <a:pt x="2" y="1305"/>
                    </a:lnTo>
                    <a:lnTo>
                      <a:pt x="6" y="1236"/>
                    </a:lnTo>
                    <a:lnTo>
                      <a:pt x="15" y="1167"/>
                    </a:lnTo>
                    <a:lnTo>
                      <a:pt x="27" y="1099"/>
                    </a:lnTo>
                    <a:lnTo>
                      <a:pt x="42" y="1033"/>
                    </a:lnTo>
                    <a:lnTo>
                      <a:pt x="62" y="967"/>
                    </a:lnTo>
                    <a:lnTo>
                      <a:pt x="83" y="904"/>
                    </a:lnTo>
                    <a:lnTo>
                      <a:pt x="107" y="841"/>
                    </a:lnTo>
                    <a:lnTo>
                      <a:pt x="135" y="780"/>
                    </a:lnTo>
                    <a:lnTo>
                      <a:pt x="165" y="720"/>
                    </a:lnTo>
                    <a:lnTo>
                      <a:pt x="198" y="663"/>
                    </a:lnTo>
                    <a:lnTo>
                      <a:pt x="235" y="607"/>
                    </a:lnTo>
                    <a:lnTo>
                      <a:pt x="272" y="553"/>
                    </a:lnTo>
                    <a:lnTo>
                      <a:pt x="314" y="501"/>
                    </a:lnTo>
                    <a:lnTo>
                      <a:pt x="356" y="451"/>
                    </a:lnTo>
                    <a:lnTo>
                      <a:pt x="403" y="403"/>
                    </a:lnTo>
                    <a:lnTo>
                      <a:pt x="449" y="358"/>
                    </a:lnTo>
                    <a:lnTo>
                      <a:pt x="501" y="314"/>
                    </a:lnTo>
                    <a:lnTo>
                      <a:pt x="552" y="274"/>
                    </a:lnTo>
                    <a:lnTo>
                      <a:pt x="606" y="236"/>
                    </a:lnTo>
                    <a:lnTo>
                      <a:pt x="661" y="200"/>
                    </a:lnTo>
                    <a:lnTo>
                      <a:pt x="720" y="167"/>
                    </a:lnTo>
                    <a:lnTo>
                      <a:pt x="779" y="135"/>
                    </a:lnTo>
                    <a:lnTo>
                      <a:pt x="840" y="108"/>
                    </a:lnTo>
                    <a:lnTo>
                      <a:pt x="902" y="84"/>
                    </a:lnTo>
                    <a:lnTo>
                      <a:pt x="967" y="62"/>
                    </a:lnTo>
                    <a:lnTo>
                      <a:pt x="1031" y="44"/>
                    </a:lnTo>
                    <a:lnTo>
                      <a:pt x="1097" y="28"/>
                    </a:lnTo>
                    <a:lnTo>
                      <a:pt x="1167" y="16"/>
                    </a:lnTo>
                    <a:lnTo>
                      <a:pt x="1234" y="7"/>
                    </a:lnTo>
                    <a:lnTo>
                      <a:pt x="1305" y="1"/>
                    </a:lnTo>
                    <a:lnTo>
                      <a:pt x="1375" y="0"/>
                    </a:lnTo>
                    <a:lnTo>
                      <a:pt x="1446" y="1"/>
                    </a:lnTo>
                    <a:lnTo>
                      <a:pt x="1517" y="7"/>
                    </a:lnTo>
                    <a:lnTo>
                      <a:pt x="1584" y="16"/>
                    </a:lnTo>
                    <a:lnTo>
                      <a:pt x="1652" y="28"/>
                    </a:lnTo>
                    <a:lnTo>
                      <a:pt x="1720" y="44"/>
                    </a:lnTo>
                    <a:lnTo>
                      <a:pt x="1784" y="62"/>
                    </a:lnTo>
                    <a:lnTo>
                      <a:pt x="1849" y="84"/>
                    </a:lnTo>
                    <a:lnTo>
                      <a:pt x="1911" y="108"/>
                    </a:lnTo>
                    <a:lnTo>
                      <a:pt x="1972" y="135"/>
                    </a:lnTo>
                    <a:lnTo>
                      <a:pt x="2031" y="167"/>
                    </a:lnTo>
                    <a:lnTo>
                      <a:pt x="2089" y="200"/>
                    </a:lnTo>
                    <a:lnTo>
                      <a:pt x="2145" y="236"/>
                    </a:lnTo>
                    <a:lnTo>
                      <a:pt x="2199" y="274"/>
                    </a:lnTo>
                    <a:lnTo>
                      <a:pt x="2250" y="314"/>
                    </a:lnTo>
                    <a:lnTo>
                      <a:pt x="2300" y="358"/>
                    </a:lnTo>
                    <a:lnTo>
                      <a:pt x="2348" y="403"/>
                    </a:lnTo>
                    <a:lnTo>
                      <a:pt x="2395" y="451"/>
                    </a:lnTo>
                    <a:lnTo>
                      <a:pt x="2437" y="501"/>
                    </a:lnTo>
                    <a:lnTo>
                      <a:pt x="2479" y="553"/>
                    </a:lnTo>
                    <a:lnTo>
                      <a:pt x="2516" y="607"/>
                    </a:lnTo>
                    <a:lnTo>
                      <a:pt x="2552" y="663"/>
                    </a:lnTo>
                    <a:lnTo>
                      <a:pt x="2586" y="720"/>
                    </a:lnTo>
                    <a:lnTo>
                      <a:pt x="2616" y="780"/>
                    </a:lnTo>
                    <a:lnTo>
                      <a:pt x="2643" y="841"/>
                    </a:lnTo>
                    <a:lnTo>
                      <a:pt x="2668" y="904"/>
                    </a:lnTo>
                    <a:lnTo>
                      <a:pt x="2689" y="967"/>
                    </a:lnTo>
                    <a:lnTo>
                      <a:pt x="2709" y="1033"/>
                    </a:lnTo>
                    <a:lnTo>
                      <a:pt x="2724" y="1099"/>
                    </a:lnTo>
                    <a:lnTo>
                      <a:pt x="2736" y="1167"/>
                    </a:lnTo>
                    <a:lnTo>
                      <a:pt x="2745" y="1236"/>
                    </a:lnTo>
                    <a:lnTo>
                      <a:pt x="2749" y="1305"/>
                    </a:lnTo>
                    <a:lnTo>
                      <a:pt x="2751" y="1377"/>
                    </a:lnTo>
                    <a:lnTo>
                      <a:pt x="2749" y="1448"/>
                    </a:lnTo>
                    <a:lnTo>
                      <a:pt x="2745" y="1517"/>
                    </a:lnTo>
                    <a:lnTo>
                      <a:pt x="2736" y="1586"/>
                    </a:lnTo>
                    <a:lnTo>
                      <a:pt x="2724" y="1654"/>
                    </a:lnTo>
                    <a:lnTo>
                      <a:pt x="2709" y="1720"/>
                    </a:lnTo>
                    <a:lnTo>
                      <a:pt x="2689" y="1787"/>
                    </a:lnTo>
                    <a:lnTo>
                      <a:pt x="2668" y="1850"/>
                    </a:lnTo>
                    <a:lnTo>
                      <a:pt x="2643" y="1913"/>
                    </a:lnTo>
                    <a:lnTo>
                      <a:pt x="2616" y="1973"/>
                    </a:lnTo>
                    <a:lnTo>
                      <a:pt x="2586" y="2033"/>
                    </a:lnTo>
                    <a:lnTo>
                      <a:pt x="2552" y="2090"/>
                    </a:lnTo>
                    <a:lnTo>
                      <a:pt x="2516" y="2146"/>
                    </a:lnTo>
                    <a:lnTo>
                      <a:pt x="2479" y="2200"/>
                    </a:lnTo>
                    <a:lnTo>
                      <a:pt x="2437" y="2253"/>
                    </a:lnTo>
                    <a:lnTo>
                      <a:pt x="2395" y="2302"/>
                    </a:lnTo>
                    <a:lnTo>
                      <a:pt x="2348" y="2350"/>
                    </a:lnTo>
                    <a:lnTo>
                      <a:pt x="2300" y="2396"/>
                    </a:lnTo>
                    <a:lnTo>
                      <a:pt x="2250" y="2439"/>
                    </a:lnTo>
                    <a:lnTo>
                      <a:pt x="2199" y="2480"/>
                    </a:lnTo>
                    <a:lnTo>
                      <a:pt x="2145" y="2519"/>
                    </a:lnTo>
                    <a:lnTo>
                      <a:pt x="2089" y="2553"/>
                    </a:lnTo>
                    <a:lnTo>
                      <a:pt x="2031" y="2588"/>
                    </a:lnTo>
                    <a:lnTo>
                      <a:pt x="1972" y="2618"/>
                    </a:lnTo>
                    <a:lnTo>
                      <a:pt x="1911" y="2645"/>
                    </a:lnTo>
                    <a:lnTo>
                      <a:pt x="1849" y="2669"/>
                    </a:lnTo>
                    <a:lnTo>
                      <a:pt x="1784" y="2692"/>
                    </a:lnTo>
                    <a:lnTo>
                      <a:pt x="1720" y="2710"/>
                    </a:lnTo>
                    <a:lnTo>
                      <a:pt x="1652" y="2725"/>
                    </a:lnTo>
                    <a:lnTo>
                      <a:pt x="1584" y="2737"/>
                    </a:lnTo>
                    <a:lnTo>
                      <a:pt x="1517" y="2746"/>
                    </a:lnTo>
                    <a:lnTo>
                      <a:pt x="1446" y="2752"/>
                    </a:lnTo>
                    <a:lnTo>
                      <a:pt x="1375" y="2753"/>
                    </a:lnTo>
                    <a:lnTo>
                      <a:pt x="1305" y="2752"/>
                    </a:lnTo>
                    <a:lnTo>
                      <a:pt x="1234" y="2746"/>
                    </a:lnTo>
                    <a:lnTo>
                      <a:pt x="1167" y="2737"/>
                    </a:lnTo>
                    <a:lnTo>
                      <a:pt x="1097" y="2725"/>
                    </a:lnTo>
                    <a:lnTo>
                      <a:pt x="1031" y="2710"/>
                    </a:lnTo>
                    <a:lnTo>
                      <a:pt x="967" y="2692"/>
                    </a:lnTo>
                    <a:lnTo>
                      <a:pt x="902" y="2669"/>
                    </a:lnTo>
                    <a:lnTo>
                      <a:pt x="840" y="2645"/>
                    </a:lnTo>
                    <a:lnTo>
                      <a:pt x="779" y="2618"/>
                    </a:lnTo>
                    <a:lnTo>
                      <a:pt x="720" y="2588"/>
                    </a:lnTo>
                    <a:lnTo>
                      <a:pt x="661" y="2553"/>
                    </a:lnTo>
                    <a:lnTo>
                      <a:pt x="606" y="2519"/>
                    </a:lnTo>
                    <a:lnTo>
                      <a:pt x="552" y="2480"/>
                    </a:lnTo>
                    <a:lnTo>
                      <a:pt x="501" y="2439"/>
                    </a:lnTo>
                    <a:lnTo>
                      <a:pt x="449" y="2396"/>
                    </a:lnTo>
                    <a:lnTo>
                      <a:pt x="403" y="2350"/>
                    </a:lnTo>
                    <a:lnTo>
                      <a:pt x="356" y="2302"/>
                    </a:lnTo>
                    <a:lnTo>
                      <a:pt x="314" y="2253"/>
                    </a:lnTo>
                    <a:lnTo>
                      <a:pt x="272" y="2200"/>
                    </a:lnTo>
                    <a:lnTo>
                      <a:pt x="235" y="2146"/>
                    </a:lnTo>
                    <a:lnTo>
                      <a:pt x="198" y="2090"/>
                    </a:lnTo>
                    <a:lnTo>
                      <a:pt x="165" y="2033"/>
                    </a:lnTo>
                    <a:lnTo>
                      <a:pt x="135" y="1973"/>
                    </a:lnTo>
                    <a:lnTo>
                      <a:pt x="107" y="1913"/>
                    </a:lnTo>
                    <a:lnTo>
                      <a:pt x="83" y="1850"/>
                    </a:lnTo>
                    <a:lnTo>
                      <a:pt x="62" y="1787"/>
                    </a:lnTo>
                    <a:lnTo>
                      <a:pt x="42" y="1720"/>
                    </a:lnTo>
                    <a:lnTo>
                      <a:pt x="27" y="1654"/>
                    </a:lnTo>
                    <a:lnTo>
                      <a:pt x="15" y="1586"/>
                    </a:lnTo>
                    <a:lnTo>
                      <a:pt x="6" y="1517"/>
                    </a:lnTo>
                    <a:lnTo>
                      <a:pt x="2" y="1448"/>
                    </a:lnTo>
                    <a:lnTo>
                      <a:pt x="0" y="1377"/>
                    </a:lnTo>
                  </a:path>
                </a:pathLst>
              </a:custGeom>
              <a:noFill/>
              <a:ln w="19050" cmpd="sng">
                <a:solidFill>
                  <a:srgbClr val="61C32B"/>
                </a:solidFill>
                <a:prstDash val="solid"/>
                <a:round/>
                <a:headEnd/>
                <a:tailEnd/>
              </a:ln>
            </p:spPr>
            <p:txBody>
              <a:bodyPr/>
              <a:lstStyle/>
              <a:p>
                <a:endParaRPr lang="en-US" sz="794" dirty="0">
                  <a:solidFill>
                    <a:srgbClr val="5489C2"/>
                  </a:solidFill>
                </a:endParaRPr>
              </a:p>
            </p:txBody>
          </p:sp>
        </p:grpSp>
        <p:grpSp>
          <p:nvGrpSpPr>
            <p:cNvPr id="53" name="Gruppieren 54">
              <a:extLst>
                <a:ext uri="{FF2B5EF4-FFF2-40B4-BE49-F238E27FC236}">
                  <a16:creationId xmlns:a16="http://schemas.microsoft.com/office/drawing/2014/main" id="{58DC2A83-4754-62D9-AB87-70A6BF939C1F}"/>
                </a:ext>
              </a:extLst>
            </p:cNvPr>
            <p:cNvGrpSpPr/>
            <p:nvPr/>
          </p:nvGrpSpPr>
          <p:grpSpPr>
            <a:xfrm>
              <a:off x="3955095" y="2880513"/>
              <a:ext cx="1483833" cy="1025022"/>
              <a:chOff x="3648978" y="3224213"/>
              <a:chExt cx="1869732" cy="1291599"/>
            </a:xfrm>
            <a:noFill/>
          </p:grpSpPr>
          <p:sp>
            <p:nvSpPr>
              <p:cNvPr id="54" name="Rectangle 12">
                <a:extLst>
                  <a:ext uri="{FF2B5EF4-FFF2-40B4-BE49-F238E27FC236}">
                    <a16:creationId xmlns:a16="http://schemas.microsoft.com/office/drawing/2014/main" id="{01A88AC1-89B9-DD93-290D-CE6004310FE4}"/>
                  </a:ext>
                </a:extLst>
              </p:cNvPr>
              <p:cNvSpPr>
                <a:spLocks noChangeArrowheads="1"/>
              </p:cNvSpPr>
              <p:nvPr/>
            </p:nvSpPr>
            <p:spPr bwMode="auto">
              <a:xfrm>
                <a:off x="4146911" y="4294188"/>
                <a:ext cx="824119" cy="221624"/>
              </a:xfrm>
              <a:prstGeom prst="rect">
                <a:avLst/>
              </a:prstGeom>
              <a:grpFill/>
              <a:ln w="9525">
                <a:noFill/>
                <a:miter lim="800000"/>
                <a:headEnd/>
                <a:tailEnd/>
              </a:ln>
              <a:effectLst/>
            </p:spPr>
            <p:txBody>
              <a:bodyPr wrap="none" lIns="0" tIns="0" rIns="0" bIns="0">
                <a:spAutoFit/>
              </a:bodyPr>
              <a:lstStyle/>
              <a:p>
                <a:pPr algn="ctr">
                  <a:lnSpc>
                    <a:spcPct val="90000"/>
                  </a:lnSpc>
                  <a:spcBef>
                    <a:spcPct val="25000"/>
                  </a:spcBef>
                  <a:buClrTx/>
                  <a:buSzTx/>
                  <a:buFontTx/>
                  <a:buNone/>
                </a:pPr>
                <a:r>
                  <a:rPr lang="en-US" sz="1270" b="1" dirty="0">
                    <a:latin typeface="+mn-lt"/>
                  </a:rPr>
                  <a:t>eID-</a:t>
                </a:r>
                <a:r>
                  <a:rPr lang="en-US" sz="1270" b="1" dirty="0" err="1">
                    <a:latin typeface="+mn-lt"/>
                  </a:rPr>
                  <a:t>Pakt</a:t>
                </a:r>
                <a:endParaRPr lang="en-US" sz="1270" b="1" dirty="0">
                  <a:latin typeface="+mn-lt"/>
                </a:endParaRPr>
              </a:p>
            </p:txBody>
          </p:sp>
          <p:sp>
            <p:nvSpPr>
              <p:cNvPr id="55" name="Rectangle 13">
                <a:extLst>
                  <a:ext uri="{FF2B5EF4-FFF2-40B4-BE49-F238E27FC236}">
                    <a16:creationId xmlns:a16="http://schemas.microsoft.com/office/drawing/2014/main" id="{18B7B116-1254-61F6-D64E-E05ACBF6FB01}"/>
                  </a:ext>
                </a:extLst>
              </p:cNvPr>
              <p:cNvSpPr>
                <a:spLocks noChangeArrowheads="1"/>
              </p:cNvSpPr>
              <p:nvPr/>
            </p:nvSpPr>
            <p:spPr bwMode="auto">
              <a:xfrm>
                <a:off x="3648978" y="3224213"/>
                <a:ext cx="559511" cy="443246"/>
              </a:xfrm>
              <a:prstGeom prst="rect">
                <a:avLst/>
              </a:prstGeom>
              <a:grpFill/>
              <a:ln w="9525">
                <a:noFill/>
                <a:miter lim="800000"/>
                <a:headEnd/>
                <a:tailEnd/>
              </a:ln>
              <a:effectLst/>
            </p:spPr>
            <p:txBody>
              <a:bodyPr wrap="none" lIns="0" tIns="0" rIns="0" bIns="0">
                <a:spAutoFit/>
              </a:bodyPr>
              <a:lstStyle/>
              <a:p>
                <a:pPr algn="ctr">
                  <a:lnSpc>
                    <a:spcPct val="90000"/>
                  </a:lnSpc>
                  <a:spcBef>
                    <a:spcPct val="25000"/>
                  </a:spcBef>
                  <a:buClrTx/>
                  <a:buSzTx/>
                  <a:buFontTx/>
                  <a:buNone/>
                </a:pPr>
                <a:r>
                  <a:rPr lang="en-US" sz="1270" b="1" dirty="0" err="1">
                    <a:latin typeface="+mn-lt"/>
                  </a:rPr>
                  <a:t>Flotte</a:t>
                </a:r>
                <a:br>
                  <a:rPr lang="en-US" sz="1270" b="1" dirty="0">
                    <a:latin typeface="+mn-lt"/>
                  </a:rPr>
                </a:br>
                <a:r>
                  <a:rPr lang="en-US" sz="1270" b="1" dirty="0">
                    <a:latin typeface="+mn-lt"/>
                  </a:rPr>
                  <a:t>PIN</a:t>
                </a:r>
              </a:p>
            </p:txBody>
          </p:sp>
          <p:sp>
            <p:nvSpPr>
              <p:cNvPr id="56" name="Rectangle 14">
                <a:extLst>
                  <a:ext uri="{FF2B5EF4-FFF2-40B4-BE49-F238E27FC236}">
                    <a16:creationId xmlns:a16="http://schemas.microsoft.com/office/drawing/2014/main" id="{DE263446-BF3E-7B38-3B6B-E3C7A570C27C}"/>
                  </a:ext>
                </a:extLst>
              </p:cNvPr>
              <p:cNvSpPr>
                <a:spLocks noChangeArrowheads="1"/>
              </p:cNvSpPr>
              <p:nvPr/>
            </p:nvSpPr>
            <p:spPr bwMode="auto">
              <a:xfrm>
                <a:off x="4799384" y="3224213"/>
                <a:ext cx="719326" cy="221624"/>
              </a:xfrm>
              <a:prstGeom prst="rect">
                <a:avLst/>
              </a:prstGeom>
              <a:grpFill/>
              <a:ln w="9525">
                <a:noFill/>
                <a:miter lim="800000"/>
                <a:headEnd/>
                <a:tailEnd/>
              </a:ln>
              <a:effectLst/>
            </p:spPr>
            <p:txBody>
              <a:bodyPr wrap="none" lIns="0" tIns="0" rIns="0" bIns="0">
                <a:spAutoFit/>
              </a:bodyPr>
              <a:lstStyle/>
              <a:p>
                <a:pPr algn="ctr">
                  <a:lnSpc>
                    <a:spcPct val="90000"/>
                  </a:lnSpc>
                  <a:spcBef>
                    <a:spcPct val="25000"/>
                  </a:spcBef>
                  <a:buClrTx/>
                  <a:buSzTx/>
                  <a:buFontTx/>
                  <a:buNone/>
                </a:pPr>
                <a:r>
                  <a:rPr lang="en-US" sz="1270" b="1" dirty="0">
                    <a:latin typeface="+mn-lt"/>
                  </a:rPr>
                  <a:t>Wissen</a:t>
                </a:r>
              </a:p>
            </p:txBody>
          </p:sp>
          <p:sp>
            <p:nvSpPr>
              <p:cNvPr id="57" name="Rectangle 15">
                <a:extLst>
                  <a:ext uri="{FF2B5EF4-FFF2-40B4-BE49-F238E27FC236}">
                    <a16:creationId xmlns:a16="http://schemas.microsoft.com/office/drawing/2014/main" id="{90B8DA5B-EC77-2B09-1777-75011694BD28}"/>
                  </a:ext>
                </a:extLst>
              </p:cNvPr>
              <p:cNvSpPr>
                <a:spLocks noChangeArrowheads="1"/>
              </p:cNvSpPr>
              <p:nvPr/>
            </p:nvSpPr>
            <p:spPr bwMode="auto">
              <a:xfrm>
                <a:off x="4076216" y="3554413"/>
                <a:ext cx="965510" cy="443246"/>
              </a:xfrm>
              <a:prstGeom prst="rect">
                <a:avLst/>
              </a:prstGeom>
              <a:grpFill/>
              <a:ln w="9525">
                <a:noFill/>
                <a:miter lim="800000"/>
                <a:headEnd/>
                <a:tailEnd/>
              </a:ln>
              <a:effectLst/>
            </p:spPr>
            <p:txBody>
              <a:bodyPr wrap="none" lIns="0" tIns="0" rIns="0" bIns="0">
                <a:spAutoFit/>
              </a:bodyPr>
              <a:lstStyle/>
              <a:p>
                <a:pPr algn="ctr">
                  <a:lnSpc>
                    <a:spcPct val="90000"/>
                  </a:lnSpc>
                  <a:spcBef>
                    <a:spcPct val="25000"/>
                  </a:spcBef>
                  <a:buClrTx/>
                  <a:buSzTx/>
                  <a:buFontTx/>
                  <a:buNone/>
                </a:pPr>
                <a:br>
                  <a:rPr lang="en-US" sz="1270" b="1" dirty="0">
                    <a:solidFill>
                      <a:schemeClr val="bg1"/>
                    </a:solidFill>
                    <a:latin typeface="+mn-lt"/>
                  </a:rPr>
                </a:br>
                <a:r>
                  <a:rPr lang="en-US" sz="1270" b="1" dirty="0" err="1">
                    <a:solidFill>
                      <a:schemeClr val="bg1"/>
                    </a:solidFill>
                    <a:latin typeface="+mn-lt"/>
                  </a:rPr>
                  <a:t>eServices</a:t>
                </a:r>
                <a:endParaRPr lang="en-US" sz="1270" b="1" dirty="0">
                  <a:solidFill>
                    <a:schemeClr val="bg1"/>
                  </a:solidFill>
                  <a:latin typeface="+mn-lt"/>
                </a:endParaRPr>
              </a:p>
            </p:txBody>
          </p:sp>
        </p:grpSp>
        <p:sp>
          <p:nvSpPr>
            <p:cNvPr id="58" name="Textfeld 57">
              <a:extLst>
                <a:ext uri="{FF2B5EF4-FFF2-40B4-BE49-F238E27FC236}">
                  <a16:creationId xmlns:a16="http://schemas.microsoft.com/office/drawing/2014/main" id="{02086F0E-F41E-FD77-C65B-0EEEB34AF2DC}"/>
                </a:ext>
              </a:extLst>
            </p:cNvPr>
            <p:cNvSpPr txBox="1"/>
            <p:nvPr/>
          </p:nvSpPr>
          <p:spPr>
            <a:xfrm>
              <a:off x="3307514" y="3264884"/>
              <a:ext cx="1101584" cy="861774"/>
            </a:xfrm>
            <a:prstGeom prst="rect">
              <a:avLst/>
            </a:prstGeom>
            <a:noFill/>
          </p:spPr>
          <p:txBody>
            <a:bodyPr wrap="none" rtlCol="0">
              <a:spAutoFit/>
            </a:bodyPr>
            <a:lstStyle/>
            <a:p>
              <a:r>
                <a:rPr lang="de-DE" dirty="0">
                  <a:latin typeface="+mn-lt"/>
                </a:rPr>
                <a:t>Bürger*innen</a:t>
              </a:r>
              <a:br>
                <a:rPr lang="de-DE" dirty="0">
                  <a:latin typeface="+mn-lt"/>
                </a:rPr>
              </a:br>
              <a:r>
                <a:rPr lang="de-DE" dirty="0">
                  <a:latin typeface="+mn-lt"/>
                </a:rPr>
                <a:t>sind ca. </a:t>
              </a:r>
              <a:br>
                <a:rPr lang="de-DE" dirty="0">
                  <a:latin typeface="+mn-lt"/>
                </a:rPr>
              </a:br>
              <a:r>
                <a:rPr lang="de-DE" dirty="0">
                  <a:latin typeface="+mn-lt"/>
                </a:rPr>
                <a:t>1,5-mal im Jahr </a:t>
              </a:r>
              <a:br>
                <a:rPr lang="de-DE" dirty="0">
                  <a:latin typeface="+mn-lt"/>
                </a:rPr>
              </a:br>
              <a:r>
                <a:rPr lang="de-DE" dirty="0">
                  <a:latin typeface="+mn-lt"/>
                </a:rPr>
                <a:t>„analog“ im </a:t>
              </a:r>
              <a:br>
                <a:rPr lang="de-DE" dirty="0">
                  <a:latin typeface="+mn-lt"/>
                </a:rPr>
              </a:br>
              <a:r>
                <a:rPr lang="de-DE" dirty="0">
                  <a:latin typeface="+mn-lt"/>
                </a:rPr>
                <a:t>Bürgeramt</a:t>
              </a:r>
            </a:p>
          </p:txBody>
        </p:sp>
        <p:sp>
          <p:nvSpPr>
            <p:cNvPr id="59" name="Textfeld 58">
              <a:extLst>
                <a:ext uri="{FF2B5EF4-FFF2-40B4-BE49-F238E27FC236}">
                  <a16:creationId xmlns:a16="http://schemas.microsoft.com/office/drawing/2014/main" id="{1EC3705D-61F0-522D-16A5-3BEDAB11535D}"/>
                </a:ext>
              </a:extLst>
            </p:cNvPr>
            <p:cNvSpPr txBox="1"/>
            <p:nvPr/>
          </p:nvSpPr>
          <p:spPr>
            <a:xfrm>
              <a:off x="5060389" y="3268882"/>
              <a:ext cx="1004892" cy="1015663"/>
            </a:xfrm>
            <a:prstGeom prst="rect">
              <a:avLst/>
            </a:prstGeom>
            <a:noFill/>
          </p:spPr>
          <p:txBody>
            <a:bodyPr wrap="square" rtlCol="0">
              <a:spAutoFit/>
            </a:bodyPr>
            <a:lstStyle/>
            <a:p>
              <a:pPr algn="ctr"/>
              <a:r>
                <a:rPr lang="de-DE" dirty="0">
                  <a:latin typeface="+mn-lt"/>
                </a:rPr>
                <a:t>Die Jobcenter leisten bereits heute sehr viel Unterstützung bei Behörden-anliegen.</a:t>
              </a:r>
            </a:p>
          </p:txBody>
        </p:sp>
        <p:sp>
          <p:nvSpPr>
            <p:cNvPr id="60" name="Textfeld 59">
              <a:extLst>
                <a:ext uri="{FF2B5EF4-FFF2-40B4-BE49-F238E27FC236}">
                  <a16:creationId xmlns:a16="http://schemas.microsoft.com/office/drawing/2014/main" id="{05D235F4-EBD0-F616-4426-0E5FB150EA4C}"/>
                </a:ext>
              </a:extLst>
            </p:cNvPr>
            <p:cNvSpPr txBox="1"/>
            <p:nvPr/>
          </p:nvSpPr>
          <p:spPr>
            <a:xfrm>
              <a:off x="3784076" y="1852805"/>
              <a:ext cx="1804887" cy="861774"/>
            </a:xfrm>
            <a:prstGeom prst="rect">
              <a:avLst/>
            </a:prstGeom>
            <a:noFill/>
          </p:spPr>
          <p:txBody>
            <a:bodyPr wrap="square" rtlCol="0">
              <a:spAutoFit/>
            </a:bodyPr>
            <a:lstStyle/>
            <a:p>
              <a:pPr algn="ctr"/>
              <a:r>
                <a:rPr lang="de-DE" dirty="0">
                  <a:latin typeface="+mn-lt"/>
                </a:rPr>
                <a:t>Die Möglichkeiten</a:t>
              </a:r>
              <a:br>
                <a:rPr lang="de-DE" dirty="0">
                  <a:latin typeface="+mn-lt"/>
                </a:rPr>
              </a:br>
              <a:r>
                <a:rPr lang="de-DE" dirty="0">
                  <a:latin typeface="+mn-lt"/>
                </a:rPr>
                <a:t>des E-Government, die</a:t>
              </a:r>
              <a:br>
                <a:rPr lang="de-DE" dirty="0">
                  <a:latin typeface="+mn-lt"/>
                </a:rPr>
              </a:br>
              <a:r>
                <a:rPr lang="de-DE" dirty="0">
                  <a:latin typeface="+mn-lt"/>
                </a:rPr>
                <a:t>eID, die PIN und die </a:t>
              </a:r>
              <a:r>
                <a:rPr lang="de-DE" dirty="0" err="1">
                  <a:latin typeface="+mn-lt"/>
                </a:rPr>
                <a:t>BundID</a:t>
              </a:r>
              <a:r>
                <a:rPr lang="de-DE">
                  <a:latin typeface="+mn-lt"/>
                </a:rPr>
                <a:t> sind </a:t>
              </a:r>
              <a:r>
                <a:rPr lang="de-DE" dirty="0">
                  <a:latin typeface="+mn-lt"/>
                </a:rPr>
                <a:t>in der Bevölkerung weitgehend unbekannt. </a:t>
              </a:r>
            </a:p>
          </p:txBody>
        </p:sp>
      </p:grpSp>
    </p:spTree>
    <p:extLst>
      <p:ext uri="{BB962C8B-B14F-4D97-AF65-F5344CB8AC3E}">
        <p14:creationId xmlns:p14="http://schemas.microsoft.com/office/powerpoint/2010/main" val="60150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53" presetClass="entr" presetSubtype="16"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500" fill="hold"/>
                                        <p:tgtEl>
                                          <p:spTgt spid="35"/>
                                        </p:tgtEl>
                                        <p:attrNameLst>
                                          <p:attrName>ppt_w</p:attrName>
                                        </p:attrNameLst>
                                      </p:cBhvr>
                                      <p:tavLst>
                                        <p:tav tm="0">
                                          <p:val>
                                            <p:fltVal val="0"/>
                                          </p:val>
                                        </p:tav>
                                        <p:tav tm="100000">
                                          <p:val>
                                            <p:strVal val="#ppt_w"/>
                                          </p:val>
                                        </p:tav>
                                      </p:tavLst>
                                    </p:anim>
                                    <p:anim calcmode="lin" valueType="num">
                                      <p:cBhvr>
                                        <p:cTn id="20" dur="500" fill="hold"/>
                                        <p:tgtEl>
                                          <p:spTgt spid="35"/>
                                        </p:tgtEl>
                                        <p:attrNameLst>
                                          <p:attrName>ppt_h</p:attrName>
                                        </p:attrNameLst>
                                      </p:cBhvr>
                                      <p:tavLst>
                                        <p:tav tm="0">
                                          <p:val>
                                            <p:fltVal val="0"/>
                                          </p:val>
                                        </p:tav>
                                        <p:tav tm="100000">
                                          <p:val>
                                            <p:strVal val="#ppt_h"/>
                                          </p:val>
                                        </p:tav>
                                      </p:tavLst>
                                    </p:anim>
                                    <p:animEffect transition="in" filter="fade">
                                      <p:cBhvr>
                                        <p:cTn id="21" dur="500"/>
                                        <p:tgtEl>
                                          <p:spTgt spid="35"/>
                                        </p:tgtEl>
                                      </p:cBhvr>
                                    </p:animEffect>
                                  </p:childTnLst>
                                </p:cTn>
                              </p:par>
                              <p:par>
                                <p:cTn id="22" presetID="53" presetClass="entr" presetSubtype="16"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anim calcmode="lin" valueType="num">
                                      <p:cBhvr>
                                        <p:cTn id="24" dur="500" fill="hold"/>
                                        <p:tgtEl>
                                          <p:spTgt spid="42"/>
                                        </p:tgtEl>
                                        <p:attrNameLst>
                                          <p:attrName>ppt_w</p:attrName>
                                        </p:attrNameLst>
                                      </p:cBhvr>
                                      <p:tavLst>
                                        <p:tav tm="0">
                                          <p:val>
                                            <p:fltVal val="0"/>
                                          </p:val>
                                        </p:tav>
                                        <p:tav tm="100000">
                                          <p:val>
                                            <p:strVal val="#ppt_w"/>
                                          </p:val>
                                        </p:tav>
                                      </p:tavLst>
                                    </p:anim>
                                    <p:anim calcmode="lin" valueType="num">
                                      <p:cBhvr>
                                        <p:cTn id="25" dur="500" fill="hold"/>
                                        <p:tgtEl>
                                          <p:spTgt spid="42"/>
                                        </p:tgtEl>
                                        <p:attrNameLst>
                                          <p:attrName>ppt_h</p:attrName>
                                        </p:attrNameLst>
                                      </p:cBhvr>
                                      <p:tavLst>
                                        <p:tav tm="0">
                                          <p:val>
                                            <p:fltVal val="0"/>
                                          </p:val>
                                        </p:tav>
                                        <p:tav tm="100000">
                                          <p:val>
                                            <p:strVal val="#ppt_h"/>
                                          </p:val>
                                        </p:tav>
                                      </p:tavLst>
                                    </p:anim>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childTnLst>
                                </p:cTn>
                              </p:par>
                              <p:par>
                                <p:cTn id="34" presetID="53" presetClass="entr" presetSubtype="16"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p:cTn id="36" dur="500" fill="hold"/>
                                        <p:tgtEl>
                                          <p:spTgt spid="36"/>
                                        </p:tgtEl>
                                        <p:attrNameLst>
                                          <p:attrName>ppt_w</p:attrName>
                                        </p:attrNameLst>
                                      </p:cBhvr>
                                      <p:tavLst>
                                        <p:tav tm="0">
                                          <p:val>
                                            <p:fltVal val="0"/>
                                          </p:val>
                                        </p:tav>
                                        <p:tav tm="100000">
                                          <p:val>
                                            <p:strVal val="#ppt_w"/>
                                          </p:val>
                                        </p:tav>
                                      </p:tavLst>
                                    </p:anim>
                                    <p:anim calcmode="lin" valueType="num">
                                      <p:cBhvr>
                                        <p:cTn id="37" dur="500" fill="hold"/>
                                        <p:tgtEl>
                                          <p:spTgt spid="36"/>
                                        </p:tgtEl>
                                        <p:attrNameLst>
                                          <p:attrName>ppt_h</p:attrName>
                                        </p:attrNameLst>
                                      </p:cBhvr>
                                      <p:tavLst>
                                        <p:tav tm="0">
                                          <p:val>
                                            <p:fltVal val="0"/>
                                          </p:val>
                                        </p:tav>
                                        <p:tav tm="100000">
                                          <p:val>
                                            <p:strVal val="#ppt_h"/>
                                          </p:val>
                                        </p:tav>
                                      </p:tavLst>
                                    </p:anim>
                                    <p:animEffect transition="in" filter="fade">
                                      <p:cBhvr>
                                        <p:cTn id="38" dur="500"/>
                                        <p:tgtEl>
                                          <p:spTgt spid="3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fltVal val="0"/>
                                          </p:val>
                                        </p:tav>
                                        <p:tav tm="100000">
                                          <p:val>
                                            <p:strVal val="#ppt_w"/>
                                          </p:val>
                                        </p:tav>
                                      </p:tavLst>
                                    </p:anim>
                                    <p:anim calcmode="lin" valueType="num">
                                      <p:cBhvr>
                                        <p:cTn id="44" dur="500" fill="hold"/>
                                        <p:tgtEl>
                                          <p:spTgt spid="6"/>
                                        </p:tgtEl>
                                        <p:attrNameLst>
                                          <p:attrName>ppt_h</p:attrName>
                                        </p:attrNameLst>
                                      </p:cBhvr>
                                      <p:tavLst>
                                        <p:tav tm="0">
                                          <p:val>
                                            <p:fltVal val="0"/>
                                          </p:val>
                                        </p:tav>
                                        <p:tav tm="100000">
                                          <p:val>
                                            <p:strVal val="#ppt_h"/>
                                          </p:val>
                                        </p:tav>
                                      </p:tavLst>
                                    </p:anim>
                                    <p:animEffect transition="in" filter="fad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5D1CC-8934-F41B-ED85-20B6290EFD9F}"/>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2F0BEF33-9432-BC1D-72BC-C4820D2934E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5B96E3D1-A125-B3A2-FBBA-A71582C0AA7C}"/>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a:extLst>
              <a:ext uri="{FF2B5EF4-FFF2-40B4-BE49-F238E27FC236}">
                <a16:creationId xmlns:a16="http://schemas.microsoft.com/office/drawing/2014/main" id="{61029F99-95FB-AB88-2CFD-D7AFE9DFB9C4}"/>
              </a:ext>
            </a:extLst>
          </p:cNvPr>
          <p:cNvSpPr>
            <a:spLocks noChangeArrowheads="1"/>
          </p:cNvSpPr>
          <p:nvPr>
            <p:custDataLst>
              <p:tags r:id="rId1"/>
            </p:custDataLst>
          </p:nvPr>
        </p:nvSpPr>
        <p:spPr bwMode="gray">
          <a:xfrm>
            <a:off x="1340662" y="1091184"/>
            <a:ext cx="6462676" cy="1624224"/>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EUDI-Wallet-Vorbereitungs- und Einführungsszenario für Kommunen</a:t>
            </a:r>
          </a:p>
        </p:txBody>
      </p:sp>
      <p:sp>
        <p:nvSpPr>
          <p:cNvPr id="12" name="AutoShape 5">
            <a:extLst>
              <a:ext uri="{FF2B5EF4-FFF2-40B4-BE49-F238E27FC236}">
                <a16:creationId xmlns:a16="http://schemas.microsoft.com/office/drawing/2014/main" id="{483BCE6F-A8E8-624E-9F9D-FDE9267F4A0F}"/>
              </a:ext>
            </a:extLst>
          </p:cNvPr>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9AFA191C-57A1-93EE-55EB-B896BBCD21DE}"/>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F1E59EFF-ACEB-2123-FAAE-51750FA6E7C6}"/>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B7760D7A-7DC3-7BD7-5AC3-445617F61BA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103</a:t>
            </a:fld>
            <a:endParaRPr lang="de-DE" dirty="0"/>
          </a:p>
        </p:txBody>
      </p:sp>
    </p:spTree>
    <p:extLst>
      <p:ext uri="{BB962C8B-B14F-4D97-AF65-F5344CB8AC3E}">
        <p14:creationId xmlns:p14="http://schemas.microsoft.com/office/powerpoint/2010/main" val="3473345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6246D-EE8B-AF83-ABF5-8556F68D6C55}"/>
            </a:ext>
          </a:extLst>
        </p:cNvPr>
        <p:cNvGrpSpPr/>
        <p:nvPr/>
      </p:nvGrpSpPr>
      <p:grpSpPr>
        <a:xfrm>
          <a:off x="0" y="0"/>
          <a:ext cx="0" cy="0"/>
          <a:chOff x="0" y="0"/>
          <a:chExt cx="0" cy="0"/>
        </a:xfrm>
      </p:grpSpPr>
      <p:grpSp>
        <p:nvGrpSpPr>
          <p:cNvPr id="53" name="Gruppieren 52">
            <a:extLst>
              <a:ext uri="{FF2B5EF4-FFF2-40B4-BE49-F238E27FC236}">
                <a16:creationId xmlns:a16="http://schemas.microsoft.com/office/drawing/2014/main" id="{1A6B6388-9C5E-289D-C3B5-5A8375421BED}"/>
              </a:ext>
            </a:extLst>
          </p:cNvPr>
          <p:cNvGrpSpPr/>
          <p:nvPr/>
        </p:nvGrpSpPr>
        <p:grpSpPr>
          <a:xfrm>
            <a:off x="3363198" y="1337483"/>
            <a:ext cx="5448937" cy="3005917"/>
            <a:chOff x="3363198" y="1337483"/>
            <a:chExt cx="5448937" cy="3005917"/>
          </a:xfrm>
        </p:grpSpPr>
        <p:grpSp>
          <p:nvGrpSpPr>
            <p:cNvPr id="43" name="Gruppieren 42">
              <a:extLst>
                <a:ext uri="{FF2B5EF4-FFF2-40B4-BE49-F238E27FC236}">
                  <a16:creationId xmlns:a16="http://schemas.microsoft.com/office/drawing/2014/main" id="{C5DF9251-0126-1D71-7041-49A538800E47}"/>
                </a:ext>
              </a:extLst>
            </p:cNvPr>
            <p:cNvGrpSpPr/>
            <p:nvPr/>
          </p:nvGrpSpPr>
          <p:grpSpPr>
            <a:xfrm>
              <a:off x="6087159" y="1337483"/>
              <a:ext cx="2724976" cy="3005917"/>
              <a:chOff x="3363197" y="1337483"/>
              <a:chExt cx="5456953" cy="3005917"/>
            </a:xfrm>
          </p:grpSpPr>
          <p:sp>
            <p:nvSpPr>
              <p:cNvPr id="44" name="Rectangle 11">
                <a:extLst>
                  <a:ext uri="{FF2B5EF4-FFF2-40B4-BE49-F238E27FC236}">
                    <a16:creationId xmlns:a16="http://schemas.microsoft.com/office/drawing/2014/main" id="{0EEE5AA2-7FC0-0F13-AFAC-69D4FDA4974A}"/>
                  </a:ext>
                </a:extLst>
              </p:cNvPr>
              <p:cNvSpPr>
                <a:spLocks noChangeArrowheads="1"/>
              </p:cNvSpPr>
              <p:nvPr>
                <p:custDataLst>
                  <p:tags r:id="rId32"/>
                </p:custDataLst>
              </p:nvPr>
            </p:nvSpPr>
            <p:spPr bwMode="gray">
              <a:xfrm>
                <a:off x="3363197"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45" name="Rectangle 12">
                <a:extLst>
                  <a:ext uri="{FF2B5EF4-FFF2-40B4-BE49-F238E27FC236}">
                    <a16:creationId xmlns:a16="http://schemas.microsoft.com/office/drawing/2014/main" id="{E1C87C3B-4D6E-083D-669F-B9D916F1DFB6}"/>
                  </a:ext>
                </a:extLst>
              </p:cNvPr>
              <p:cNvSpPr>
                <a:spLocks noChangeArrowheads="1"/>
              </p:cNvSpPr>
              <p:nvPr>
                <p:custDataLst>
                  <p:tags r:id="rId33"/>
                </p:custDataLst>
              </p:nvPr>
            </p:nvSpPr>
            <p:spPr bwMode="gray">
              <a:xfrm>
                <a:off x="5182181"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46" name="Rectangle 13">
                <a:extLst>
                  <a:ext uri="{FF2B5EF4-FFF2-40B4-BE49-F238E27FC236}">
                    <a16:creationId xmlns:a16="http://schemas.microsoft.com/office/drawing/2014/main" id="{CEA34288-41CE-969C-3CE8-2380473B62AC}"/>
                  </a:ext>
                </a:extLst>
              </p:cNvPr>
              <p:cNvSpPr>
                <a:spLocks noChangeArrowheads="1"/>
              </p:cNvSpPr>
              <p:nvPr>
                <p:custDataLst>
                  <p:tags r:id="rId34"/>
                </p:custDataLst>
              </p:nvPr>
            </p:nvSpPr>
            <p:spPr bwMode="gray">
              <a:xfrm>
                <a:off x="7001166"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47" name="Rectangle 180">
                <a:extLst>
                  <a:ext uri="{FF2B5EF4-FFF2-40B4-BE49-F238E27FC236}">
                    <a16:creationId xmlns:a16="http://schemas.microsoft.com/office/drawing/2014/main" id="{C31C4EF1-F5D1-3A0B-6DE3-7E4555E1C3B8}"/>
                  </a:ext>
                </a:extLst>
              </p:cNvPr>
              <p:cNvSpPr>
                <a:spLocks noChangeArrowheads="1"/>
              </p:cNvSpPr>
              <p:nvPr>
                <p:custDataLst>
                  <p:tags r:id="rId35"/>
                </p:custDataLst>
              </p:nvPr>
            </p:nvSpPr>
            <p:spPr bwMode="gray">
              <a:xfrm>
                <a:off x="3363197"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Jul</a:t>
                </a:r>
              </a:p>
            </p:txBody>
          </p:sp>
          <p:sp>
            <p:nvSpPr>
              <p:cNvPr id="48" name="Rectangle 180">
                <a:extLst>
                  <a:ext uri="{FF2B5EF4-FFF2-40B4-BE49-F238E27FC236}">
                    <a16:creationId xmlns:a16="http://schemas.microsoft.com/office/drawing/2014/main" id="{ACD0A6FC-0942-9C88-33FC-101385789540}"/>
                  </a:ext>
                </a:extLst>
              </p:cNvPr>
              <p:cNvSpPr>
                <a:spLocks noChangeArrowheads="1"/>
              </p:cNvSpPr>
              <p:nvPr>
                <p:custDataLst>
                  <p:tags r:id="rId36"/>
                </p:custDataLst>
              </p:nvPr>
            </p:nvSpPr>
            <p:spPr bwMode="gray">
              <a:xfrm>
                <a:off x="4272689"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Aug</a:t>
                </a:r>
              </a:p>
            </p:txBody>
          </p:sp>
          <p:sp>
            <p:nvSpPr>
              <p:cNvPr id="49" name="Rectangle 180">
                <a:extLst>
                  <a:ext uri="{FF2B5EF4-FFF2-40B4-BE49-F238E27FC236}">
                    <a16:creationId xmlns:a16="http://schemas.microsoft.com/office/drawing/2014/main" id="{D8832234-CFA1-2303-07A3-61B191E85B92}"/>
                  </a:ext>
                </a:extLst>
              </p:cNvPr>
              <p:cNvSpPr>
                <a:spLocks noChangeArrowheads="1"/>
              </p:cNvSpPr>
              <p:nvPr>
                <p:custDataLst>
                  <p:tags r:id="rId37"/>
                </p:custDataLst>
              </p:nvPr>
            </p:nvSpPr>
            <p:spPr bwMode="gray">
              <a:xfrm>
                <a:off x="5182181"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Sep</a:t>
                </a:r>
              </a:p>
            </p:txBody>
          </p:sp>
          <p:sp>
            <p:nvSpPr>
              <p:cNvPr id="50" name="Rectangle 180">
                <a:extLst>
                  <a:ext uri="{FF2B5EF4-FFF2-40B4-BE49-F238E27FC236}">
                    <a16:creationId xmlns:a16="http://schemas.microsoft.com/office/drawing/2014/main" id="{7AB732CA-2356-CFC6-CF51-AF11F85B9DC0}"/>
                  </a:ext>
                </a:extLst>
              </p:cNvPr>
              <p:cNvSpPr>
                <a:spLocks noChangeArrowheads="1"/>
              </p:cNvSpPr>
              <p:nvPr>
                <p:custDataLst>
                  <p:tags r:id="rId38"/>
                </p:custDataLst>
              </p:nvPr>
            </p:nvSpPr>
            <p:spPr bwMode="gray">
              <a:xfrm>
                <a:off x="6091674"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Okt</a:t>
                </a:r>
              </a:p>
            </p:txBody>
          </p:sp>
          <p:sp>
            <p:nvSpPr>
              <p:cNvPr id="51" name="Rectangle 180">
                <a:extLst>
                  <a:ext uri="{FF2B5EF4-FFF2-40B4-BE49-F238E27FC236}">
                    <a16:creationId xmlns:a16="http://schemas.microsoft.com/office/drawing/2014/main" id="{A2A0B61B-AF02-8E1F-DF47-DFAC701032EB}"/>
                  </a:ext>
                </a:extLst>
              </p:cNvPr>
              <p:cNvSpPr>
                <a:spLocks noChangeArrowheads="1"/>
              </p:cNvSpPr>
              <p:nvPr>
                <p:custDataLst>
                  <p:tags r:id="rId39"/>
                </p:custDataLst>
              </p:nvPr>
            </p:nvSpPr>
            <p:spPr bwMode="gray">
              <a:xfrm>
                <a:off x="7001166"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Nov</a:t>
                </a:r>
              </a:p>
            </p:txBody>
          </p:sp>
          <p:sp>
            <p:nvSpPr>
              <p:cNvPr id="52" name="Rectangle 180">
                <a:extLst>
                  <a:ext uri="{FF2B5EF4-FFF2-40B4-BE49-F238E27FC236}">
                    <a16:creationId xmlns:a16="http://schemas.microsoft.com/office/drawing/2014/main" id="{2CFAB50C-C6CA-5211-9FC9-37ABC6EEBC33}"/>
                  </a:ext>
                </a:extLst>
              </p:cNvPr>
              <p:cNvSpPr>
                <a:spLocks noChangeArrowheads="1"/>
              </p:cNvSpPr>
              <p:nvPr>
                <p:custDataLst>
                  <p:tags r:id="rId40"/>
                </p:custDataLst>
              </p:nvPr>
            </p:nvSpPr>
            <p:spPr bwMode="gray">
              <a:xfrm>
                <a:off x="7910658"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Dez</a:t>
                </a:r>
              </a:p>
            </p:txBody>
          </p:sp>
        </p:grpSp>
        <p:grpSp>
          <p:nvGrpSpPr>
            <p:cNvPr id="7" name="Gruppieren 6">
              <a:extLst>
                <a:ext uri="{FF2B5EF4-FFF2-40B4-BE49-F238E27FC236}">
                  <a16:creationId xmlns:a16="http://schemas.microsoft.com/office/drawing/2014/main" id="{EA088113-BB07-2144-B175-30E8D7B80B15}"/>
                </a:ext>
              </a:extLst>
            </p:cNvPr>
            <p:cNvGrpSpPr/>
            <p:nvPr/>
          </p:nvGrpSpPr>
          <p:grpSpPr>
            <a:xfrm>
              <a:off x="3363198" y="1337483"/>
              <a:ext cx="2724976" cy="3005917"/>
              <a:chOff x="3363197" y="1337483"/>
              <a:chExt cx="5456953" cy="3005917"/>
            </a:xfrm>
          </p:grpSpPr>
          <p:sp>
            <p:nvSpPr>
              <p:cNvPr id="6" name="Rectangle 11">
                <a:extLst>
                  <a:ext uri="{FF2B5EF4-FFF2-40B4-BE49-F238E27FC236}">
                    <a16:creationId xmlns:a16="http://schemas.microsoft.com/office/drawing/2014/main" id="{A194E135-77F7-E030-2449-204CCABF5C4A}"/>
                  </a:ext>
                </a:extLst>
              </p:cNvPr>
              <p:cNvSpPr>
                <a:spLocks noChangeArrowheads="1"/>
              </p:cNvSpPr>
              <p:nvPr>
                <p:custDataLst>
                  <p:tags r:id="rId23"/>
                </p:custDataLst>
              </p:nvPr>
            </p:nvSpPr>
            <p:spPr bwMode="gray">
              <a:xfrm>
                <a:off x="3363197"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8" name="Rectangle 12">
                <a:extLst>
                  <a:ext uri="{FF2B5EF4-FFF2-40B4-BE49-F238E27FC236}">
                    <a16:creationId xmlns:a16="http://schemas.microsoft.com/office/drawing/2014/main" id="{B9BAE241-929B-83A3-AA89-5121208BE555}"/>
                  </a:ext>
                </a:extLst>
              </p:cNvPr>
              <p:cNvSpPr>
                <a:spLocks noChangeArrowheads="1"/>
              </p:cNvSpPr>
              <p:nvPr>
                <p:custDataLst>
                  <p:tags r:id="rId24"/>
                </p:custDataLst>
              </p:nvPr>
            </p:nvSpPr>
            <p:spPr bwMode="gray">
              <a:xfrm>
                <a:off x="5182181"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9" name="Rectangle 13">
                <a:extLst>
                  <a:ext uri="{FF2B5EF4-FFF2-40B4-BE49-F238E27FC236}">
                    <a16:creationId xmlns:a16="http://schemas.microsoft.com/office/drawing/2014/main" id="{15392ADD-190A-4956-97D0-7D5BFE23379C}"/>
                  </a:ext>
                </a:extLst>
              </p:cNvPr>
              <p:cNvSpPr>
                <a:spLocks noChangeArrowheads="1"/>
              </p:cNvSpPr>
              <p:nvPr>
                <p:custDataLst>
                  <p:tags r:id="rId25"/>
                </p:custDataLst>
              </p:nvPr>
            </p:nvSpPr>
            <p:spPr bwMode="gray">
              <a:xfrm>
                <a:off x="7001166"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10" name="Rectangle 180">
                <a:extLst>
                  <a:ext uri="{FF2B5EF4-FFF2-40B4-BE49-F238E27FC236}">
                    <a16:creationId xmlns:a16="http://schemas.microsoft.com/office/drawing/2014/main" id="{5F40F2CC-1B82-2101-483F-E1895866F97A}"/>
                  </a:ext>
                </a:extLst>
              </p:cNvPr>
              <p:cNvSpPr>
                <a:spLocks noChangeArrowheads="1"/>
              </p:cNvSpPr>
              <p:nvPr>
                <p:custDataLst>
                  <p:tags r:id="rId26"/>
                </p:custDataLst>
              </p:nvPr>
            </p:nvSpPr>
            <p:spPr bwMode="gray">
              <a:xfrm>
                <a:off x="3363197"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Jan</a:t>
                </a:r>
              </a:p>
            </p:txBody>
          </p:sp>
          <p:sp>
            <p:nvSpPr>
              <p:cNvPr id="14" name="Rectangle 180">
                <a:extLst>
                  <a:ext uri="{FF2B5EF4-FFF2-40B4-BE49-F238E27FC236}">
                    <a16:creationId xmlns:a16="http://schemas.microsoft.com/office/drawing/2014/main" id="{3372C96D-524E-4080-2681-F538113421A3}"/>
                  </a:ext>
                </a:extLst>
              </p:cNvPr>
              <p:cNvSpPr>
                <a:spLocks noChangeArrowheads="1"/>
              </p:cNvSpPr>
              <p:nvPr>
                <p:custDataLst>
                  <p:tags r:id="rId27"/>
                </p:custDataLst>
              </p:nvPr>
            </p:nvSpPr>
            <p:spPr bwMode="gray">
              <a:xfrm>
                <a:off x="4272689"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Feb</a:t>
                </a:r>
              </a:p>
            </p:txBody>
          </p:sp>
          <p:sp>
            <p:nvSpPr>
              <p:cNvPr id="15" name="Rectangle 180">
                <a:extLst>
                  <a:ext uri="{FF2B5EF4-FFF2-40B4-BE49-F238E27FC236}">
                    <a16:creationId xmlns:a16="http://schemas.microsoft.com/office/drawing/2014/main" id="{E81B5914-0212-02F7-DC5B-3930243711C9}"/>
                  </a:ext>
                </a:extLst>
              </p:cNvPr>
              <p:cNvSpPr>
                <a:spLocks noChangeArrowheads="1"/>
              </p:cNvSpPr>
              <p:nvPr>
                <p:custDataLst>
                  <p:tags r:id="rId28"/>
                </p:custDataLst>
              </p:nvPr>
            </p:nvSpPr>
            <p:spPr bwMode="gray">
              <a:xfrm>
                <a:off x="5182181"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Mär</a:t>
                </a:r>
              </a:p>
            </p:txBody>
          </p:sp>
          <p:sp>
            <p:nvSpPr>
              <p:cNvPr id="16" name="Rectangle 180">
                <a:extLst>
                  <a:ext uri="{FF2B5EF4-FFF2-40B4-BE49-F238E27FC236}">
                    <a16:creationId xmlns:a16="http://schemas.microsoft.com/office/drawing/2014/main" id="{6AC12007-C93E-66AF-4000-362AEC0A46F5}"/>
                  </a:ext>
                </a:extLst>
              </p:cNvPr>
              <p:cNvSpPr>
                <a:spLocks noChangeArrowheads="1"/>
              </p:cNvSpPr>
              <p:nvPr>
                <p:custDataLst>
                  <p:tags r:id="rId29"/>
                </p:custDataLst>
              </p:nvPr>
            </p:nvSpPr>
            <p:spPr bwMode="gray">
              <a:xfrm>
                <a:off x="6091674"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Apr</a:t>
                </a:r>
              </a:p>
            </p:txBody>
          </p:sp>
          <p:sp>
            <p:nvSpPr>
              <p:cNvPr id="17" name="Rectangle 180">
                <a:extLst>
                  <a:ext uri="{FF2B5EF4-FFF2-40B4-BE49-F238E27FC236}">
                    <a16:creationId xmlns:a16="http://schemas.microsoft.com/office/drawing/2014/main" id="{88258E86-4FC7-9F16-DBE4-2ADFC38A916F}"/>
                  </a:ext>
                </a:extLst>
              </p:cNvPr>
              <p:cNvSpPr>
                <a:spLocks noChangeArrowheads="1"/>
              </p:cNvSpPr>
              <p:nvPr>
                <p:custDataLst>
                  <p:tags r:id="rId30"/>
                </p:custDataLst>
              </p:nvPr>
            </p:nvSpPr>
            <p:spPr bwMode="gray">
              <a:xfrm>
                <a:off x="7001166"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Mai</a:t>
                </a:r>
              </a:p>
            </p:txBody>
          </p:sp>
          <p:sp>
            <p:nvSpPr>
              <p:cNvPr id="18" name="Rectangle 180">
                <a:extLst>
                  <a:ext uri="{FF2B5EF4-FFF2-40B4-BE49-F238E27FC236}">
                    <a16:creationId xmlns:a16="http://schemas.microsoft.com/office/drawing/2014/main" id="{B50D1372-C42A-FD88-E72A-1B37BDFE8968}"/>
                  </a:ext>
                </a:extLst>
              </p:cNvPr>
              <p:cNvSpPr>
                <a:spLocks noChangeArrowheads="1"/>
              </p:cNvSpPr>
              <p:nvPr>
                <p:custDataLst>
                  <p:tags r:id="rId31"/>
                </p:custDataLst>
              </p:nvPr>
            </p:nvSpPr>
            <p:spPr bwMode="gray">
              <a:xfrm>
                <a:off x="7910658"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Jun</a:t>
                </a:r>
              </a:p>
            </p:txBody>
          </p:sp>
        </p:grpSp>
      </p:grpSp>
      <p:cxnSp>
        <p:nvCxnSpPr>
          <p:cNvPr id="38" name="Gerader Verbinder 37">
            <a:extLst>
              <a:ext uri="{FF2B5EF4-FFF2-40B4-BE49-F238E27FC236}">
                <a16:creationId xmlns:a16="http://schemas.microsoft.com/office/drawing/2014/main" id="{7C1668BF-0745-BD4C-E71C-E7168FEA5C21}"/>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a:extLst>
              <a:ext uri="{FF2B5EF4-FFF2-40B4-BE49-F238E27FC236}">
                <a16:creationId xmlns:a16="http://schemas.microsoft.com/office/drawing/2014/main" id="{A8352827-E279-70DE-97D0-972CFC326671}"/>
              </a:ext>
            </a:extLst>
          </p:cNvPr>
          <p:cNvSpPr>
            <a:spLocks noGrp="1"/>
          </p:cNvSpPr>
          <p:nvPr>
            <p:ph type="title"/>
          </p:nvPr>
        </p:nvSpPr>
        <p:spPr>
          <a:xfrm>
            <a:off x="304801" y="155752"/>
            <a:ext cx="8532813"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EUDI-Wallet-Vorbereitungs- und Einführungsszenario 2026</a:t>
            </a:r>
          </a:p>
        </p:txBody>
      </p:sp>
      <p:sp>
        <p:nvSpPr>
          <p:cNvPr id="3" name="Datumsplatzhalter 2">
            <a:extLst>
              <a:ext uri="{FF2B5EF4-FFF2-40B4-BE49-F238E27FC236}">
                <a16:creationId xmlns:a16="http://schemas.microsoft.com/office/drawing/2014/main" id="{4567C898-E7E6-FDD8-5418-8B1916B2FD50}"/>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70398FD9-59C1-5828-F5E4-771BAB480FA3}"/>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11" name="Gruppieren 10">
            <a:extLst>
              <a:ext uri="{FF2B5EF4-FFF2-40B4-BE49-F238E27FC236}">
                <a16:creationId xmlns:a16="http://schemas.microsoft.com/office/drawing/2014/main" id="{DAFA3709-C1A1-EA86-325E-BB281EA74D0E}"/>
              </a:ext>
            </a:extLst>
          </p:cNvPr>
          <p:cNvGrpSpPr/>
          <p:nvPr/>
        </p:nvGrpSpPr>
        <p:grpSpPr>
          <a:xfrm>
            <a:off x="323850" y="1661333"/>
            <a:ext cx="3947675" cy="468312"/>
            <a:chOff x="323850" y="1661333"/>
            <a:chExt cx="3947675" cy="468312"/>
          </a:xfrm>
        </p:grpSpPr>
        <p:sp>
          <p:nvSpPr>
            <p:cNvPr id="12" name="Rectangle 5">
              <a:extLst>
                <a:ext uri="{FF2B5EF4-FFF2-40B4-BE49-F238E27FC236}">
                  <a16:creationId xmlns:a16="http://schemas.microsoft.com/office/drawing/2014/main" id="{5F454638-FC54-798E-E1FC-E75BF37AA210}"/>
                </a:ext>
              </a:extLst>
            </p:cNvPr>
            <p:cNvSpPr>
              <a:spLocks noChangeArrowheads="1"/>
            </p:cNvSpPr>
            <p:nvPr>
              <p:custDataLst>
                <p:tags r:id="rId21"/>
              </p:custDataLst>
            </p:nvPr>
          </p:nvSpPr>
          <p:spPr bwMode="gray">
            <a:xfrm>
              <a:off x="323850" y="166133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Schulungen zur eID für die Verwaltung</a:t>
              </a:r>
            </a:p>
            <a:p>
              <a:pPr>
                <a:lnSpc>
                  <a:spcPct val="100000"/>
                </a:lnSpc>
                <a:spcBef>
                  <a:spcPct val="0"/>
                </a:spcBef>
                <a:buClrTx/>
                <a:buSzTx/>
                <a:buFontTx/>
                <a:buNone/>
              </a:pPr>
              <a:r>
                <a:rPr lang="de-DE" dirty="0">
                  <a:latin typeface="+mj-lt"/>
                  <a:cs typeface="Arial" pitchFamily="34" charset="0"/>
                  <a:hlinkClick r:id="rId43"/>
                </a:rPr>
                <a:t>eID-/EUDI-W.-Roadshows </a:t>
              </a:r>
              <a:r>
                <a:rPr lang="de-DE" dirty="0">
                  <a:latin typeface="+mj-lt"/>
                  <a:cs typeface="Arial" pitchFamily="34" charset="0"/>
                </a:rPr>
                <a:t>vermitteln </a:t>
              </a:r>
              <a:r>
                <a:rPr lang="de-DE" dirty="0" err="1">
                  <a:latin typeface="+mj-lt"/>
                  <a:cs typeface="Arial" pitchFamily="34" charset="0"/>
                </a:rPr>
                <a:t>Medienkompe</a:t>
              </a:r>
              <a:r>
                <a:rPr lang="de-DE" dirty="0">
                  <a:latin typeface="+mj-lt"/>
                  <a:cs typeface="Arial" pitchFamily="34" charset="0"/>
                </a:rPr>
                <a:t>-</a:t>
              </a:r>
              <a:br>
                <a:rPr lang="de-DE" dirty="0">
                  <a:latin typeface="+mj-lt"/>
                  <a:cs typeface="Arial" pitchFamily="34" charset="0"/>
                </a:rPr>
              </a:br>
              <a:r>
                <a:rPr lang="de-DE" dirty="0" err="1">
                  <a:latin typeface="+mj-lt"/>
                  <a:cs typeface="Arial" pitchFamily="34" charset="0"/>
                </a:rPr>
                <a:t>tenz</a:t>
              </a:r>
              <a:r>
                <a:rPr lang="de-DE" dirty="0">
                  <a:latin typeface="+mj-lt"/>
                  <a:cs typeface="Arial" pitchFamily="34" charset="0"/>
                </a:rPr>
                <a:t> und Motivation zur Multiplikation-&gt;Bürger*innen</a:t>
              </a:r>
            </a:p>
          </p:txBody>
        </p:sp>
        <p:sp>
          <p:nvSpPr>
            <p:cNvPr id="13" name="Rectangle 15">
              <a:extLst>
                <a:ext uri="{FF2B5EF4-FFF2-40B4-BE49-F238E27FC236}">
                  <a16:creationId xmlns:a16="http://schemas.microsoft.com/office/drawing/2014/main" id="{CC0F8FC6-DE21-5F61-D844-963AF7B2A730}"/>
                </a:ext>
              </a:extLst>
            </p:cNvPr>
            <p:cNvSpPr>
              <a:spLocks noChangeArrowheads="1"/>
            </p:cNvSpPr>
            <p:nvPr>
              <p:custDataLst>
                <p:tags r:id="rId22"/>
              </p:custDataLst>
            </p:nvPr>
          </p:nvSpPr>
          <p:spPr bwMode="gray">
            <a:xfrm>
              <a:off x="3363197" y="1805795"/>
              <a:ext cx="908328"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grpSp>
        <p:nvGrpSpPr>
          <p:cNvPr id="19" name="Gruppieren 18">
            <a:extLst>
              <a:ext uri="{FF2B5EF4-FFF2-40B4-BE49-F238E27FC236}">
                <a16:creationId xmlns:a16="http://schemas.microsoft.com/office/drawing/2014/main" id="{08DF3DC2-FA80-A3AA-B2A7-E5371182D117}"/>
              </a:ext>
            </a:extLst>
          </p:cNvPr>
          <p:cNvGrpSpPr/>
          <p:nvPr/>
        </p:nvGrpSpPr>
        <p:grpSpPr>
          <a:xfrm>
            <a:off x="323850" y="2742420"/>
            <a:ext cx="8496300" cy="468313"/>
            <a:chOff x="323850" y="2742420"/>
            <a:chExt cx="8496300" cy="468313"/>
          </a:xfrm>
        </p:grpSpPr>
        <p:sp>
          <p:nvSpPr>
            <p:cNvPr id="20" name="Rectangle 3">
              <a:extLst>
                <a:ext uri="{FF2B5EF4-FFF2-40B4-BE49-F238E27FC236}">
                  <a16:creationId xmlns:a16="http://schemas.microsoft.com/office/drawing/2014/main" id="{7704BB80-C668-06D9-C473-80CB77AB252A}"/>
                </a:ext>
              </a:extLst>
            </p:cNvPr>
            <p:cNvSpPr>
              <a:spLocks noChangeArrowheads="1"/>
            </p:cNvSpPr>
            <p:nvPr>
              <p:custDataLst>
                <p:tags r:id="rId19"/>
              </p:custDataLst>
            </p:nvPr>
          </p:nvSpPr>
          <p:spPr bwMode="gray">
            <a:xfrm>
              <a:off x="323850" y="27424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err="1">
                  <a:latin typeface="+mj-lt"/>
                  <a:cs typeface="Arial" pitchFamily="34" charset="0"/>
                </a:rPr>
                <a:t>Multiplikatorenschulungen</a:t>
              </a:r>
              <a:r>
                <a:rPr lang="de-DE" sz="1200" b="1" dirty="0">
                  <a:latin typeface="+mj-lt"/>
                  <a:cs typeface="Arial" pitchFamily="34" charset="0"/>
                </a:rPr>
                <a:t> für Zielgruppen</a:t>
              </a:r>
            </a:p>
            <a:p>
              <a:pPr>
                <a:spcBef>
                  <a:spcPct val="0"/>
                </a:spcBef>
                <a:buClrTx/>
                <a:buSzTx/>
              </a:pPr>
              <a:r>
                <a:rPr lang="de-DE" dirty="0">
                  <a:latin typeface="+mj-lt"/>
                  <a:cs typeface="Arial" pitchFamily="34" charset="0"/>
                  <a:hlinkClick r:id="rId44"/>
                </a:rPr>
                <a:t>Einfach mit eID </a:t>
              </a:r>
              <a:r>
                <a:rPr lang="de-DE" dirty="0">
                  <a:latin typeface="+mj-lt"/>
                  <a:cs typeface="Arial" pitchFamily="34" charset="0"/>
                </a:rPr>
                <a:t>z.B.: „Organspende-Register“: Lehrkräfte </a:t>
              </a:r>
              <a:br>
                <a:rPr lang="de-DE" dirty="0">
                  <a:latin typeface="+mj-lt"/>
                  <a:cs typeface="Arial" pitchFamily="34" charset="0"/>
                </a:rPr>
              </a:br>
              <a:r>
                <a:rPr lang="de-DE" dirty="0">
                  <a:latin typeface="+mj-lt"/>
                  <a:cs typeface="Arial" pitchFamily="34" charset="0"/>
                </a:rPr>
                <a:t>vermitteln eID-Wissen an 16-jährige Schüler*innen</a:t>
              </a:r>
            </a:p>
          </p:txBody>
        </p:sp>
        <p:sp>
          <p:nvSpPr>
            <p:cNvPr id="21" name="Rectangle 23">
              <a:extLst>
                <a:ext uri="{FF2B5EF4-FFF2-40B4-BE49-F238E27FC236}">
                  <a16:creationId xmlns:a16="http://schemas.microsoft.com/office/drawing/2014/main" id="{79DFC04A-248E-8E7F-1852-55B4B2340DAB}"/>
                </a:ext>
              </a:extLst>
            </p:cNvPr>
            <p:cNvSpPr>
              <a:spLocks noChangeArrowheads="1"/>
            </p:cNvSpPr>
            <p:nvPr>
              <p:custDataLst>
                <p:tags r:id="rId20"/>
              </p:custDataLst>
            </p:nvPr>
          </p:nvSpPr>
          <p:spPr bwMode="gray">
            <a:xfrm>
              <a:off x="4271525" y="2886883"/>
              <a:ext cx="4548625"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sp>
        <p:nvSpPr>
          <p:cNvPr id="22" name="Rectangle 29">
            <a:extLst>
              <a:ext uri="{FF2B5EF4-FFF2-40B4-BE49-F238E27FC236}">
                <a16:creationId xmlns:a16="http://schemas.microsoft.com/office/drawing/2014/main" id="{09732A9D-EACB-9C85-C865-23A25CBF4638}"/>
              </a:ext>
            </a:extLst>
          </p:cNvPr>
          <p:cNvSpPr>
            <a:spLocks noChangeArrowheads="1"/>
          </p:cNvSpPr>
          <p:nvPr>
            <p:custDataLst>
              <p:tags r:id="rId1"/>
            </p:custDataLst>
          </p:nvPr>
        </p:nvSpPr>
        <p:spPr bwMode="gray">
          <a:xfrm>
            <a:off x="3363197" y="1337483"/>
            <a:ext cx="5456953" cy="3005917"/>
          </a:xfrm>
          <a:prstGeom prst="rect">
            <a:avLst/>
          </a:prstGeom>
          <a:noFill/>
          <a:ln w="6350" algn="ctr">
            <a:solidFill>
              <a:srgbClr val="999999"/>
            </a:solidFill>
            <a:miter lim="800000"/>
            <a:headEnd/>
            <a:tailEnd/>
          </a:ln>
          <a:effectLst/>
        </p:spPr>
        <p:txBody>
          <a:bodyPr wrap="none" lIns="0" tIns="0" rIns="0" bIns="0" anchor="ctr"/>
          <a:lstStyle/>
          <a:p>
            <a:endParaRPr lang="de-DE">
              <a:latin typeface="+mj-lt"/>
            </a:endParaRPr>
          </a:p>
        </p:txBody>
      </p:sp>
      <p:sp>
        <p:nvSpPr>
          <p:cNvPr id="23" name="Rectangle 30">
            <a:extLst>
              <a:ext uri="{FF2B5EF4-FFF2-40B4-BE49-F238E27FC236}">
                <a16:creationId xmlns:a16="http://schemas.microsoft.com/office/drawing/2014/main" id="{6D4EBC01-E127-B8B7-C659-112733A62C0F}"/>
              </a:ext>
            </a:extLst>
          </p:cNvPr>
          <p:cNvSpPr>
            <a:spLocks noChangeArrowheads="1"/>
          </p:cNvSpPr>
          <p:nvPr>
            <p:custDataLst>
              <p:tags r:id="rId2"/>
            </p:custDataLst>
          </p:nvPr>
        </p:nvSpPr>
        <p:spPr bwMode="gray">
          <a:xfrm>
            <a:off x="3361765" y="1013633"/>
            <a:ext cx="5458385" cy="252412"/>
          </a:xfrm>
          <a:prstGeom prst="rect">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latin typeface="+mj-lt"/>
              </a:rPr>
              <a:t>buergerservice.org e.V. moderiert und begleitet </a:t>
            </a:r>
          </a:p>
        </p:txBody>
      </p:sp>
      <p:grpSp>
        <p:nvGrpSpPr>
          <p:cNvPr id="24" name="Gruppieren 23">
            <a:extLst>
              <a:ext uri="{FF2B5EF4-FFF2-40B4-BE49-F238E27FC236}">
                <a16:creationId xmlns:a16="http://schemas.microsoft.com/office/drawing/2014/main" id="{77DDAD7E-6DAB-77C1-EA9F-0A810DF86814}"/>
              </a:ext>
            </a:extLst>
          </p:cNvPr>
          <p:cNvGrpSpPr/>
          <p:nvPr/>
        </p:nvGrpSpPr>
        <p:grpSpPr>
          <a:xfrm>
            <a:off x="323850" y="2201083"/>
            <a:ext cx="8496300" cy="468312"/>
            <a:chOff x="323850" y="2201083"/>
            <a:chExt cx="8496300" cy="468312"/>
          </a:xfrm>
        </p:grpSpPr>
        <p:sp>
          <p:nvSpPr>
            <p:cNvPr id="25" name="Rectangle 6">
              <a:extLst>
                <a:ext uri="{FF2B5EF4-FFF2-40B4-BE49-F238E27FC236}">
                  <a16:creationId xmlns:a16="http://schemas.microsoft.com/office/drawing/2014/main" id="{CB380097-A02B-725B-42AA-F0E112561EE8}"/>
                </a:ext>
              </a:extLst>
            </p:cNvPr>
            <p:cNvSpPr>
              <a:spLocks noChangeArrowheads="1"/>
            </p:cNvSpPr>
            <p:nvPr>
              <p:custDataLst>
                <p:tags r:id="rId15"/>
              </p:custDataLst>
            </p:nvPr>
          </p:nvSpPr>
          <p:spPr bwMode="gray">
            <a:xfrm>
              <a:off x="323850" y="220108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Aktionen im Bürgeramt u. weiteren Ämtern</a:t>
              </a:r>
            </a:p>
            <a:p>
              <a:pPr>
                <a:lnSpc>
                  <a:spcPct val="100000"/>
                </a:lnSpc>
                <a:spcBef>
                  <a:spcPct val="0"/>
                </a:spcBef>
                <a:buClrTx/>
                <a:buSzTx/>
                <a:buFontTx/>
                <a:buNone/>
              </a:pPr>
              <a:r>
                <a:rPr lang="de-DE" dirty="0">
                  <a:latin typeface="+mj-lt"/>
                  <a:cs typeface="Arial" pitchFamily="34" charset="0"/>
                </a:rPr>
                <a:t>AusweisApp mit QR-Code bewerben, </a:t>
              </a:r>
              <a:br>
                <a:rPr lang="de-DE" dirty="0">
                  <a:latin typeface="+mj-lt"/>
                  <a:cs typeface="Arial" pitchFamily="34" charset="0"/>
                </a:rPr>
              </a:br>
              <a:r>
                <a:rPr lang="de-DE" dirty="0">
                  <a:latin typeface="+mj-lt"/>
                  <a:cs typeface="Arial" pitchFamily="34" charset="0"/>
                  <a:hlinkClick r:id="rId45"/>
                </a:rPr>
                <a:t>Flotte PIN </a:t>
              </a:r>
              <a:r>
                <a:rPr lang="de-DE" dirty="0">
                  <a:latin typeface="+mj-lt"/>
                  <a:cs typeface="Arial" pitchFamily="34" charset="0"/>
                </a:rPr>
                <a:t>als Zugabe und im Vorbeigehen anbieten </a:t>
              </a:r>
            </a:p>
          </p:txBody>
        </p:sp>
        <p:sp>
          <p:nvSpPr>
            <p:cNvPr id="26" name="Rectangle 22">
              <a:extLst>
                <a:ext uri="{FF2B5EF4-FFF2-40B4-BE49-F238E27FC236}">
                  <a16:creationId xmlns:a16="http://schemas.microsoft.com/office/drawing/2014/main" id="{B51FF30F-F124-4A4E-2A82-7E39561BDBD6}"/>
                </a:ext>
              </a:extLst>
            </p:cNvPr>
            <p:cNvSpPr>
              <a:spLocks noChangeArrowheads="1"/>
            </p:cNvSpPr>
            <p:nvPr>
              <p:custDataLst>
                <p:tags r:id="rId16"/>
              </p:custDataLst>
            </p:nvPr>
          </p:nvSpPr>
          <p:spPr bwMode="gray">
            <a:xfrm>
              <a:off x="3817361" y="2347133"/>
              <a:ext cx="4994774"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sp>
          <p:nvSpPr>
            <p:cNvPr id="27" name="AutoShape 16">
              <a:extLst>
                <a:ext uri="{FF2B5EF4-FFF2-40B4-BE49-F238E27FC236}">
                  <a16:creationId xmlns:a16="http://schemas.microsoft.com/office/drawing/2014/main" id="{7EDA25A0-988F-67A1-81FD-B6C18ABE8000}"/>
                </a:ext>
              </a:extLst>
            </p:cNvPr>
            <p:cNvSpPr>
              <a:spLocks noChangeArrowheads="1"/>
            </p:cNvSpPr>
            <p:nvPr>
              <p:custDataLst>
                <p:tags r:id="rId17"/>
              </p:custDataLst>
            </p:nvPr>
          </p:nvSpPr>
          <p:spPr bwMode="gray">
            <a:xfrm>
              <a:off x="4644763" y="2343972"/>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28" name="Rectangle 9">
              <a:extLst>
                <a:ext uri="{FF2B5EF4-FFF2-40B4-BE49-F238E27FC236}">
                  <a16:creationId xmlns:a16="http://schemas.microsoft.com/office/drawing/2014/main" id="{73BBA0E0-5FD3-33AB-2CB4-ED302B526CD5}"/>
                </a:ext>
              </a:extLst>
            </p:cNvPr>
            <p:cNvSpPr>
              <a:spLocks noChangeArrowheads="1"/>
            </p:cNvSpPr>
            <p:nvPr>
              <p:custDataLst>
                <p:tags r:id="rId18"/>
              </p:custDataLst>
            </p:nvPr>
          </p:nvSpPr>
          <p:spPr bwMode="gray">
            <a:xfrm>
              <a:off x="4806610" y="2337844"/>
              <a:ext cx="4013540"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r>
                <a:rPr lang="de-DE" sz="1200" dirty="0">
                  <a:solidFill>
                    <a:schemeClr val="bg1">
                      <a:lumMod val="95000"/>
                    </a:schemeClr>
                  </a:solidFill>
                  <a:latin typeface="+mj-lt"/>
                  <a:cs typeface="Arial" pitchFamily="34" charset="0"/>
                </a:rPr>
                <a:t>Prozesse sind/werden etabliert</a:t>
              </a:r>
            </a:p>
          </p:txBody>
        </p:sp>
      </p:grpSp>
      <p:grpSp>
        <p:nvGrpSpPr>
          <p:cNvPr id="29" name="Gruppieren 28">
            <a:extLst>
              <a:ext uri="{FF2B5EF4-FFF2-40B4-BE49-F238E27FC236}">
                <a16:creationId xmlns:a16="http://schemas.microsoft.com/office/drawing/2014/main" id="{375703CB-91BB-8F86-49DC-6EFF832E0A5E}"/>
              </a:ext>
            </a:extLst>
          </p:cNvPr>
          <p:cNvGrpSpPr/>
          <p:nvPr/>
        </p:nvGrpSpPr>
        <p:grpSpPr>
          <a:xfrm>
            <a:off x="323850" y="3821920"/>
            <a:ext cx="8496300" cy="468313"/>
            <a:chOff x="323850" y="3821920"/>
            <a:chExt cx="8496300" cy="468313"/>
          </a:xfrm>
        </p:grpSpPr>
        <p:sp>
          <p:nvSpPr>
            <p:cNvPr id="30" name="Rectangle 9">
              <a:extLst>
                <a:ext uri="{FF2B5EF4-FFF2-40B4-BE49-F238E27FC236}">
                  <a16:creationId xmlns:a16="http://schemas.microsoft.com/office/drawing/2014/main" id="{CFA47D99-D8C6-3309-2FB5-5AF3943CA0F2}"/>
                </a:ext>
              </a:extLst>
            </p:cNvPr>
            <p:cNvSpPr>
              <a:spLocks noChangeArrowheads="1"/>
            </p:cNvSpPr>
            <p:nvPr>
              <p:custDataLst>
                <p:tags r:id="rId13"/>
              </p:custDataLst>
            </p:nvPr>
          </p:nvSpPr>
          <p:spPr bwMode="gray">
            <a:xfrm>
              <a:off x="323850" y="38219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eID-/EUDI-Wallet-Kommunikationsoffensive</a:t>
              </a:r>
            </a:p>
            <a:p>
              <a:pPr>
                <a:lnSpc>
                  <a:spcPct val="100000"/>
                </a:lnSpc>
                <a:spcBef>
                  <a:spcPct val="0"/>
                </a:spcBef>
                <a:buClrTx/>
                <a:buSzTx/>
                <a:buFontTx/>
                <a:buNone/>
              </a:pPr>
              <a:r>
                <a:rPr lang="de-DE" dirty="0">
                  <a:latin typeface="+mj-lt"/>
                  <a:cs typeface="Arial" pitchFamily="34" charset="0"/>
                </a:rPr>
                <a:t>Lokalradio, Kinowerbung, Plakatwerbung, …</a:t>
              </a:r>
              <a:br>
                <a:rPr lang="de-DE" dirty="0">
                  <a:latin typeface="+mj-lt"/>
                  <a:cs typeface="Arial" pitchFamily="34" charset="0"/>
                </a:rPr>
              </a:br>
              <a:r>
                <a:rPr lang="de-DE" dirty="0" err="1">
                  <a:latin typeface="+mj-lt"/>
                  <a:cs typeface="Arial" pitchFamily="34" charset="0"/>
                </a:rPr>
                <a:t>Social</a:t>
              </a:r>
              <a:r>
                <a:rPr lang="de-DE" dirty="0">
                  <a:latin typeface="+mj-lt"/>
                  <a:cs typeface="Arial" pitchFamily="34" charset="0"/>
                </a:rPr>
                <a:t> Media, …</a:t>
              </a:r>
            </a:p>
          </p:txBody>
        </p:sp>
        <p:sp>
          <p:nvSpPr>
            <p:cNvPr id="31" name="Rectangle 24">
              <a:extLst>
                <a:ext uri="{FF2B5EF4-FFF2-40B4-BE49-F238E27FC236}">
                  <a16:creationId xmlns:a16="http://schemas.microsoft.com/office/drawing/2014/main" id="{71B43C6C-2445-63F6-A6C9-662A1446ED82}"/>
                </a:ext>
              </a:extLst>
            </p:cNvPr>
            <p:cNvSpPr>
              <a:spLocks noChangeArrowheads="1"/>
            </p:cNvSpPr>
            <p:nvPr>
              <p:custDataLst>
                <p:tags r:id="rId14"/>
              </p:custDataLst>
            </p:nvPr>
          </p:nvSpPr>
          <p:spPr bwMode="gray">
            <a:xfrm>
              <a:off x="4725686" y="3962301"/>
              <a:ext cx="4094464"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grpSp>
      <p:grpSp>
        <p:nvGrpSpPr>
          <p:cNvPr id="32" name="Gruppieren 31">
            <a:extLst>
              <a:ext uri="{FF2B5EF4-FFF2-40B4-BE49-F238E27FC236}">
                <a16:creationId xmlns:a16="http://schemas.microsoft.com/office/drawing/2014/main" id="{2387FEB0-3A0E-9B78-41AD-F926C08414E0}"/>
              </a:ext>
            </a:extLst>
          </p:cNvPr>
          <p:cNvGrpSpPr/>
          <p:nvPr/>
        </p:nvGrpSpPr>
        <p:grpSpPr>
          <a:xfrm>
            <a:off x="323850" y="1809424"/>
            <a:ext cx="7335089" cy="1941059"/>
            <a:chOff x="323850" y="1809424"/>
            <a:chExt cx="7335089" cy="1941059"/>
          </a:xfrm>
        </p:grpSpPr>
        <p:sp>
          <p:nvSpPr>
            <p:cNvPr id="33" name="Rectangle 4">
              <a:extLst>
                <a:ext uri="{FF2B5EF4-FFF2-40B4-BE49-F238E27FC236}">
                  <a16:creationId xmlns:a16="http://schemas.microsoft.com/office/drawing/2014/main" id="{20609459-17E8-BBF0-1349-2408ACB14A7D}"/>
                </a:ext>
              </a:extLst>
            </p:cNvPr>
            <p:cNvSpPr>
              <a:spLocks noChangeArrowheads="1"/>
            </p:cNvSpPr>
            <p:nvPr>
              <p:custDataLst>
                <p:tags r:id="rId11"/>
              </p:custDataLst>
            </p:nvPr>
          </p:nvSpPr>
          <p:spPr bwMode="gray">
            <a:xfrm>
              <a:off x="323850" y="328217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eID-/EUDI-Wallet-“Veranstaltungen“</a:t>
              </a:r>
            </a:p>
            <a:p>
              <a:pPr>
                <a:lnSpc>
                  <a:spcPct val="100000"/>
                </a:lnSpc>
                <a:spcBef>
                  <a:spcPct val="0"/>
                </a:spcBef>
                <a:buClrTx/>
                <a:buSzTx/>
                <a:buFontTx/>
                <a:buNone/>
              </a:pPr>
              <a:r>
                <a:rPr lang="de-DE" dirty="0">
                  <a:latin typeface="+mj-lt"/>
                  <a:cs typeface="Arial" pitchFamily="34" charset="0"/>
                </a:rPr>
                <a:t>Aktionstage (Volkhochschule, Fußgängerzone u.v.m.)</a:t>
              </a:r>
              <a:br>
                <a:rPr lang="de-DE" dirty="0">
                  <a:latin typeface="+mj-lt"/>
                  <a:cs typeface="Arial" pitchFamily="34" charset="0"/>
                  <a:hlinkClick r:id="rId45"/>
                </a:rPr>
              </a:br>
              <a:r>
                <a:rPr lang="de-DE" dirty="0">
                  <a:latin typeface="+mj-lt"/>
                  <a:cs typeface="Arial" pitchFamily="34" charset="0"/>
                  <a:hlinkClick r:id="rId45"/>
                </a:rPr>
                <a:t>Flotte PIN </a:t>
              </a:r>
              <a:r>
                <a:rPr lang="de-DE" dirty="0">
                  <a:latin typeface="+mj-lt"/>
                  <a:cs typeface="Arial" pitchFamily="34" charset="0"/>
                </a:rPr>
                <a:t>geht auf Dienstreise</a:t>
              </a:r>
            </a:p>
          </p:txBody>
        </p:sp>
        <p:sp>
          <p:nvSpPr>
            <p:cNvPr id="36" name="Rectangle 9">
              <a:extLst>
                <a:ext uri="{FF2B5EF4-FFF2-40B4-BE49-F238E27FC236}">
                  <a16:creationId xmlns:a16="http://schemas.microsoft.com/office/drawing/2014/main" id="{F9947990-7DB4-7815-6E50-8283B314781C}"/>
                </a:ext>
              </a:extLst>
            </p:cNvPr>
            <p:cNvSpPr>
              <a:spLocks noChangeArrowheads="1"/>
            </p:cNvSpPr>
            <p:nvPr>
              <p:custDataLst>
                <p:tags r:id="rId12"/>
              </p:custDataLst>
            </p:nvPr>
          </p:nvSpPr>
          <p:spPr bwMode="gray">
            <a:xfrm>
              <a:off x="4384332" y="1809424"/>
              <a:ext cx="3274607"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Alle relevanten Bereiche in der </a:t>
              </a:r>
              <a:r>
                <a:rPr lang="de-DE" sz="1200" dirty="0" err="1">
                  <a:latin typeface="+mj-lt"/>
                  <a:cs typeface="Arial" pitchFamily="34" charset="0"/>
                </a:rPr>
                <a:t>Vewaltung</a:t>
              </a:r>
              <a:r>
                <a:rPr lang="de-DE" sz="1200" dirty="0">
                  <a:latin typeface="+mj-lt"/>
                  <a:cs typeface="Arial" pitchFamily="34" charset="0"/>
                </a:rPr>
                <a:t> sind geschult</a:t>
              </a:r>
            </a:p>
          </p:txBody>
        </p:sp>
      </p:grpSp>
      <p:sp>
        <p:nvSpPr>
          <p:cNvPr id="37" name="AutoShape 5">
            <a:extLst>
              <a:ext uri="{FF2B5EF4-FFF2-40B4-BE49-F238E27FC236}">
                <a16:creationId xmlns:a16="http://schemas.microsoft.com/office/drawing/2014/main" id="{3A679A6B-2237-893E-CC3A-7AA8A8A5C885}"/>
              </a:ext>
            </a:extLst>
          </p:cNvPr>
          <p:cNvSpPr>
            <a:spLocks noChangeArrowheads="1"/>
          </p:cNvSpPr>
          <p:nvPr>
            <p:custDataLst>
              <p:tags r:id="rId3"/>
            </p:custDataLst>
          </p:nvPr>
        </p:nvSpPr>
        <p:spPr bwMode="gray">
          <a:xfrm>
            <a:off x="340354" y="1018044"/>
            <a:ext cx="2954175" cy="571851"/>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Vorteilhafte </a:t>
            </a:r>
            <a:r>
              <a:rPr lang="de-DE" sz="1600">
                <a:solidFill>
                  <a:schemeClr val="bg1"/>
                </a:solidFill>
                <a:latin typeface="+mn-lt"/>
                <a:ea typeface="ＭＳ Ｐゴシック" pitchFamily="34" charset="-128"/>
                <a:cs typeface="Arial" pitchFamily="34" charset="0"/>
              </a:rPr>
              <a:t>Maßnahmen in </a:t>
            </a:r>
            <a:r>
              <a:rPr lang="de-DE" sz="1600" dirty="0">
                <a:solidFill>
                  <a:schemeClr val="bg1"/>
                </a:solidFill>
                <a:latin typeface="+mn-lt"/>
                <a:ea typeface="ＭＳ Ｐゴシック" pitchFamily="34" charset="-128"/>
                <a:cs typeface="Arial" pitchFamily="34" charset="0"/>
              </a:rPr>
              <a:t>einer Kommune </a:t>
            </a:r>
          </a:p>
        </p:txBody>
      </p:sp>
      <p:sp>
        <p:nvSpPr>
          <p:cNvPr id="39" name="AutoShape 16">
            <a:extLst>
              <a:ext uri="{FF2B5EF4-FFF2-40B4-BE49-F238E27FC236}">
                <a16:creationId xmlns:a16="http://schemas.microsoft.com/office/drawing/2014/main" id="{8690E121-1AF8-1DB5-89D6-D83EE348D83D}"/>
              </a:ext>
            </a:extLst>
          </p:cNvPr>
          <p:cNvSpPr>
            <a:spLocks noChangeArrowheads="1"/>
          </p:cNvSpPr>
          <p:nvPr>
            <p:custDataLst>
              <p:tags r:id="rId4"/>
            </p:custDataLst>
          </p:nvPr>
        </p:nvSpPr>
        <p:spPr bwMode="gray">
          <a:xfrm>
            <a:off x="4188152" y="1813426"/>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42" name="Foliennummernplatzhalter 41">
            <a:extLst>
              <a:ext uri="{FF2B5EF4-FFF2-40B4-BE49-F238E27FC236}">
                <a16:creationId xmlns:a16="http://schemas.microsoft.com/office/drawing/2014/main" id="{0F493060-BAC9-D37A-8C91-1432EC3AAF2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104</a:t>
            </a:fld>
            <a:endParaRPr lang="de-DE" dirty="0"/>
          </a:p>
        </p:txBody>
      </p:sp>
      <p:sp>
        <p:nvSpPr>
          <p:cNvPr id="54" name="Rectangle 23">
            <a:extLst>
              <a:ext uri="{FF2B5EF4-FFF2-40B4-BE49-F238E27FC236}">
                <a16:creationId xmlns:a16="http://schemas.microsoft.com/office/drawing/2014/main" id="{D6BECA82-A243-ACCF-7436-C91676995095}"/>
              </a:ext>
            </a:extLst>
          </p:cNvPr>
          <p:cNvSpPr>
            <a:spLocks noChangeArrowheads="1"/>
          </p:cNvSpPr>
          <p:nvPr>
            <p:custDataLst>
              <p:tags r:id="rId5"/>
            </p:custDataLst>
          </p:nvPr>
        </p:nvSpPr>
        <p:spPr bwMode="gray">
          <a:xfrm>
            <a:off x="4725687" y="3438682"/>
            <a:ext cx="4086448"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sp>
        <p:nvSpPr>
          <p:cNvPr id="56" name="Rectangle 9">
            <a:extLst>
              <a:ext uri="{FF2B5EF4-FFF2-40B4-BE49-F238E27FC236}">
                <a16:creationId xmlns:a16="http://schemas.microsoft.com/office/drawing/2014/main" id="{26BE2820-16DB-6B3D-1C14-BAD004D95042}"/>
              </a:ext>
            </a:extLst>
          </p:cNvPr>
          <p:cNvSpPr>
            <a:spLocks noChangeArrowheads="1"/>
          </p:cNvSpPr>
          <p:nvPr>
            <p:custDataLst>
              <p:tags r:id="rId6"/>
            </p:custDataLst>
          </p:nvPr>
        </p:nvSpPr>
        <p:spPr bwMode="gray">
          <a:xfrm>
            <a:off x="5397701" y="3427426"/>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Abhängig von Fördermaßnahmen</a:t>
            </a:r>
          </a:p>
        </p:txBody>
      </p:sp>
      <p:sp>
        <p:nvSpPr>
          <p:cNvPr id="4" name="Pfeil: nach rechts 3">
            <a:extLst>
              <a:ext uri="{FF2B5EF4-FFF2-40B4-BE49-F238E27FC236}">
                <a16:creationId xmlns:a16="http://schemas.microsoft.com/office/drawing/2014/main" id="{852B6984-C9DD-36D7-F7F0-817D810B1116}"/>
              </a:ext>
            </a:extLst>
          </p:cNvPr>
          <p:cNvSpPr/>
          <p:nvPr/>
        </p:nvSpPr>
        <p:spPr bwMode="auto">
          <a:xfrm>
            <a:off x="8121628" y="3429668"/>
            <a:ext cx="820487" cy="204187"/>
          </a:xfrm>
          <a:prstGeom prst="rightArrow">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59" name="AutoShape 16">
            <a:extLst>
              <a:ext uri="{FF2B5EF4-FFF2-40B4-BE49-F238E27FC236}">
                <a16:creationId xmlns:a16="http://schemas.microsoft.com/office/drawing/2014/main" id="{A371072C-A97D-651A-6584-0E26ADCC03F2}"/>
              </a:ext>
            </a:extLst>
          </p:cNvPr>
          <p:cNvSpPr>
            <a:spLocks noChangeArrowheads="1"/>
          </p:cNvSpPr>
          <p:nvPr>
            <p:custDataLst>
              <p:tags r:id="rId7"/>
            </p:custDataLst>
          </p:nvPr>
        </p:nvSpPr>
        <p:spPr bwMode="gray">
          <a:xfrm>
            <a:off x="5120810" y="2885098"/>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65" name="AutoShape 16">
            <a:extLst>
              <a:ext uri="{FF2B5EF4-FFF2-40B4-BE49-F238E27FC236}">
                <a16:creationId xmlns:a16="http://schemas.microsoft.com/office/drawing/2014/main" id="{2E71BB72-4450-D6F2-0758-145F21B4C12D}"/>
              </a:ext>
            </a:extLst>
          </p:cNvPr>
          <p:cNvSpPr>
            <a:spLocks noChangeArrowheads="1"/>
          </p:cNvSpPr>
          <p:nvPr>
            <p:custDataLst>
              <p:tags r:id="rId8"/>
            </p:custDataLst>
          </p:nvPr>
        </p:nvSpPr>
        <p:spPr bwMode="gray">
          <a:xfrm>
            <a:off x="8281478" y="2894148"/>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41" name="Rectangle 9">
            <a:extLst>
              <a:ext uri="{FF2B5EF4-FFF2-40B4-BE49-F238E27FC236}">
                <a16:creationId xmlns:a16="http://schemas.microsoft.com/office/drawing/2014/main" id="{A560874B-178C-58C1-21BD-7EFAD5EDC0DE}"/>
              </a:ext>
            </a:extLst>
          </p:cNvPr>
          <p:cNvSpPr>
            <a:spLocks noChangeArrowheads="1"/>
          </p:cNvSpPr>
          <p:nvPr>
            <p:custDataLst>
              <p:tags r:id="rId9"/>
            </p:custDataLst>
          </p:nvPr>
        </p:nvSpPr>
        <p:spPr bwMode="gray">
          <a:xfrm>
            <a:off x="5522976" y="2886820"/>
            <a:ext cx="3008896"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eID-Workshops und Kampagnen nach Bedarf</a:t>
            </a:r>
          </a:p>
        </p:txBody>
      </p:sp>
      <p:sp>
        <p:nvSpPr>
          <p:cNvPr id="66" name="Rectangle 9">
            <a:extLst>
              <a:ext uri="{FF2B5EF4-FFF2-40B4-BE49-F238E27FC236}">
                <a16:creationId xmlns:a16="http://schemas.microsoft.com/office/drawing/2014/main" id="{E65F0992-3A14-75D4-C16F-980C01B9E9FC}"/>
              </a:ext>
            </a:extLst>
          </p:cNvPr>
          <p:cNvSpPr>
            <a:spLocks noChangeArrowheads="1"/>
          </p:cNvSpPr>
          <p:nvPr>
            <p:custDataLst>
              <p:tags r:id="rId10"/>
            </p:custDataLst>
          </p:nvPr>
        </p:nvSpPr>
        <p:spPr bwMode="gray">
          <a:xfrm>
            <a:off x="5427844" y="3951045"/>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Abhängig von Fördermaßnahmen</a:t>
            </a:r>
          </a:p>
        </p:txBody>
      </p:sp>
      <p:sp>
        <p:nvSpPr>
          <p:cNvPr id="67" name="Pfeil: nach rechts 66">
            <a:extLst>
              <a:ext uri="{FF2B5EF4-FFF2-40B4-BE49-F238E27FC236}">
                <a16:creationId xmlns:a16="http://schemas.microsoft.com/office/drawing/2014/main" id="{DBA30B83-5EE0-EC7E-92BB-F870B3747A0C}"/>
              </a:ext>
            </a:extLst>
          </p:cNvPr>
          <p:cNvSpPr/>
          <p:nvPr/>
        </p:nvSpPr>
        <p:spPr bwMode="auto">
          <a:xfrm>
            <a:off x="8130063" y="3956721"/>
            <a:ext cx="820487" cy="204187"/>
          </a:xfrm>
          <a:prstGeom prst="rightArrow">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Tree>
    <p:extLst>
      <p:ext uri="{BB962C8B-B14F-4D97-AF65-F5344CB8AC3E}">
        <p14:creationId xmlns:p14="http://schemas.microsoft.com/office/powerpoint/2010/main" val="137796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80158923-2F6C-4287-963B-DD6216B8BC6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010654" y="1301172"/>
            <a:ext cx="7143320" cy="14400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3. Kapitel: Praxiseinsatz</a:t>
            </a:r>
          </a:p>
          <a:p>
            <a:pPr algn="ctr">
              <a:spcBef>
                <a:spcPct val="0"/>
              </a:spcBef>
              <a:buClrTx/>
              <a:buSzTx/>
            </a:pPr>
            <a:r>
              <a:rPr lang="de-DE" sz="2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Mit verprobten Theorien das eID-Transformationsmanagement gestalten</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193FCC7-0C82-414B-8F84-6A1B50A5575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105</a:t>
            </a:fld>
            <a:endParaRPr lang="de-DE" dirty="0"/>
          </a:p>
        </p:txBody>
      </p:sp>
    </p:spTree>
    <p:extLst>
      <p:ext uri="{BB962C8B-B14F-4D97-AF65-F5344CB8AC3E}">
        <p14:creationId xmlns:p14="http://schemas.microsoft.com/office/powerpoint/2010/main" val="65677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Summe der Erkenntnisse aus den verprobten Theorien führt zum eID-Transformationsmanagement </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106</a:t>
            </a:fld>
            <a:endParaRPr lang="de-DE" dirty="0"/>
          </a:p>
        </p:txBody>
      </p:sp>
      <p:grpSp>
        <p:nvGrpSpPr>
          <p:cNvPr id="7" name="Gruppieren 6">
            <a:extLst>
              <a:ext uri="{FF2B5EF4-FFF2-40B4-BE49-F238E27FC236}">
                <a16:creationId xmlns:a16="http://schemas.microsoft.com/office/drawing/2014/main" id="{93319B7E-50C5-F07A-50A4-0196119B6FB1}"/>
              </a:ext>
            </a:extLst>
          </p:cNvPr>
          <p:cNvGrpSpPr/>
          <p:nvPr/>
        </p:nvGrpSpPr>
        <p:grpSpPr>
          <a:xfrm>
            <a:off x="323849" y="1185531"/>
            <a:ext cx="8639396" cy="3391786"/>
            <a:chOff x="323850" y="1484313"/>
            <a:chExt cx="7023717" cy="4465637"/>
          </a:xfrm>
        </p:grpSpPr>
        <p:sp>
          <p:nvSpPr>
            <p:cNvPr id="28" name="AutoShape 5">
              <a:extLst>
                <a:ext uri="{FF2B5EF4-FFF2-40B4-BE49-F238E27FC236}">
                  <a16:creationId xmlns:a16="http://schemas.microsoft.com/office/drawing/2014/main" id="{07922C05-8002-EA4B-49DB-4EE9DCD9942D}"/>
                </a:ext>
              </a:extLst>
            </p:cNvPr>
            <p:cNvSpPr>
              <a:spLocks noChangeArrowheads="1"/>
            </p:cNvSpPr>
            <p:nvPr>
              <p:custDataLst>
                <p:tags r:id="rId1"/>
              </p:custDataLst>
            </p:nvPr>
          </p:nvSpPr>
          <p:spPr bwMode="gray">
            <a:xfrm>
              <a:off x="323850" y="1484313"/>
              <a:ext cx="1511300" cy="1008062"/>
            </a:xfrm>
            <a:prstGeom prst="roundRect">
              <a:avLst>
                <a:gd name="adj" fmla="val 881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36000" tIns="72000" rIns="0" bIns="72000" anchor="ctr" anchorCtr="0"/>
            <a:lstStyle/>
            <a:p>
              <a:pPr>
                <a:spcBef>
                  <a:spcPct val="0"/>
                </a:spcBef>
              </a:pPr>
              <a:r>
                <a:rPr lang="de-DE" sz="1600" b="1" dirty="0">
                  <a:solidFill>
                    <a:schemeClr val="bg1"/>
                  </a:solidFill>
                  <a:latin typeface="+mn-lt"/>
                  <a:ea typeface="ＭＳ Ｐゴシック" pitchFamily="34" charset="-128"/>
                  <a:cs typeface="Arial" pitchFamily="34" charset="0"/>
                </a:rPr>
                <a:t>eID-Nutzen </a:t>
              </a:r>
              <a:br>
                <a:rPr lang="de-DE" sz="1600" b="1" dirty="0">
                  <a:solidFill>
                    <a:schemeClr val="bg1"/>
                  </a:solidFill>
                  <a:latin typeface="+mn-lt"/>
                  <a:ea typeface="ＭＳ Ｐゴシック" pitchFamily="34" charset="-128"/>
                  <a:cs typeface="Arial" pitchFamily="34" charset="0"/>
                </a:rPr>
              </a:br>
              <a:r>
                <a:rPr lang="de-DE" sz="1600" b="1" dirty="0">
                  <a:solidFill>
                    <a:schemeClr val="bg1"/>
                  </a:solidFill>
                  <a:latin typeface="+mn-lt"/>
                  <a:ea typeface="ＭＳ Ｐゴシック" pitchFamily="34" charset="-128"/>
                  <a:cs typeface="Arial" pitchFamily="34" charset="0"/>
                </a:rPr>
                <a:t>zeigen und aktivieren</a:t>
              </a:r>
            </a:p>
          </p:txBody>
        </p:sp>
        <p:sp>
          <p:nvSpPr>
            <p:cNvPr id="29" name="AutoShape 4">
              <a:extLst>
                <a:ext uri="{FF2B5EF4-FFF2-40B4-BE49-F238E27FC236}">
                  <a16:creationId xmlns:a16="http://schemas.microsoft.com/office/drawing/2014/main" id="{E2DEADA4-6EBD-8DA8-A46B-ABDD3DFE759A}"/>
                </a:ext>
              </a:extLst>
            </p:cNvPr>
            <p:cNvSpPr>
              <a:spLocks noChangeArrowheads="1"/>
            </p:cNvSpPr>
            <p:nvPr>
              <p:custDataLst>
                <p:tags r:id="rId2"/>
              </p:custDataLst>
            </p:nvPr>
          </p:nvSpPr>
          <p:spPr bwMode="gray">
            <a:xfrm rot="-16200000">
              <a:off x="1831976" y="1916112"/>
              <a:ext cx="296862" cy="144463"/>
            </a:xfrm>
            <a:prstGeom prst="triangle">
              <a:avLst>
                <a:gd name="adj" fmla="val 50000"/>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miter lim="800000"/>
              <a:headEnd/>
              <a:tailEnd/>
            </a:ln>
            <a:effectLst/>
          </p:spPr>
          <p:txBody>
            <a:bodyPr wrap="none" lIns="72000" tIns="72000" rIns="72000" bIns="72000" anchor="ctr"/>
            <a:lstStyle/>
            <a:p>
              <a:endParaRPr lang="de-DE">
                <a:latin typeface="+mn-lt"/>
              </a:endParaRPr>
            </a:p>
          </p:txBody>
        </p:sp>
        <p:sp>
          <p:nvSpPr>
            <p:cNvPr id="30" name="AutoShape 5">
              <a:extLst>
                <a:ext uri="{FF2B5EF4-FFF2-40B4-BE49-F238E27FC236}">
                  <a16:creationId xmlns:a16="http://schemas.microsoft.com/office/drawing/2014/main" id="{9F449AEA-743F-827D-E775-37EEBFC90F7E}"/>
                </a:ext>
              </a:extLst>
            </p:cNvPr>
            <p:cNvSpPr>
              <a:spLocks noChangeArrowheads="1"/>
            </p:cNvSpPr>
            <p:nvPr>
              <p:custDataLst>
                <p:tags r:id="rId3"/>
              </p:custDataLst>
            </p:nvPr>
          </p:nvSpPr>
          <p:spPr bwMode="gray">
            <a:xfrm>
              <a:off x="323850" y="2638425"/>
              <a:ext cx="1511300" cy="1008063"/>
            </a:xfrm>
            <a:prstGeom prst="roundRect">
              <a:avLst>
                <a:gd name="adj" fmla="val 881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36000" tIns="72000" rIns="0" bIns="72000" anchor="ctr" anchorCtr="0"/>
            <a:lstStyle/>
            <a:p>
              <a:pPr>
                <a:spcBef>
                  <a:spcPct val="0"/>
                </a:spcBef>
              </a:pPr>
              <a:r>
                <a:rPr lang="de-DE" sz="1600" b="1" dirty="0">
                  <a:solidFill>
                    <a:schemeClr val="bg1"/>
                  </a:solidFill>
                  <a:latin typeface="+mn-lt"/>
                  <a:ea typeface="ＭＳ Ｐゴシック" pitchFamily="34" charset="-128"/>
                  <a:cs typeface="Arial" pitchFamily="34" charset="0"/>
                </a:rPr>
                <a:t>eID-Einsatz im persönlichen Alltag anbieten</a:t>
              </a:r>
            </a:p>
          </p:txBody>
        </p:sp>
        <p:sp>
          <p:nvSpPr>
            <p:cNvPr id="31" name="AutoShape 6">
              <a:extLst>
                <a:ext uri="{FF2B5EF4-FFF2-40B4-BE49-F238E27FC236}">
                  <a16:creationId xmlns:a16="http://schemas.microsoft.com/office/drawing/2014/main" id="{90151E2E-A7C9-EEDF-2742-7CF7D0F38B82}"/>
                </a:ext>
              </a:extLst>
            </p:cNvPr>
            <p:cNvSpPr>
              <a:spLocks noChangeArrowheads="1"/>
            </p:cNvSpPr>
            <p:nvPr>
              <p:custDataLst>
                <p:tags r:id="rId4"/>
              </p:custDataLst>
            </p:nvPr>
          </p:nvSpPr>
          <p:spPr bwMode="gray">
            <a:xfrm rot="-16200000">
              <a:off x="1831975" y="3070225"/>
              <a:ext cx="296863" cy="144463"/>
            </a:xfrm>
            <a:prstGeom prst="triangle">
              <a:avLst>
                <a:gd name="adj" fmla="val 50000"/>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miter lim="800000"/>
              <a:headEnd/>
              <a:tailEnd/>
            </a:ln>
            <a:effectLst/>
          </p:spPr>
          <p:txBody>
            <a:bodyPr wrap="none" lIns="72000" tIns="72000" rIns="72000" bIns="72000" anchor="ctr"/>
            <a:lstStyle/>
            <a:p>
              <a:endParaRPr lang="de-DE">
                <a:latin typeface="+mn-lt"/>
              </a:endParaRPr>
            </a:p>
          </p:txBody>
        </p:sp>
        <p:sp>
          <p:nvSpPr>
            <p:cNvPr id="32" name="AutoShape 5">
              <a:extLst>
                <a:ext uri="{FF2B5EF4-FFF2-40B4-BE49-F238E27FC236}">
                  <a16:creationId xmlns:a16="http://schemas.microsoft.com/office/drawing/2014/main" id="{9BF67E40-A742-10A8-50A9-B3AA744F859D}"/>
                </a:ext>
              </a:extLst>
            </p:cNvPr>
            <p:cNvSpPr>
              <a:spLocks noChangeArrowheads="1"/>
            </p:cNvSpPr>
            <p:nvPr>
              <p:custDataLst>
                <p:tags r:id="rId5"/>
              </p:custDataLst>
            </p:nvPr>
          </p:nvSpPr>
          <p:spPr bwMode="gray">
            <a:xfrm>
              <a:off x="323850" y="3789363"/>
              <a:ext cx="1511300" cy="1008062"/>
            </a:xfrm>
            <a:prstGeom prst="roundRect">
              <a:avLst>
                <a:gd name="adj" fmla="val 881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36000" tIns="72000" rIns="0" bIns="72000" anchor="ctr" anchorCtr="0"/>
            <a:lstStyle/>
            <a:p>
              <a:pPr>
                <a:spcBef>
                  <a:spcPct val="0"/>
                </a:spcBef>
              </a:pPr>
              <a:r>
                <a:rPr lang="de-DE" sz="1600" b="1" dirty="0">
                  <a:solidFill>
                    <a:schemeClr val="bg1"/>
                  </a:solidFill>
                  <a:latin typeface="+mn-lt"/>
                  <a:ea typeface="ＭＳ Ｐゴシック" pitchFamily="34" charset="-128"/>
                  <a:cs typeface="Arial" pitchFamily="34" charset="0"/>
                </a:rPr>
                <a:t>eID-Wissen institutionalisiert lehren</a:t>
              </a:r>
            </a:p>
          </p:txBody>
        </p:sp>
        <p:sp>
          <p:nvSpPr>
            <p:cNvPr id="33" name="AutoShape 8">
              <a:extLst>
                <a:ext uri="{FF2B5EF4-FFF2-40B4-BE49-F238E27FC236}">
                  <a16:creationId xmlns:a16="http://schemas.microsoft.com/office/drawing/2014/main" id="{0983F4E8-2288-A3AF-BD89-AFFC461A8756}"/>
                </a:ext>
              </a:extLst>
            </p:cNvPr>
            <p:cNvSpPr>
              <a:spLocks noChangeArrowheads="1"/>
            </p:cNvSpPr>
            <p:nvPr>
              <p:custDataLst>
                <p:tags r:id="rId6"/>
              </p:custDataLst>
            </p:nvPr>
          </p:nvSpPr>
          <p:spPr bwMode="gray">
            <a:xfrm rot="-16200000">
              <a:off x="1831976" y="4221162"/>
              <a:ext cx="296862" cy="144463"/>
            </a:xfrm>
            <a:prstGeom prst="triangle">
              <a:avLst>
                <a:gd name="adj" fmla="val 50000"/>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miter lim="800000"/>
              <a:headEnd/>
              <a:tailEnd/>
            </a:ln>
            <a:effectLst/>
          </p:spPr>
          <p:txBody>
            <a:bodyPr wrap="none" lIns="72000" tIns="72000" rIns="72000" bIns="72000" anchor="ctr"/>
            <a:lstStyle/>
            <a:p>
              <a:endParaRPr lang="de-DE">
                <a:latin typeface="+mn-lt"/>
              </a:endParaRPr>
            </a:p>
          </p:txBody>
        </p:sp>
        <p:sp>
          <p:nvSpPr>
            <p:cNvPr id="34" name="AutoShape 5">
              <a:extLst>
                <a:ext uri="{FF2B5EF4-FFF2-40B4-BE49-F238E27FC236}">
                  <a16:creationId xmlns:a16="http://schemas.microsoft.com/office/drawing/2014/main" id="{C5EC019F-57D6-CD79-E128-363F20A2183D}"/>
                </a:ext>
              </a:extLst>
            </p:cNvPr>
            <p:cNvSpPr>
              <a:spLocks noChangeArrowheads="1"/>
            </p:cNvSpPr>
            <p:nvPr>
              <p:custDataLst>
                <p:tags r:id="rId7"/>
              </p:custDataLst>
            </p:nvPr>
          </p:nvSpPr>
          <p:spPr bwMode="gray">
            <a:xfrm>
              <a:off x="323850" y="4941888"/>
              <a:ext cx="1511300" cy="1008062"/>
            </a:xfrm>
            <a:prstGeom prst="roundRect">
              <a:avLst>
                <a:gd name="adj" fmla="val 881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36000" tIns="72000" rIns="0" bIns="72000" anchor="ctr" anchorCtr="0"/>
            <a:lstStyle/>
            <a:p>
              <a:pPr>
                <a:spcBef>
                  <a:spcPct val="0"/>
                </a:spcBef>
              </a:pPr>
              <a:r>
                <a:rPr lang="de-DE" sz="1600" b="1" dirty="0">
                  <a:solidFill>
                    <a:schemeClr val="bg1"/>
                  </a:solidFill>
                  <a:latin typeface="+mn-lt"/>
                  <a:ea typeface="ＭＳ Ｐゴシック" pitchFamily="34" charset="-128"/>
                  <a:cs typeface="Arial" pitchFamily="34" charset="0"/>
                </a:rPr>
                <a:t>eID-Einbindung u. Geschäftsmodelle unterstützen</a:t>
              </a:r>
            </a:p>
          </p:txBody>
        </p:sp>
        <p:sp>
          <p:nvSpPr>
            <p:cNvPr id="35" name="AutoShape 10">
              <a:extLst>
                <a:ext uri="{FF2B5EF4-FFF2-40B4-BE49-F238E27FC236}">
                  <a16:creationId xmlns:a16="http://schemas.microsoft.com/office/drawing/2014/main" id="{6349B0D6-C26E-95B2-F9A6-5479DEC3D0D5}"/>
                </a:ext>
              </a:extLst>
            </p:cNvPr>
            <p:cNvSpPr>
              <a:spLocks noChangeArrowheads="1"/>
            </p:cNvSpPr>
            <p:nvPr>
              <p:custDataLst>
                <p:tags r:id="rId8"/>
              </p:custDataLst>
            </p:nvPr>
          </p:nvSpPr>
          <p:spPr bwMode="gray">
            <a:xfrm rot="-16200000">
              <a:off x="1831976" y="5373687"/>
              <a:ext cx="296862" cy="144463"/>
            </a:xfrm>
            <a:prstGeom prst="triangle">
              <a:avLst>
                <a:gd name="adj" fmla="val 50000"/>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miter lim="800000"/>
              <a:headEnd/>
              <a:tailEnd/>
            </a:ln>
            <a:effectLst/>
          </p:spPr>
          <p:txBody>
            <a:bodyPr wrap="none" lIns="72000" tIns="72000" rIns="72000" bIns="72000" anchor="ctr"/>
            <a:lstStyle/>
            <a:p>
              <a:endParaRPr lang="de-DE">
                <a:latin typeface="+mn-lt"/>
              </a:endParaRPr>
            </a:p>
          </p:txBody>
        </p:sp>
        <p:sp>
          <p:nvSpPr>
            <p:cNvPr id="36" name="AutoShape 11">
              <a:extLst>
                <a:ext uri="{FF2B5EF4-FFF2-40B4-BE49-F238E27FC236}">
                  <a16:creationId xmlns:a16="http://schemas.microsoft.com/office/drawing/2014/main" id="{6E77EADE-00E9-B72C-A88E-3436D065A5A9}"/>
                </a:ext>
              </a:extLst>
            </p:cNvPr>
            <p:cNvSpPr>
              <a:spLocks noChangeArrowheads="1"/>
            </p:cNvSpPr>
            <p:nvPr>
              <p:custDataLst>
                <p:tags r:id="rId9"/>
              </p:custDataLst>
            </p:nvPr>
          </p:nvSpPr>
          <p:spPr bwMode="gray">
            <a:xfrm rot="-16200000">
              <a:off x="6727826" y="1916112"/>
              <a:ext cx="296862" cy="144463"/>
            </a:xfrm>
            <a:prstGeom prst="triangle">
              <a:avLst>
                <a:gd name="adj" fmla="val 50000"/>
              </a:avLst>
            </a:prstGeom>
            <a:gradFill rotWithShape="1">
              <a:gsLst>
                <a:gs pos="0">
                  <a:srgbClr val="F8AEA6"/>
                </a:gs>
                <a:gs pos="39999">
                  <a:srgbClr val="F04634"/>
                </a:gs>
                <a:gs pos="41000">
                  <a:srgbClr val="D62310"/>
                </a:gs>
                <a:gs pos="100000">
                  <a:srgbClr val="B7200E"/>
                </a:gs>
              </a:gsLst>
              <a:lin ang="5400000" scaled="1"/>
            </a:gradFill>
            <a:ln w="9525" algn="ctr">
              <a:solidFill>
                <a:srgbClr val="A80058"/>
              </a:solidFill>
              <a:round/>
              <a:headEnd/>
              <a:tailEnd/>
            </a:ln>
            <a:effectLst/>
          </p:spPr>
          <p:txBody>
            <a:bodyPr lIns="68553" tIns="34276" rIns="68553" bIns="34276" anchor="ctr"/>
            <a:lstStyle/>
            <a:p>
              <a:pPr algn="ctr" defTabSz="685800">
                <a:lnSpc>
                  <a:spcPct val="90000"/>
                </a:lnSpc>
                <a:spcBef>
                  <a:spcPct val="0"/>
                </a:spcBef>
                <a:buClrTx/>
                <a:buSzTx/>
              </a:pPr>
              <a:endParaRPr lang="de-DE" sz="1600" b="1">
                <a:solidFill>
                  <a:schemeClr val="bg1"/>
                </a:solidFill>
                <a:latin typeface="+mn-lt"/>
              </a:endParaRPr>
            </a:p>
          </p:txBody>
        </p:sp>
        <p:sp>
          <p:nvSpPr>
            <p:cNvPr id="37" name="AutoShape 12">
              <a:extLst>
                <a:ext uri="{FF2B5EF4-FFF2-40B4-BE49-F238E27FC236}">
                  <a16:creationId xmlns:a16="http://schemas.microsoft.com/office/drawing/2014/main" id="{58E2717E-CB61-4CDA-8828-9888EF43B84B}"/>
                </a:ext>
              </a:extLst>
            </p:cNvPr>
            <p:cNvSpPr>
              <a:spLocks noChangeArrowheads="1"/>
            </p:cNvSpPr>
            <p:nvPr>
              <p:custDataLst>
                <p:tags r:id="rId10"/>
              </p:custDataLst>
            </p:nvPr>
          </p:nvSpPr>
          <p:spPr bwMode="gray">
            <a:xfrm rot="-16200000">
              <a:off x="6727825" y="3070225"/>
              <a:ext cx="296863" cy="144463"/>
            </a:xfrm>
            <a:prstGeom prst="triangle">
              <a:avLst>
                <a:gd name="adj" fmla="val 50000"/>
              </a:avLst>
            </a:prstGeom>
            <a:gradFill rotWithShape="1">
              <a:gsLst>
                <a:gs pos="0">
                  <a:srgbClr val="F8AEA6"/>
                </a:gs>
                <a:gs pos="39999">
                  <a:srgbClr val="F04634"/>
                </a:gs>
                <a:gs pos="41000">
                  <a:srgbClr val="D62310"/>
                </a:gs>
                <a:gs pos="100000">
                  <a:srgbClr val="B7200E"/>
                </a:gs>
              </a:gsLst>
              <a:lin ang="5400000" scaled="1"/>
            </a:gradFill>
            <a:ln w="9525" algn="ctr">
              <a:solidFill>
                <a:srgbClr val="A80058"/>
              </a:solidFill>
              <a:round/>
              <a:headEnd/>
              <a:tailEnd/>
            </a:ln>
            <a:effectLst/>
          </p:spPr>
          <p:txBody>
            <a:bodyPr lIns="68553" tIns="34276" rIns="68553" bIns="34276" anchor="ctr"/>
            <a:lstStyle/>
            <a:p>
              <a:pPr algn="ctr" defTabSz="685800">
                <a:lnSpc>
                  <a:spcPct val="90000"/>
                </a:lnSpc>
                <a:spcBef>
                  <a:spcPct val="0"/>
                </a:spcBef>
                <a:buClrTx/>
                <a:buSzTx/>
              </a:pPr>
              <a:endParaRPr lang="de-DE" sz="1600" b="1">
                <a:solidFill>
                  <a:schemeClr val="bg1"/>
                </a:solidFill>
                <a:latin typeface="+mn-lt"/>
              </a:endParaRPr>
            </a:p>
          </p:txBody>
        </p:sp>
        <p:sp>
          <p:nvSpPr>
            <p:cNvPr id="38" name="AutoShape 13">
              <a:extLst>
                <a:ext uri="{FF2B5EF4-FFF2-40B4-BE49-F238E27FC236}">
                  <a16:creationId xmlns:a16="http://schemas.microsoft.com/office/drawing/2014/main" id="{F711B860-E6E0-9613-2FAD-FBF8B1B00F11}"/>
                </a:ext>
              </a:extLst>
            </p:cNvPr>
            <p:cNvSpPr>
              <a:spLocks noChangeArrowheads="1"/>
            </p:cNvSpPr>
            <p:nvPr>
              <p:custDataLst>
                <p:tags r:id="rId11"/>
              </p:custDataLst>
            </p:nvPr>
          </p:nvSpPr>
          <p:spPr bwMode="gray">
            <a:xfrm rot="-16200000">
              <a:off x="6727826" y="4221162"/>
              <a:ext cx="296862" cy="144463"/>
            </a:xfrm>
            <a:prstGeom prst="triangle">
              <a:avLst>
                <a:gd name="adj" fmla="val 50000"/>
              </a:avLst>
            </a:prstGeom>
            <a:gradFill rotWithShape="1">
              <a:gsLst>
                <a:gs pos="0">
                  <a:srgbClr val="F8AEA6"/>
                </a:gs>
                <a:gs pos="39999">
                  <a:srgbClr val="F04634"/>
                </a:gs>
                <a:gs pos="41000">
                  <a:srgbClr val="D62310"/>
                </a:gs>
                <a:gs pos="100000">
                  <a:srgbClr val="B7200E"/>
                </a:gs>
              </a:gsLst>
              <a:lin ang="5400000" scaled="1"/>
            </a:gradFill>
            <a:ln w="9525" algn="ctr">
              <a:solidFill>
                <a:srgbClr val="A80058"/>
              </a:solidFill>
              <a:round/>
              <a:headEnd/>
              <a:tailEnd/>
            </a:ln>
            <a:effectLst/>
          </p:spPr>
          <p:txBody>
            <a:bodyPr lIns="68553" tIns="34276" rIns="68553" bIns="34276" anchor="ctr"/>
            <a:lstStyle/>
            <a:p>
              <a:pPr algn="ctr" defTabSz="685800">
                <a:lnSpc>
                  <a:spcPct val="90000"/>
                </a:lnSpc>
                <a:spcBef>
                  <a:spcPct val="0"/>
                </a:spcBef>
                <a:buClrTx/>
                <a:buSzTx/>
              </a:pPr>
              <a:endParaRPr lang="de-DE" sz="1600" b="1">
                <a:solidFill>
                  <a:schemeClr val="bg1"/>
                </a:solidFill>
                <a:latin typeface="+mn-lt"/>
              </a:endParaRPr>
            </a:p>
          </p:txBody>
        </p:sp>
        <p:sp>
          <p:nvSpPr>
            <p:cNvPr id="39" name="AutoShape 14">
              <a:extLst>
                <a:ext uri="{FF2B5EF4-FFF2-40B4-BE49-F238E27FC236}">
                  <a16:creationId xmlns:a16="http://schemas.microsoft.com/office/drawing/2014/main" id="{E60FC2B8-46AC-A637-D05F-D81AAB95C378}"/>
                </a:ext>
              </a:extLst>
            </p:cNvPr>
            <p:cNvSpPr>
              <a:spLocks noChangeArrowheads="1"/>
            </p:cNvSpPr>
            <p:nvPr>
              <p:custDataLst>
                <p:tags r:id="rId12"/>
              </p:custDataLst>
            </p:nvPr>
          </p:nvSpPr>
          <p:spPr bwMode="gray">
            <a:xfrm rot="-16200000">
              <a:off x="6727826" y="5373687"/>
              <a:ext cx="296862" cy="144463"/>
            </a:xfrm>
            <a:prstGeom prst="triangle">
              <a:avLst>
                <a:gd name="adj" fmla="val 50000"/>
              </a:avLst>
            </a:prstGeom>
            <a:gradFill rotWithShape="1">
              <a:gsLst>
                <a:gs pos="0">
                  <a:srgbClr val="F8AEA6"/>
                </a:gs>
                <a:gs pos="39999">
                  <a:srgbClr val="F04634"/>
                </a:gs>
                <a:gs pos="41000">
                  <a:srgbClr val="D62310"/>
                </a:gs>
                <a:gs pos="100000">
                  <a:srgbClr val="B7200E"/>
                </a:gs>
              </a:gsLst>
              <a:lin ang="5400000" scaled="1"/>
            </a:gradFill>
            <a:ln w="9525" algn="ctr">
              <a:solidFill>
                <a:srgbClr val="A80058"/>
              </a:solidFill>
              <a:round/>
              <a:headEnd/>
              <a:tailEnd/>
            </a:ln>
            <a:effectLst/>
          </p:spPr>
          <p:txBody>
            <a:bodyPr lIns="68553" tIns="34276" rIns="68553" bIns="34276" anchor="ctr"/>
            <a:lstStyle/>
            <a:p>
              <a:pPr algn="ctr" defTabSz="685800">
                <a:lnSpc>
                  <a:spcPct val="90000"/>
                </a:lnSpc>
                <a:spcBef>
                  <a:spcPct val="0"/>
                </a:spcBef>
                <a:buClrTx/>
                <a:buSzTx/>
              </a:pPr>
              <a:endParaRPr lang="de-DE" sz="1600" b="1">
                <a:solidFill>
                  <a:schemeClr val="bg1"/>
                </a:solidFill>
                <a:latin typeface="+mn-lt"/>
              </a:endParaRPr>
            </a:p>
          </p:txBody>
        </p:sp>
        <p:sp>
          <p:nvSpPr>
            <p:cNvPr id="40" name="AutoShape 5">
              <a:extLst>
                <a:ext uri="{FF2B5EF4-FFF2-40B4-BE49-F238E27FC236}">
                  <a16:creationId xmlns:a16="http://schemas.microsoft.com/office/drawing/2014/main" id="{5D5B9443-D421-9308-37D7-F4F628D324B3}"/>
                </a:ext>
              </a:extLst>
            </p:cNvPr>
            <p:cNvSpPr>
              <a:spLocks noChangeArrowheads="1"/>
            </p:cNvSpPr>
            <p:nvPr>
              <p:custDataLst>
                <p:tags r:id="rId13"/>
              </p:custDataLst>
            </p:nvPr>
          </p:nvSpPr>
          <p:spPr bwMode="gray">
            <a:xfrm>
              <a:off x="7021512" y="1484313"/>
              <a:ext cx="326055" cy="4465637"/>
            </a:xfrm>
            <a:prstGeom prst="roundRect">
              <a:avLst>
                <a:gd name="adj" fmla="val 4944"/>
              </a:avLst>
            </a:prstGeom>
            <a:gradFill rotWithShape="1">
              <a:gsLst>
                <a:gs pos="0">
                  <a:srgbClr val="F8AEA6"/>
                </a:gs>
                <a:gs pos="39999">
                  <a:srgbClr val="F04634"/>
                </a:gs>
                <a:gs pos="41000">
                  <a:srgbClr val="D62310"/>
                </a:gs>
                <a:gs pos="100000">
                  <a:srgbClr val="B7200E"/>
                </a:gs>
              </a:gsLst>
              <a:lin ang="5400000" scaled="0"/>
            </a:gradFill>
            <a:ln w="9525" algn="ctr">
              <a:solidFill>
                <a:srgbClr val="A80058"/>
              </a:solidFill>
              <a:round/>
              <a:headEnd/>
              <a:tailEnd/>
            </a:ln>
            <a:effectLst/>
          </p:spPr>
          <p:txBody>
            <a:bodyPr vert="vert270" lIns="68553" tIns="34276" rIns="68553" bIns="34276" anchor="ctr"/>
            <a:lstStyle/>
            <a:p>
              <a:pPr algn="ctr" defTabSz="685800">
                <a:lnSpc>
                  <a:spcPct val="90000"/>
                </a:lnSpc>
                <a:spcBef>
                  <a:spcPct val="0"/>
                </a:spcBef>
                <a:buClrTx/>
                <a:buSzTx/>
              </a:pPr>
              <a:r>
                <a:rPr lang="de-DE" sz="1600" b="1" dirty="0">
                  <a:solidFill>
                    <a:schemeClr val="bg1"/>
                  </a:solidFill>
                  <a:latin typeface="+mn-lt"/>
                </a:rPr>
                <a:t>eID-Transformationsmanagement</a:t>
              </a:r>
            </a:p>
          </p:txBody>
        </p:sp>
        <p:sp>
          <p:nvSpPr>
            <p:cNvPr id="41" name="AutoShape 16" descr="Verlauf_weiss_grau">
              <a:extLst>
                <a:ext uri="{FF2B5EF4-FFF2-40B4-BE49-F238E27FC236}">
                  <a16:creationId xmlns:a16="http://schemas.microsoft.com/office/drawing/2014/main" id="{7FC8CE5D-286A-BCA5-29F1-F2815190B36B}"/>
                </a:ext>
              </a:extLst>
            </p:cNvPr>
            <p:cNvSpPr>
              <a:spLocks noChangeArrowheads="1"/>
            </p:cNvSpPr>
            <p:nvPr>
              <p:custDataLst>
                <p:tags r:id="rId14"/>
              </p:custDataLst>
            </p:nvPr>
          </p:nvSpPr>
          <p:spPr bwMode="gray">
            <a:xfrm>
              <a:off x="2124075" y="1484313"/>
              <a:ext cx="4608513" cy="1008061"/>
            </a:xfrm>
            <a:prstGeom prst="roundRect">
              <a:avLst>
                <a:gd name="adj" fmla="val 8819"/>
              </a:avLst>
            </a:prstGeom>
            <a:blipFill dpi="0" rotWithShape="1">
              <a:blip r:embed="rId20" cstate="print"/>
              <a:srcRect/>
              <a:stretch>
                <a:fillRect/>
              </a:stretch>
            </a:blipFill>
            <a:ln w="6350" algn="ctr">
              <a:solidFill>
                <a:srgbClr val="999999"/>
              </a:solidFill>
              <a:round/>
              <a:headEnd/>
              <a:tailEnd/>
            </a:ln>
            <a:effectLst/>
          </p:spPr>
          <p:txBody>
            <a:bodyPr lIns="72000" tIns="72000" rIns="72000" bIns="72000" anchor="ctr" anchorCtr="0"/>
            <a:lstStyle/>
            <a:p>
              <a:pPr marL="179388" lvl="1" indent="-177800">
                <a:spcBef>
                  <a:spcPct val="25000"/>
                </a:spcBef>
                <a:buFont typeface="Wingdings" pitchFamily="2" charset="2"/>
                <a:buChar char="§"/>
              </a:pPr>
              <a:r>
                <a:rPr lang="de-DE" sz="1200" dirty="0">
                  <a:latin typeface="+mn-lt"/>
                </a:rPr>
                <a:t>Bürgerterminals, Flotte PIN usw. an passenden, frequentierten Orten </a:t>
              </a:r>
              <a:r>
                <a:rPr lang="de-DE" sz="1200" dirty="0" err="1">
                  <a:latin typeface="+mn-lt"/>
                </a:rPr>
                <a:t>institutio-nalisieren</a:t>
              </a:r>
              <a:r>
                <a:rPr lang="de-DE" sz="1200" dirty="0">
                  <a:latin typeface="+mn-lt"/>
                </a:rPr>
                <a:t>: Bürgerämter, Betreuungscenter, Schulen, Krankenhäuser, </a:t>
              </a:r>
              <a:r>
                <a:rPr lang="de-DE" sz="1200" dirty="0" err="1">
                  <a:latin typeface="+mn-lt"/>
                </a:rPr>
                <a:t>Autohäu-ser</a:t>
              </a:r>
              <a:r>
                <a:rPr lang="de-DE" sz="1200" dirty="0">
                  <a:latin typeface="+mn-lt"/>
                </a:rPr>
                <a:t>, Personalabteilungen, Messen, Kongresse usw.. Der Bereich der Wirt-</a:t>
              </a:r>
              <a:r>
                <a:rPr lang="de-DE" sz="1200" dirty="0" err="1">
                  <a:latin typeface="+mn-lt"/>
                </a:rPr>
                <a:t>schaftsförderung</a:t>
              </a:r>
              <a:r>
                <a:rPr lang="de-DE" sz="1200" dirty="0">
                  <a:latin typeface="+mn-lt"/>
                </a:rPr>
                <a:t>, Smart-City-Akteure u.v.a. sollten mit eingebunden werden.</a:t>
              </a:r>
            </a:p>
          </p:txBody>
        </p:sp>
        <p:sp>
          <p:nvSpPr>
            <p:cNvPr id="42" name="AutoShape 17" descr="Verlauf_weiss_grau">
              <a:extLst>
                <a:ext uri="{FF2B5EF4-FFF2-40B4-BE49-F238E27FC236}">
                  <a16:creationId xmlns:a16="http://schemas.microsoft.com/office/drawing/2014/main" id="{A1DBA13D-7326-EDA7-4E73-1D1B4963E674}"/>
                </a:ext>
              </a:extLst>
            </p:cNvPr>
            <p:cNvSpPr>
              <a:spLocks noChangeArrowheads="1"/>
            </p:cNvSpPr>
            <p:nvPr>
              <p:custDataLst>
                <p:tags r:id="rId15"/>
              </p:custDataLst>
            </p:nvPr>
          </p:nvSpPr>
          <p:spPr bwMode="gray">
            <a:xfrm>
              <a:off x="2124075" y="2636838"/>
              <a:ext cx="4608513" cy="1008062"/>
            </a:xfrm>
            <a:prstGeom prst="roundRect">
              <a:avLst>
                <a:gd name="adj" fmla="val 8819"/>
              </a:avLst>
            </a:prstGeom>
            <a:blipFill dpi="0" rotWithShape="1">
              <a:blip r:embed="rId20" cstate="print"/>
              <a:srcRect/>
              <a:stretch>
                <a:fillRect/>
              </a:stretch>
            </a:blipFill>
            <a:ln w="6350" algn="ctr">
              <a:solidFill>
                <a:srgbClr val="999999"/>
              </a:solidFill>
              <a:round/>
              <a:headEnd/>
              <a:tailEnd/>
            </a:ln>
            <a:effectLst/>
          </p:spPr>
          <p:txBody>
            <a:bodyPr lIns="72000" tIns="72000" rIns="72000" bIns="72000" anchor="ctr" anchorCtr="0"/>
            <a:lstStyle/>
            <a:p>
              <a:pPr marL="179388" lvl="1" indent="-177800">
                <a:spcBef>
                  <a:spcPct val="25000"/>
                </a:spcBef>
                <a:buFont typeface="Wingdings" pitchFamily="2" charset="2"/>
                <a:buChar char="§"/>
              </a:pPr>
              <a:r>
                <a:rPr lang="de-DE" sz="1200" dirty="0">
                  <a:latin typeface="+mn-lt"/>
                </a:rPr>
                <a:t>eID-Einfachanwendungen für einen Selbstschutz der Bevölkerung kostenfrei anbieten: Passwortmanager, Cloudspeicher, Login am eigenen PC, fälschungssichere Unterschrift, eID-Schutzmaßnahmen gegen „Hater“ usw.</a:t>
              </a:r>
            </a:p>
            <a:p>
              <a:pPr marL="179388" lvl="1" indent="-177800">
                <a:spcBef>
                  <a:spcPct val="25000"/>
                </a:spcBef>
                <a:buFont typeface="Wingdings" pitchFamily="2" charset="2"/>
                <a:buChar char="§"/>
              </a:pPr>
              <a:r>
                <a:rPr lang="de-DE" sz="1200" dirty="0">
                  <a:latin typeface="+mn-lt"/>
                </a:rPr>
                <a:t>eID-Sofortzugang (z.B. Akteneinsicht ohne Registrierung sofort nutzen)</a:t>
              </a:r>
            </a:p>
          </p:txBody>
        </p:sp>
        <p:sp>
          <p:nvSpPr>
            <p:cNvPr id="43" name="AutoShape 18" descr="Verlauf_weiss_grau">
              <a:extLst>
                <a:ext uri="{FF2B5EF4-FFF2-40B4-BE49-F238E27FC236}">
                  <a16:creationId xmlns:a16="http://schemas.microsoft.com/office/drawing/2014/main" id="{B792A2C3-BCB0-FC2B-5AA5-F1DAF08CF5F8}"/>
                </a:ext>
              </a:extLst>
            </p:cNvPr>
            <p:cNvSpPr>
              <a:spLocks noChangeArrowheads="1"/>
            </p:cNvSpPr>
            <p:nvPr>
              <p:custDataLst>
                <p:tags r:id="rId16"/>
              </p:custDataLst>
            </p:nvPr>
          </p:nvSpPr>
          <p:spPr bwMode="gray">
            <a:xfrm>
              <a:off x="2124075" y="3789363"/>
              <a:ext cx="4608513" cy="1008062"/>
            </a:xfrm>
            <a:prstGeom prst="roundRect">
              <a:avLst>
                <a:gd name="adj" fmla="val 8819"/>
              </a:avLst>
            </a:prstGeom>
            <a:blipFill dpi="0" rotWithShape="1">
              <a:blip r:embed="rId20" cstate="print"/>
              <a:srcRect/>
              <a:stretch>
                <a:fillRect/>
              </a:stretch>
            </a:blipFill>
            <a:ln w="6350" algn="ctr">
              <a:solidFill>
                <a:srgbClr val="999999"/>
              </a:solidFill>
              <a:round/>
              <a:headEnd/>
              <a:tailEnd/>
            </a:ln>
            <a:effectLst/>
          </p:spPr>
          <p:txBody>
            <a:bodyPr lIns="72000" tIns="72000" rIns="72000" bIns="72000" anchor="ctr" anchorCtr="0"/>
            <a:lstStyle/>
            <a:p>
              <a:pPr marL="179388" lvl="1" indent="-177800">
                <a:lnSpc>
                  <a:spcPts val="1200"/>
                </a:lnSpc>
                <a:spcBef>
                  <a:spcPct val="25000"/>
                </a:spcBef>
                <a:buFont typeface="Wingdings" pitchFamily="2" charset="2"/>
                <a:buChar char="§"/>
              </a:pPr>
              <a:r>
                <a:rPr lang="de-DE" sz="1200" dirty="0">
                  <a:latin typeface="+mn-lt"/>
                </a:rPr>
                <a:t>Mitarbeiter*innen in den Personalausweisbehörden schulen</a:t>
              </a:r>
            </a:p>
            <a:p>
              <a:pPr marL="179388" lvl="1" indent="-177800">
                <a:lnSpc>
                  <a:spcPts val="1200"/>
                </a:lnSpc>
                <a:spcBef>
                  <a:spcPct val="25000"/>
                </a:spcBef>
                <a:buFont typeface="Wingdings" pitchFamily="2" charset="2"/>
                <a:buChar char="§"/>
              </a:pPr>
              <a:r>
                <a:rPr lang="de-DE" sz="1200" dirty="0">
                  <a:latin typeface="+mn-lt"/>
                </a:rPr>
                <a:t>Online-Ausweisen in allen Schularten, inkl. (Volks-) Hochschulen, lehren</a:t>
              </a:r>
            </a:p>
            <a:p>
              <a:pPr marL="179388" lvl="1" indent="-177800">
                <a:lnSpc>
                  <a:spcPts val="1200"/>
                </a:lnSpc>
                <a:spcBef>
                  <a:spcPct val="25000"/>
                </a:spcBef>
                <a:buFont typeface="Wingdings" pitchFamily="2" charset="2"/>
                <a:buChar char="§"/>
              </a:pPr>
              <a:r>
                <a:rPr lang="de-DE" sz="1200" dirty="0">
                  <a:latin typeface="+mn-lt"/>
                </a:rPr>
                <a:t>eID-Smart-City-Hackathons in Kommunen durchführen</a:t>
              </a:r>
            </a:p>
            <a:p>
              <a:pPr marL="179388" lvl="1" indent="-177800">
                <a:lnSpc>
                  <a:spcPts val="1200"/>
                </a:lnSpc>
                <a:spcBef>
                  <a:spcPct val="25000"/>
                </a:spcBef>
                <a:buFont typeface="Wingdings" pitchFamily="2" charset="2"/>
                <a:buChar char="§"/>
              </a:pPr>
              <a:r>
                <a:rPr lang="de-DE" sz="1200" dirty="0">
                  <a:latin typeface="+mn-lt"/>
                </a:rPr>
                <a:t>Polizeiliche Kriminalprävention (Computer-/Internetkriminalität)</a:t>
              </a:r>
            </a:p>
          </p:txBody>
        </p:sp>
        <p:sp>
          <p:nvSpPr>
            <p:cNvPr id="44" name="AutoShape 19" descr="Verlauf_weiss_grau">
              <a:extLst>
                <a:ext uri="{FF2B5EF4-FFF2-40B4-BE49-F238E27FC236}">
                  <a16:creationId xmlns:a16="http://schemas.microsoft.com/office/drawing/2014/main" id="{19C55A54-7967-00A2-D9A8-57B5CE63CB95}"/>
                </a:ext>
              </a:extLst>
            </p:cNvPr>
            <p:cNvSpPr>
              <a:spLocks noChangeArrowheads="1"/>
            </p:cNvSpPr>
            <p:nvPr>
              <p:custDataLst>
                <p:tags r:id="rId17"/>
              </p:custDataLst>
            </p:nvPr>
          </p:nvSpPr>
          <p:spPr bwMode="gray">
            <a:xfrm>
              <a:off x="2124075" y="4941888"/>
              <a:ext cx="4608513" cy="1008062"/>
            </a:xfrm>
            <a:prstGeom prst="roundRect">
              <a:avLst>
                <a:gd name="adj" fmla="val 8819"/>
              </a:avLst>
            </a:prstGeom>
            <a:blipFill dpi="0" rotWithShape="1">
              <a:blip r:embed="rId20" cstate="print"/>
              <a:srcRect/>
              <a:stretch>
                <a:fillRect/>
              </a:stretch>
            </a:blipFill>
            <a:ln w="6350" algn="ctr">
              <a:solidFill>
                <a:srgbClr val="999999"/>
              </a:solidFill>
              <a:round/>
              <a:headEnd/>
              <a:tailEnd/>
            </a:ln>
            <a:effectLst/>
          </p:spPr>
          <p:txBody>
            <a:bodyPr lIns="72000" tIns="72000" rIns="0" bIns="72000" anchor="ctr" anchorCtr="0"/>
            <a:lstStyle/>
            <a:p>
              <a:pPr marL="179388" lvl="1" indent="-177800">
                <a:lnSpc>
                  <a:spcPts val="1200"/>
                </a:lnSpc>
                <a:spcBef>
                  <a:spcPct val="25000"/>
                </a:spcBef>
                <a:buFont typeface="Wingdings" pitchFamily="2" charset="2"/>
                <a:buChar char="§"/>
              </a:pPr>
              <a:r>
                <a:rPr lang="de-DE" sz="1200" dirty="0">
                  <a:latin typeface="+mn-lt"/>
                </a:rPr>
                <a:t>Anstelle der händischen Unterschrift die eID mit PIN „fordern“</a:t>
              </a:r>
            </a:p>
            <a:p>
              <a:pPr marL="179388" lvl="1" indent="-177800">
                <a:lnSpc>
                  <a:spcPts val="1200"/>
                </a:lnSpc>
                <a:spcBef>
                  <a:spcPct val="25000"/>
                </a:spcBef>
                <a:buFont typeface="Wingdings" pitchFamily="2" charset="2"/>
                <a:buChar char="§"/>
              </a:pPr>
              <a:r>
                <a:rPr lang="de-DE" sz="1200" dirty="0">
                  <a:latin typeface="+mn-lt"/>
                </a:rPr>
                <a:t>eID-Codebausteine inkl. Testsysteme für Entwicklergemeinde anbieten</a:t>
              </a:r>
            </a:p>
            <a:p>
              <a:pPr marL="179388" lvl="1" indent="-177800">
                <a:lnSpc>
                  <a:spcPts val="1200"/>
                </a:lnSpc>
                <a:spcBef>
                  <a:spcPct val="25000"/>
                </a:spcBef>
                <a:buFont typeface="Wingdings" pitchFamily="2" charset="2"/>
                <a:buChar char="§"/>
              </a:pPr>
              <a:r>
                <a:rPr lang="de-DE" sz="1200" dirty="0">
                  <a:latin typeface="+mn-lt"/>
                </a:rPr>
                <a:t>eID-Geschäftsmodelle für Anbieter (DMS, Cloud, E-Mail, Gegenmaßnahmen zu </a:t>
              </a:r>
              <a:r>
                <a:rPr lang="de-DE" sz="1200" dirty="0" err="1">
                  <a:latin typeface="+mn-lt"/>
                </a:rPr>
                <a:t>Hate</a:t>
              </a:r>
              <a:r>
                <a:rPr lang="de-DE" sz="1200" dirty="0">
                  <a:latin typeface="+mn-lt"/>
                </a:rPr>
                <a:t> im Umfeld </a:t>
              </a:r>
              <a:r>
                <a:rPr lang="de-DE" sz="1200" dirty="0" err="1">
                  <a:latin typeface="+mn-lt"/>
                </a:rPr>
                <a:t>Social</a:t>
              </a:r>
              <a:r>
                <a:rPr lang="de-DE" sz="1200" dirty="0">
                  <a:latin typeface="+mn-lt"/>
                </a:rPr>
                <a:t>-Media, </a:t>
              </a:r>
              <a:r>
                <a:rPr lang="de-DE" sz="1200" dirty="0" err="1">
                  <a:latin typeface="+mn-lt"/>
                </a:rPr>
                <a:t>VideoIdent</a:t>
              </a:r>
              <a:r>
                <a:rPr lang="de-DE" sz="1200" dirty="0">
                  <a:latin typeface="+mn-lt"/>
                </a:rPr>
                <a:t>, physische Zugangssysteme usw.)</a:t>
              </a:r>
            </a:p>
          </p:txBody>
        </p:sp>
      </p:grpSp>
      <p:sp>
        <p:nvSpPr>
          <p:cNvPr id="11" name="Textfeld 10">
            <a:extLst>
              <a:ext uri="{FF2B5EF4-FFF2-40B4-BE49-F238E27FC236}">
                <a16:creationId xmlns:a16="http://schemas.microsoft.com/office/drawing/2014/main" id="{0509ABE7-AB17-5D0C-C8F8-10C08312ED9F}"/>
              </a:ext>
            </a:extLst>
          </p:cNvPr>
          <p:cNvSpPr txBox="1"/>
          <p:nvPr/>
        </p:nvSpPr>
        <p:spPr>
          <a:xfrm>
            <a:off x="3596125" y="4612719"/>
            <a:ext cx="914033" cy="246221"/>
          </a:xfrm>
          <a:prstGeom prst="rect">
            <a:avLst/>
          </a:prstGeom>
          <a:noFill/>
        </p:spPr>
        <p:txBody>
          <a:bodyPr wrap="none" rtlCol="0">
            <a:spAutoFit/>
          </a:bodyPr>
          <a:lstStyle/>
          <a:p>
            <a:r>
              <a:rPr lang="de-DE" dirty="0">
                <a:latin typeface="+mn-lt"/>
              </a:rPr>
              <a:t>Hauptakteur:</a:t>
            </a:r>
          </a:p>
        </p:txBody>
      </p:sp>
      <p:sp>
        <p:nvSpPr>
          <p:cNvPr id="12" name="Textfeld 11">
            <a:extLst>
              <a:ext uri="{FF2B5EF4-FFF2-40B4-BE49-F238E27FC236}">
                <a16:creationId xmlns:a16="http://schemas.microsoft.com/office/drawing/2014/main" id="{3AD3C886-97E3-7585-EB49-D7333106C733}"/>
              </a:ext>
            </a:extLst>
          </p:cNvPr>
          <p:cNvSpPr txBox="1"/>
          <p:nvPr/>
        </p:nvSpPr>
        <p:spPr>
          <a:xfrm>
            <a:off x="4859620" y="4612719"/>
            <a:ext cx="481222" cy="246221"/>
          </a:xfrm>
          <a:prstGeom prst="rect">
            <a:avLst/>
          </a:prstGeom>
          <a:noFill/>
        </p:spPr>
        <p:txBody>
          <a:bodyPr wrap="none" rtlCol="0">
            <a:spAutoFit/>
          </a:bodyPr>
          <a:lstStyle/>
          <a:p>
            <a:r>
              <a:rPr lang="de-DE" dirty="0">
                <a:latin typeface="+mn-lt"/>
              </a:rPr>
              <a:t>Bund</a:t>
            </a:r>
          </a:p>
        </p:txBody>
      </p:sp>
      <p:sp>
        <p:nvSpPr>
          <p:cNvPr id="13" name="Textfeld 12">
            <a:extLst>
              <a:ext uri="{FF2B5EF4-FFF2-40B4-BE49-F238E27FC236}">
                <a16:creationId xmlns:a16="http://schemas.microsoft.com/office/drawing/2014/main" id="{26BFD6C2-D183-963F-9CD2-DF79AD62429E}"/>
              </a:ext>
            </a:extLst>
          </p:cNvPr>
          <p:cNvSpPr txBox="1"/>
          <p:nvPr/>
        </p:nvSpPr>
        <p:spPr>
          <a:xfrm>
            <a:off x="6104249" y="4612719"/>
            <a:ext cx="466794" cy="246221"/>
          </a:xfrm>
          <a:prstGeom prst="rect">
            <a:avLst/>
          </a:prstGeom>
          <a:noFill/>
        </p:spPr>
        <p:txBody>
          <a:bodyPr wrap="none" rtlCol="0">
            <a:spAutoFit/>
          </a:bodyPr>
          <a:lstStyle/>
          <a:p>
            <a:r>
              <a:rPr lang="de-DE" dirty="0">
                <a:latin typeface="+mn-lt"/>
              </a:rPr>
              <a:t>Land</a:t>
            </a:r>
          </a:p>
        </p:txBody>
      </p:sp>
      <p:sp>
        <p:nvSpPr>
          <p:cNvPr id="14" name="Textfeld 13">
            <a:extLst>
              <a:ext uri="{FF2B5EF4-FFF2-40B4-BE49-F238E27FC236}">
                <a16:creationId xmlns:a16="http://schemas.microsoft.com/office/drawing/2014/main" id="{C8583234-0D36-BACD-F813-6685B81D8D7C}"/>
              </a:ext>
            </a:extLst>
          </p:cNvPr>
          <p:cNvSpPr txBox="1"/>
          <p:nvPr/>
        </p:nvSpPr>
        <p:spPr>
          <a:xfrm>
            <a:off x="7525123" y="4612719"/>
            <a:ext cx="766557" cy="246221"/>
          </a:xfrm>
          <a:prstGeom prst="rect">
            <a:avLst/>
          </a:prstGeom>
          <a:noFill/>
        </p:spPr>
        <p:txBody>
          <a:bodyPr wrap="none" rtlCol="0">
            <a:spAutoFit/>
          </a:bodyPr>
          <a:lstStyle/>
          <a:p>
            <a:r>
              <a:rPr lang="de-DE" dirty="0">
                <a:latin typeface="+mn-lt"/>
              </a:rPr>
              <a:t>Kommune</a:t>
            </a:r>
          </a:p>
        </p:txBody>
      </p:sp>
      <p:grpSp>
        <p:nvGrpSpPr>
          <p:cNvPr id="16" name="Gruppieren 15">
            <a:extLst>
              <a:ext uri="{FF2B5EF4-FFF2-40B4-BE49-F238E27FC236}">
                <a16:creationId xmlns:a16="http://schemas.microsoft.com/office/drawing/2014/main" id="{335E5920-5309-4445-F233-215A42681CEE}"/>
              </a:ext>
            </a:extLst>
          </p:cNvPr>
          <p:cNvGrpSpPr/>
          <p:nvPr/>
        </p:nvGrpSpPr>
        <p:grpSpPr>
          <a:xfrm>
            <a:off x="7336094" y="4612719"/>
            <a:ext cx="277640" cy="246221"/>
            <a:chOff x="6118665" y="4609124"/>
            <a:chExt cx="277640" cy="246221"/>
          </a:xfrm>
        </p:grpSpPr>
        <p:sp>
          <p:nvSpPr>
            <p:cNvPr id="10" name="Oval 88">
              <a:extLst>
                <a:ext uri="{FF2B5EF4-FFF2-40B4-BE49-F238E27FC236}">
                  <a16:creationId xmlns:a16="http://schemas.microsoft.com/office/drawing/2014/main" id="{BAA5DFA0-2F7A-CE2F-73F7-E978F1C5076C}"/>
                </a:ext>
              </a:extLst>
            </p:cNvPr>
            <p:cNvSpPr>
              <a:spLocks noChangeArrowheads="1"/>
            </p:cNvSpPr>
            <p:nvPr/>
          </p:nvSpPr>
          <p:spPr bwMode="gray">
            <a:xfrm>
              <a:off x="6155712" y="4634468"/>
              <a:ext cx="195533" cy="195533"/>
            </a:xfrm>
            <a:prstGeom prst="ellipse">
              <a:avLst/>
            </a:prstGeom>
            <a:solidFill>
              <a:srgbClr val="FFFF00"/>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15" name="Textfeld 14">
              <a:extLst>
                <a:ext uri="{FF2B5EF4-FFF2-40B4-BE49-F238E27FC236}">
                  <a16:creationId xmlns:a16="http://schemas.microsoft.com/office/drawing/2014/main" id="{04C25800-E28A-7C98-3ADB-E87AE85B5732}"/>
                </a:ext>
              </a:extLst>
            </p:cNvPr>
            <p:cNvSpPr txBox="1"/>
            <p:nvPr/>
          </p:nvSpPr>
          <p:spPr>
            <a:xfrm>
              <a:off x="6118665" y="4609124"/>
              <a:ext cx="277640" cy="246221"/>
            </a:xfrm>
            <a:prstGeom prst="rect">
              <a:avLst/>
            </a:prstGeom>
            <a:noFill/>
          </p:spPr>
          <p:txBody>
            <a:bodyPr wrap="none" rtlCol="0">
              <a:spAutoFit/>
            </a:bodyPr>
            <a:lstStyle/>
            <a:p>
              <a:r>
                <a:rPr lang="de-DE" b="1" dirty="0">
                  <a:latin typeface="+mj-lt"/>
                </a:rPr>
                <a:t>K</a:t>
              </a:r>
            </a:p>
          </p:txBody>
        </p:sp>
      </p:grpSp>
      <p:grpSp>
        <p:nvGrpSpPr>
          <p:cNvPr id="18" name="Gruppieren 17">
            <a:extLst>
              <a:ext uri="{FF2B5EF4-FFF2-40B4-BE49-F238E27FC236}">
                <a16:creationId xmlns:a16="http://schemas.microsoft.com/office/drawing/2014/main" id="{F61460D1-44A2-4135-FEEB-71208B850A76}"/>
              </a:ext>
            </a:extLst>
          </p:cNvPr>
          <p:cNvGrpSpPr/>
          <p:nvPr/>
        </p:nvGrpSpPr>
        <p:grpSpPr>
          <a:xfrm>
            <a:off x="5937745" y="4612719"/>
            <a:ext cx="263214" cy="246221"/>
            <a:chOff x="4720316" y="4615176"/>
            <a:chExt cx="263214" cy="246221"/>
          </a:xfrm>
        </p:grpSpPr>
        <p:sp>
          <p:nvSpPr>
            <p:cNvPr id="9" name="Oval 88">
              <a:extLst>
                <a:ext uri="{FF2B5EF4-FFF2-40B4-BE49-F238E27FC236}">
                  <a16:creationId xmlns:a16="http://schemas.microsoft.com/office/drawing/2014/main" id="{82566B3E-AB3B-90AF-EBB9-8AC3FBFA1A6A}"/>
                </a:ext>
              </a:extLst>
            </p:cNvPr>
            <p:cNvSpPr>
              <a:spLocks noChangeArrowheads="1"/>
            </p:cNvSpPr>
            <p:nvPr/>
          </p:nvSpPr>
          <p:spPr bwMode="gray">
            <a:xfrm>
              <a:off x="4750149" y="4640520"/>
              <a:ext cx="195533" cy="195533"/>
            </a:xfrm>
            <a:prstGeom prst="ellipse">
              <a:avLst/>
            </a:prstGeom>
            <a:solidFill>
              <a:schemeClr val="accent2">
                <a:lumMod val="75000"/>
              </a:schemeClr>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17" name="Textfeld 16">
              <a:extLst>
                <a:ext uri="{FF2B5EF4-FFF2-40B4-BE49-F238E27FC236}">
                  <a16:creationId xmlns:a16="http://schemas.microsoft.com/office/drawing/2014/main" id="{BDB9164E-9B2B-7F2C-FEE4-9AAF44BB6759}"/>
                </a:ext>
              </a:extLst>
            </p:cNvPr>
            <p:cNvSpPr txBox="1"/>
            <p:nvPr/>
          </p:nvSpPr>
          <p:spPr>
            <a:xfrm>
              <a:off x="4720316" y="4615176"/>
              <a:ext cx="263214" cy="246221"/>
            </a:xfrm>
            <a:prstGeom prst="rect">
              <a:avLst/>
            </a:prstGeom>
            <a:noFill/>
          </p:spPr>
          <p:txBody>
            <a:bodyPr wrap="none" rtlCol="0">
              <a:spAutoFit/>
            </a:bodyPr>
            <a:lstStyle/>
            <a:p>
              <a:r>
                <a:rPr lang="de-DE" b="1" dirty="0">
                  <a:latin typeface="+mj-lt"/>
                </a:rPr>
                <a:t>L</a:t>
              </a:r>
            </a:p>
          </p:txBody>
        </p:sp>
      </p:grpSp>
      <p:grpSp>
        <p:nvGrpSpPr>
          <p:cNvPr id="54" name="Gruppieren 53">
            <a:extLst>
              <a:ext uri="{FF2B5EF4-FFF2-40B4-BE49-F238E27FC236}">
                <a16:creationId xmlns:a16="http://schemas.microsoft.com/office/drawing/2014/main" id="{160DFD6D-8F26-796D-1B64-1149610DEACC}"/>
              </a:ext>
            </a:extLst>
          </p:cNvPr>
          <p:cNvGrpSpPr/>
          <p:nvPr/>
        </p:nvGrpSpPr>
        <p:grpSpPr>
          <a:xfrm>
            <a:off x="4679909" y="4612719"/>
            <a:ext cx="277640" cy="246221"/>
            <a:chOff x="3462480" y="4612719"/>
            <a:chExt cx="277640" cy="246221"/>
          </a:xfrm>
        </p:grpSpPr>
        <p:sp>
          <p:nvSpPr>
            <p:cNvPr id="8" name="Oval 88">
              <a:extLst>
                <a:ext uri="{FF2B5EF4-FFF2-40B4-BE49-F238E27FC236}">
                  <a16:creationId xmlns:a16="http://schemas.microsoft.com/office/drawing/2014/main" id="{3AED2A82-8CB6-DC99-5299-1D5E77D07F51}"/>
                </a:ext>
              </a:extLst>
            </p:cNvPr>
            <p:cNvSpPr>
              <a:spLocks noChangeArrowheads="1"/>
            </p:cNvSpPr>
            <p:nvPr/>
          </p:nvSpPr>
          <p:spPr bwMode="gray">
            <a:xfrm>
              <a:off x="3498371" y="4638063"/>
              <a:ext cx="195533" cy="195533"/>
            </a:xfrm>
            <a:prstGeom prst="ellipse">
              <a:avLst/>
            </a:prstGeom>
            <a:solidFill>
              <a:srgbClr val="9966FF"/>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19" name="Textfeld 18">
              <a:extLst>
                <a:ext uri="{FF2B5EF4-FFF2-40B4-BE49-F238E27FC236}">
                  <a16:creationId xmlns:a16="http://schemas.microsoft.com/office/drawing/2014/main" id="{3C62D4BB-72A9-B078-9CDC-88E05C830AD3}"/>
                </a:ext>
              </a:extLst>
            </p:cNvPr>
            <p:cNvSpPr txBox="1"/>
            <p:nvPr/>
          </p:nvSpPr>
          <p:spPr>
            <a:xfrm>
              <a:off x="3462480" y="4612719"/>
              <a:ext cx="277640" cy="246221"/>
            </a:xfrm>
            <a:prstGeom prst="rect">
              <a:avLst/>
            </a:prstGeom>
            <a:noFill/>
          </p:spPr>
          <p:txBody>
            <a:bodyPr wrap="none" rtlCol="0">
              <a:spAutoFit/>
            </a:bodyPr>
            <a:lstStyle/>
            <a:p>
              <a:r>
                <a:rPr lang="de-DE" b="1" dirty="0">
                  <a:latin typeface="+mj-lt"/>
                </a:rPr>
                <a:t>B</a:t>
              </a:r>
            </a:p>
          </p:txBody>
        </p:sp>
      </p:grpSp>
      <p:grpSp>
        <p:nvGrpSpPr>
          <p:cNvPr id="21" name="Gruppieren 20">
            <a:extLst>
              <a:ext uri="{FF2B5EF4-FFF2-40B4-BE49-F238E27FC236}">
                <a16:creationId xmlns:a16="http://schemas.microsoft.com/office/drawing/2014/main" id="{FBF30D34-1E06-9BA9-5FD8-05AD3560F085}"/>
              </a:ext>
            </a:extLst>
          </p:cNvPr>
          <p:cNvGrpSpPr/>
          <p:nvPr/>
        </p:nvGrpSpPr>
        <p:grpSpPr>
          <a:xfrm>
            <a:off x="8063974" y="1071668"/>
            <a:ext cx="277640" cy="246221"/>
            <a:chOff x="6118665" y="4609124"/>
            <a:chExt cx="277640" cy="246221"/>
          </a:xfrm>
        </p:grpSpPr>
        <p:sp>
          <p:nvSpPr>
            <p:cNvPr id="22" name="Oval 88">
              <a:extLst>
                <a:ext uri="{FF2B5EF4-FFF2-40B4-BE49-F238E27FC236}">
                  <a16:creationId xmlns:a16="http://schemas.microsoft.com/office/drawing/2014/main" id="{8F1CAD6F-6BFA-524E-10C5-D6A0C5865C51}"/>
                </a:ext>
              </a:extLst>
            </p:cNvPr>
            <p:cNvSpPr>
              <a:spLocks noChangeArrowheads="1"/>
            </p:cNvSpPr>
            <p:nvPr/>
          </p:nvSpPr>
          <p:spPr bwMode="gray">
            <a:xfrm>
              <a:off x="6155712" y="4634468"/>
              <a:ext cx="195533" cy="195533"/>
            </a:xfrm>
            <a:prstGeom prst="ellipse">
              <a:avLst/>
            </a:prstGeom>
            <a:solidFill>
              <a:srgbClr val="FFFF00"/>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23" name="Textfeld 22">
              <a:extLst>
                <a:ext uri="{FF2B5EF4-FFF2-40B4-BE49-F238E27FC236}">
                  <a16:creationId xmlns:a16="http://schemas.microsoft.com/office/drawing/2014/main" id="{E9D35727-168E-99DF-5EBC-E31940B05C39}"/>
                </a:ext>
              </a:extLst>
            </p:cNvPr>
            <p:cNvSpPr txBox="1"/>
            <p:nvPr/>
          </p:nvSpPr>
          <p:spPr>
            <a:xfrm>
              <a:off x="6118665" y="4609124"/>
              <a:ext cx="277640" cy="246221"/>
            </a:xfrm>
            <a:prstGeom prst="rect">
              <a:avLst/>
            </a:prstGeom>
            <a:noFill/>
          </p:spPr>
          <p:txBody>
            <a:bodyPr wrap="none" rtlCol="0">
              <a:spAutoFit/>
            </a:bodyPr>
            <a:lstStyle/>
            <a:p>
              <a:r>
                <a:rPr lang="de-DE" b="1" dirty="0">
                  <a:latin typeface="+mj-lt"/>
                </a:rPr>
                <a:t>K</a:t>
              </a:r>
            </a:p>
          </p:txBody>
        </p:sp>
      </p:grpSp>
      <p:grpSp>
        <p:nvGrpSpPr>
          <p:cNvPr id="45" name="Gruppieren 44">
            <a:extLst>
              <a:ext uri="{FF2B5EF4-FFF2-40B4-BE49-F238E27FC236}">
                <a16:creationId xmlns:a16="http://schemas.microsoft.com/office/drawing/2014/main" id="{6538C8F5-F0E1-2347-5D0B-3A2420C14DFD}"/>
              </a:ext>
            </a:extLst>
          </p:cNvPr>
          <p:cNvGrpSpPr/>
          <p:nvPr/>
        </p:nvGrpSpPr>
        <p:grpSpPr>
          <a:xfrm>
            <a:off x="7858757" y="2837108"/>
            <a:ext cx="263214" cy="246221"/>
            <a:chOff x="4720316" y="4615176"/>
            <a:chExt cx="263214" cy="246221"/>
          </a:xfrm>
        </p:grpSpPr>
        <p:sp>
          <p:nvSpPr>
            <p:cNvPr id="46" name="Oval 88">
              <a:extLst>
                <a:ext uri="{FF2B5EF4-FFF2-40B4-BE49-F238E27FC236}">
                  <a16:creationId xmlns:a16="http://schemas.microsoft.com/office/drawing/2014/main" id="{E4030B47-D0B9-CC4F-77F8-753264D13366}"/>
                </a:ext>
              </a:extLst>
            </p:cNvPr>
            <p:cNvSpPr>
              <a:spLocks noChangeArrowheads="1"/>
            </p:cNvSpPr>
            <p:nvPr/>
          </p:nvSpPr>
          <p:spPr bwMode="gray">
            <a:xfrm>
              <a:off x="4750149" y="4640520"/>
              <a:ext cx="195533" cy="195533"/>
            </a:xfrm>
            <a:prstGeom prst="ellipse">
              <a:avLst/>
            </a:prstGeom>
            <a:solidFill>
              <a:schemeClr val="accent2">
                <a:lumMod val="75000"/>
              </a:schemeClr>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47" name="Textfeld 46">
              <a:extLst>
                <a:ext uri="{FF2B5EF4-FFF2-40B4-BE49-F238E27FC236}">
                  <a16:creationId xmlns:a16="http://schemas.microsoft.com/office/drawing/2014/main" id="{0D6A6B4C-1A33-40BB-1A8A-45CCEC6AA04F}"/>
                </a:ext>
              </a:extLst>
            </p:cNvPr>
            <p:cNvSpPr txBox="1"/>
            <p:nvPr/>
          </p:nvSpPr>
          <p:spPr>
            <a:xfrm>
              <a:off x="4720316" y="4615176"/>
              <a:ext cx="263214" cy="246221"/>
            </a:xfrm>
            <a:prstGeom prst="rect">
              <a:avLst/>
            </a:prstGeom>
            <a:noFill/>
          </p:spPr>
          <p:txBody>
            <a:bodyPr wrap="none" rtlCol="0">
              <a:spAutoFit/>
            </a:bodyPr>
            <a:lstStyle/>
            <a:p>
              <a:r>
                <a:rPr lang="de-DE" b="1" dirty="0">
                  <a:latin typeface="+mj-lt"/>
                </a:rPr>
                <a:t>L</a:t>
              </a:r>
            </a:p>
          </p:txBody>
        </p:sp>
      </p:grpSp>
      <p:grpSp>
        <p:nvGrpSpPr>
          <p:cNvPr id="48" name="Gruppieren 47">
            <a:extLst>
              <a:ext uri="{FF2B5EF4-FFF2-40B4-BE49-F238E27FC236}">
                <a16:creationId xmlns:a16="http://schemas.microsoft.com/office/drawing/2014/main" id="{9DBC4005-04F2-3AFC-693D-48D013CAAF51}"/>
              </a:ext>
            </a:extLst>
          </p:cNvPr>
          <p:cNvGrpSpPr/>
          <p:nvPr/>
        </p:nvGrpSpPr>
        <p:grpSpPr>
          <a:xfrm>
            <a:off x="7635287" y="2840044"/>
            <a:ext cx="277640" cy="246221"/>
            <a:chOff x="6118665" y="4609124"/>
            <a:chExt cx="277640" cy="246221"/>
          </a:xfrm>
        </p:grpSpPr>
        <p:sp>
          <p:nvSpPr>
            <p:cNvPr id="49" name="Oval 88">
              <a:extLst>
                <a:ext uri="{FF2B5EF4-FFF2-40B4-BE49-F238E27FC236}">
                  <a16:creationId xmlns:a16="http://schemas.microsoft.com/office/drawing/2014/main" id="{2AA361D6-9204-4768-73FA-7969A8B9AE4E}"/>
                </a:ext>
              </a:extLst>
            </p:cNvPr>
            <p:cNvSpPr>
              <a:spLocks noChangeArrowheads="1"/>
            </p:cNvSpPr>
            <p:nvPr/>
          </p:nvSpPr>
          <p:spPr bwMode="gray">
            <a:xfrm>
              <a:off x="6155712" y="4634468"/>
              <a:ext cx="195533" cy="195533"/>
            </a:xfrm>
            <a:prstGeom prst="ellipse">
              <a:avLst/>
            </a:prstGeom>
            <a:solidFill>
              <a:srgbClr val="FFFF00"/>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50" name="Textfeld 49">
              <a:extLst>
                <a:ext uri="{FF2B5EF4-FFF2-40B4-BE49-F238E27FC236}">
                  <a16:creationId xmlns:a16="http://schemas.microsoft.com/office/drawing/2014/main" id="{7F15F8BA-C443-BB8A-274E-60C36223CDE9}"/>
                </a:ext>
              </a:extLst>
            </p:cNvPr>
            <p:cNvSpPr txBox="1"/>
            <p:nvPr/>
          </p:nvSpPr>
          <p:spPr>
            <a:xfrm>
              <a:off x="6118665" y="4609124"/>
              <a:ext cx="277640" cy="246221"/>
            </a:xfrm>
            <a:prstGeom prst="rect">
              <a:avLst/>
            </a:prstGeom>
            <a:noFill/>
          </p:spPr>
          <p:txBody>
            <a:bodyPr wrap="none" rtlCol="0">
              <a:spAutoFit/>
            </a:bodyPr>
            <a:lstStyle/>
            <a:p>
              <a:r>
                <a:rPr lang="de-DE" b="1" dirty="0">
                  <a:latin typeface="+mj-lt"/>
                </a:rPr>
                <a:t>K</a:t>
              </a:r>
            </a:p>
          </p:txBody>
        </p:sp>
      </p:grpSp>
      <p:grpSp>
        <p:nvGrpSpPr>
          <p:cNvPr id="55" name="Gruppieren 54">
            <a:extLst>
              <a:ext uri="{FF2B5EF4-FFF2-40B4-BE49-F238E27FC236}">
                <a16:creationId xmlns:a16="http://schemas.microsoft.com/office/drawing/2014/main" id="{6A9DA87A-C3D6-A17B-903D-F8D9CCFAD63B}"/>
              </a:ext>
            </a:extLst>
          </p:cNvPr>
          <p:cNvGrpSpPr/>
          <p:nvPr/>
        </p:nvGrpSpPr>
        <p:grpSpPr>
          <a:xfrm>
            <a:off x="8051870" y="3706680"/>
            <a:ext cx="277640" cy="246221"/>
            <a:chOff x="3462480" y="4612719"/>
            <a:chExt cx="277640" cy="246221"/>
          </a:xfrm>
        </p:grpSpPr>
        <p:sp>
          <p:nvSpPr>
            <p:cNvPr id="56" name="Oval 88">
              <a:extLst>
                <a:ext uri="{FF2B5EF4-FFF2-40B4-BE49-F238E27FC236}">
                  <a16:creationId xmlns:a16="http://schemas.microsoft.com/office/drawing/2014/main" id="{5121A7A0-0B0C-DFAB-B90E-D11F79194959}"/>
                </a:ext>
              </a:extLst>
            </p:cNvPr>
            <p:cNvSpPr>
              <a:spLocks noChangeArrowheads="1"/>
            </p:cNvSpPr>
            <p:nvPr/>
          </p:nvSpPr>
          <p:spPr bwMode="gray">
            <a:xfrm>
              <a:off x="3498371" y="4638063"/>
              <a:ext cx="195533" cy="195533"/>
            </a:xfrm>
            <a:prstGeom prst="ellipse">
              <a:avLst/>
            </a:prstGeom>
            <a:solidFill>
              <a:srgbClr val="9966FF"/>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57" name="Textfeld 56">
              <a:extLst>
                <a:ext uri="{FF2B5EF4-FFF2-40B4-BE49-F238E27FC236}">
                  <a16:creationId xmlns:a16="http://schemas.microsoft.com/office/drawing/2014/main" id="{60DAB618-8764-FC27-911A-802B53E53CA1}"/>
                </a:ext>
              </a:extLst>
            </p:cNvPr>
            <p:cNvSpPr txBox="1"/>
            <p:nvPr/>
          </p:nvSpPr>
          <p:spPr>
            <a:xfrm>
              <a:off x="3462480" y="4612719"/>
              <a:ext cx="277640" cy="246221"/>
            </a:xfrm>
            <a:prstGeom prst="rect">
              <a:avLst/>
            </a:prstGeom>
            <a:noFill/>
          </p:spPr>
          <p:txBody>
            <a:bodyPr wrap="none" rtlCol="0">
              <a:spAutoFit/>
            </a:bodyPr>
            <a:lstStyle/>
            <a:p>
              <a:r>
                <a:rPr lang="de-DE" b="1" dirty="0">
                  <a:latin typeface="+mj-lt"/>
                </a:rPr>
                <a:t>B</a:t>
              </a:r>
            </a:p>
          </p:txBody>
        </p:sp>
      </p:grpSp>
      <p:grpSp>
        <p:nvGrpSpPr>
          <p:cNvPr id="58" name="Gruppieren 57">
            <a:extLst>
              <a:ext uri="{FF2B5EF4-FFF2-40B4-BE49-F238E27FC236}">
                <a16:creationId xmlns:a16="http://schemas.microsoft.com/office/drawing/2014/main" id="{11F161A4-C7F4-BDBF-F4D3-E53D2320E0C3}"/>
              </a:ext>
            </a:extLst>
          </p:cNvPr>
          <p:cNvGrpSpPr/>
          <p:nvPr/>
        </p:nvGrpSpPr>
        <p:grpSpPr>
          <a:xfrm>
            <a:off x="8059967" y="1955505"/>
            <a:ext cx="277640" cy="246221"/>
            <a:chOff x="3462480" y="4612719"/>
            <a:chExt cx="277640" cy="246221"/>
          </a:xfrm>
        </p:grpSpPr>
        <p:sp>
          <p:nvSpPr>
            <p:cNvPr id="59" name="Oval 88">
              <a:extLst>
                <a:ext uri="{FF2B5EF4-FFF2-40B4-BE49-F238E27FC236}">
                  <a16:creationId xmlns:a16="http://schemas.microsoft.com/office/drawing/2014/main" id="{EAFF8F55-2C6F-A4D6-AF37-2CA4C182434E}"/>
                </a:ext>
              </a:extLst>
            </p:cNvPr>
            <p:cNvSpPr>
              <a:spLocks noChangeArrowheads="1"/>
            </p:cNvSpPr>
            <p:nvPr/>
          </p:nvSpPr>
          <p:spPr bwMode="gray">
            <a:xfrm>
              <a:off x="3498371" y="4638063"/>
              <a:ext cx="195533" cy="195533"/>
            </a:xfrm>
            <a:prstGeom prst="ellipse">
              <a:avLst/>
            </a:prstGeom>
            <a:solidFill>
              <a:srgbClr val="9966FF"/>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60" name="Textfeld 59">
              <a:extLst>
                <a:ext uri="{FF2B5EF4-FFF2-40B4-BE49-F238E27FC236}">
                  <a16:creationId xmlns:a16="http://schemas.microsoft.com/office/drawing/2014/main" id="{D3A8917D-1E38-7F85-F87F-AF7BE93BB6B5}"/>
                </a:ext>
              </a:extLst>
            </p:cNvPr>
            <p:cNvSpPr txBox="1"/>
            <p:nvPr/>
          </p:nvSpPr>
          <p:spPr>
            <a:xfrm>
              <a:off x="3462480" y="4612719"/>
              <a:ext cx="277640" cy="246221"/>
            </a:xfrm>
            <a:prstGeom prst="rect">
              <a:avLst/>
            </a:prstGeom>
            <a:noFill/>
          </p:spPr>
          <p:txBody>
            <a:bodyPr wrap="none" rtlCol="0">
              <a:spAutoFit/>
            </a:bodyPr>
            <a:lstStyle/>
            <a:p>
              <a:r>
                <a:rPr lang="de-DE" b="1" dirty="0">
                  <a:latin typeface="+mj-lt"/>
                </a:rPr>
                <a:t>B</a:t>
              </a:r>
            </a:p>
          </p:txBody>
        </p:sp>
      </p:grpSp>
      <p:grpSp>
        <p:nvGrpSpPr>
          <p:cNvPr id="20" name="Gruppieren 19">
            <a:extLst>
              <a:ext uri="{FF2B5EF4-FFF2-40B4-BE49-F238E27FC236}">
                <a16:creationId xmlns:a16="http://schemas.microsoft.com/office/drawing/2014/main" id="{55216707-16B2-04FE-5CE9-91A4781645EF}"/>
              </a:ext>
            </a:extLst>
          </p:cNvPr>
          <p:cNvGrpSpPr/>
          <p:nvPr/>
        </p:nvGrpSpPr>
        <p:grpSpPr>
          <a:xfrm>
            <a:off x="8060272" y="2840044"/>
            <a:ext cx="277640" cy="246221"/>
            <a:chOff x="3462480" y="4612719"/>
            <a:chExt cx="277640" cy="246221"/>
          </a:xfrm>
        </p:grpSpPr>
        <p:sp>
          <p:nvSpPr>
            <p:cNvPr id="24" name="Oval 88">
              <a:extLst>
                <a:ext uri="{FF2B5EF4-FFF2-40B4-BE49-F238E27FC236}">
                  <a16:creationId xmlns:a16="http://schemas.microsoft.com/office/drawing/2014/main" id="{C31746EB-8BDA-147A-5903-DD3E4A222054}"/>
                </a:ext>
              </a:extLst>
            </p:cNvPr>
            <p:cNvSpPr>
              <a:spLocks noChangeArrowheads="1"/>
            </p:cNvSpPr>
            <p:nvPr/>
          </p:nvSpPr>
          <p:spPr bwMode="gray">
            <a:xfrm>
              <a:off x="3498371" y="4638063"/>
              <a:ext cx="195533" cy="195533"/>
            </a:xfrm>
            <a:prstGeom prst="ellipse">
              <a:avLst/>
            </a:prstGeom>
            <a:solidFill>
              <a:srgbClr val="9966FF"/>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25" name="Textfeld 24">
              <a:extLst>
                <a:ext uri="{FF2B5EF4-FFF2-40B4-BE49-F238E27FC236}">
                  <a16:creationId xmlns:a16="http://schemas.microsoft.com/office/drawing/2014/main" id="{E049CA94-25F1-E46E-E402-1E2950D53196}"/>
                </a:ext>
              </a:extLst>
            </p:cNvPr>
            <p:cNvSpPr txBox="1"/>
            <p:nvPr/>
          </p:nvSpPr>
          <p:spPr>
            <a:xfrm>
              <a:off x="3462480" y="4612719"/>
              <a:ext cx="277640" cy="246221"/>
            </a:xfrm>
            <a:prstGeom prst="rect">
              <a:avLst/>
            </a:prstGeom>
            <a:noFill/>
          </p:spPr>
          <p:txBody>
            <a:bodyPr wrap="none" rtlCol="0">
              <a:spAutoFit/>
            </a:bodyPr>
            <a:lstStyle/>
            <a:p>
              <a:r>
                <a:rPr lang="de-DE" b="1" dirty="0">
                  <a:latin typeface="+mj-lt"/>
                </a:rPr>
                <a:t>B</a:t>
              </a:r>
            </a:p>
          </p:txBody>
        </p:sp>
      </p:grpSp>
    </p:spTree>
    <p:extLst>
      <p:ext uri="{BB962C8B-B14F-4D97-AF65-F5344CB8AC3E}">
        <p14:creationId xmlns:p14="http://schemas.microsoft.com/office/powerpoint/2010/main" val="32603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eID-Transformationsmanagement mit dem </a:t>
            </a:r>
            <a:br>
              <a:rPr lang="de-DE" b="1" dirty="0">
                <a:solidFill>
                  <a:srgbClr val="5489C2"/>
                </a:solidFill>
              </a:rPr>
            </a:br>
            <a:r>
              <a:rPr lang="de-DE" b="1" dirty="0">
                <a:solidFill>
                  <a:srgbClr val="5489C2"/>
                </a:solidFill>
              </a:rPr>
              <a:t>X-Government-Kreislauf in Bewegung setzen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107</a:t>
            </a:fld>
            <a:endParaRPr lang="de-DE" dirty="0"/>
          </a:p>
        </p:txBody>
      </p:sp>
      <p:grpSp>
        <p:nvGrpSpPr>
          <p:cNvPr id="26" name="Gruppieren 25">
            <a:extLst>
              <a:ext uri="{FF2B5EF4-FFF2-40B4-BE49-F238E27FC236}">
                <a16:creationId xmlns:a16="http://schemas.microsoft.com/office/drawing/2014/main" id="{EB0DB80A-FBFB-11F1-7FB1-543B36054AEA}"/>
              </a:ext>
            </a:extLst>
          </p:cNvPr>
          <p:cNvGrpSpPr/>
          <p:nvPr/>
        </p:nvGrpSpPr>
        <p:grpSpPr>
          <a:xfrm>
            <a:off x="976969" y="1164228"/>
            <a:ext cx="7343043" cy="3279124"/>
            <a:chOff x="976969" y="1164228"/>
            <a:chExt cx="7343043" cy="3279124"/>
          </a:xfrm>
        </p:grpSpPr>
        <p:sp>
          <p:nvSpPr>
            <p:cNvPr id="27" name="Line 3">
              <a:extLst>
                <a:ext uri="{FF2B5EF4-FFF2-40B4-BE49-F238E27FC236}">
                  <a16:creationId xmlns:a16="http://schemas.microsoft.com/office/drawing/2014/main" id="{E5879B2C-15F5-06D0-458F-4A001D09A13A}"/>
                </a:ext>
              </a:extLst>
            </p:cNvPr>
            <p:cNvSpPr>
              <a:spLocks noChangeShapeType="1"/>
            </p:cNvSpPr>
            <p:nvPr>
              <p:custDataLst>
                <p:tags r:id="rId1"/>
              </p:custDataLst>
            </p:nvPr>
          </p:nvSpPr>
          <p:spPr bwMode="gray">
            <a:xfrm>
              <a:off x="976970" y="3653069"/>
              <a:ext cx="7343042" cy="0"/>
            </a:xfrm>
            <a:prstGeom prst="line">
              <a:avLst/>
            </a:prstGeom>
            <a:noFill/>
            <a:ln w="6350">
              <a:solidFill>
                <a:schemeClr val="bg2"/>
              </a:solidFill>
              <a:round/>
              <a:headEnd/>
              <a:tailEnd/>
            </a:ln>
            <a:effectLst/>
          </p:spPr>
          <p:txBody>
            <a:bodyPr wrap="none" anchor="ctr"/>
            <a:lstStyle/>
            <a:p>
              <a:endParaRPr lang="de-DE" sz="800">
                <a:latin typeface="+mn-lt"/>
              </a:endParaRPr>
            </a:p>
          </p:txBody>
        </p:sp>
        <p:sp>
          <p:nvSpPr>
            <p:cNvPr id="51" name="Line 4">
              <a:extLst>
                <a:ext uri="{FF2B5EF4-FFF2-40B4-BE49-F238E27FC236}">
                  <a16:creationId xmlns:a16="http://schemas.microsoft.com/office/drawing/2014/main" id="{87DCF991-7BC2-00EE-5168-C892BAE5F25F}"/>
                </a:ext>
              </a:extLst>
            </p:cNvPr>
            <p:cNvSpPr>
              <a:spLocks noChangeShapeType="1"/>
            </p:cNvSpPr>
            <p:nvPr>
              <p:custDataLst>
                <p:tags r:id="rId2"/>
              </p:custDataLst>
            </p:nvPr>
          </p:nvSpPr>
          <p:spPr bwMode="gray">
            <a:xfrm>
              <a:off x="976970" y="2658356"/>
              <a:ext cx="7343042" cy="0"/>
            </a:xfrm>
            <a:prstGeom prst="line">
              <a:avLst/>
            </a:prstGeom>
            <a:noFill/>
            <a:ln w="6350">
              <a:solidFill>
                <a:schemeClr val="bg2"/>
              </a:solidFill>
              <a:round/>
              <a:headEnd/>
              <a:tailEnd/>
            </a:ln>
            <a:effectLst/>
          </p:spPr>
          <p:txBody>
            <a:bodyPr wrap="none" anchor="ctr"/>
            <a:lstStyle/>
            <a:p>
              <a:endParaRPr lang="de-DE" sz="800">
                <a:latin typeface="+mn-lt"/>
              </a:endParaRPr>
            </a:p>
          </p:txBody>
        </p:sp>
        <p:sp>
          <p:nvSpPr>
            <p:cNvPr id="52" name="Line 5">
              <a:extLst>
                <a:ext uri="{FF2B5EF4-FFF2-40B4-BE49-F238E27FC236}">
                  <a16:creationId xmlns:a16="http://schemas.microsoft.com/office/drawing/2014/main" id="{B8881229-94D6-5222-C99B-81350AC19472}"/>
                </a:ext>
              </a:extLst>
            </p:cNvPr>
            <p:cNvSpPr>
              <a:spLocks noChangeShapeType="1"/>
            </p:cNvSpPr>
            <p:nvPr>
              <p:custDataLst>
                <p:tags r:id="rId3"/>
              </p:custDataLst>
            </p:nvPr>
          </p:nvSpPr>
          <p:spPr bwMode="gray">
            <a:xfrm>
              <a:off x="976970" y="1662271"/>
              <a:ext cx="7343042" cy="0"/>
            </a:xfrm>
            <a:prstGeom prst="line">
              <a:avLst/>
            </a:prstGeom>
            <a:noFill/>
            <a:ln w="6350">
              <a:solidFill>
                <a:schemeClr val="bg2"/>
              </a:solidFill>
              <a:round/>
              <a:headEnd/>
              <a:tailEnd/>
            </a:ln>
            <a:effectLst/>
          </p:spPr>
          <p:txBody>
            <a:bodyPr wrap="none" anchor="ctr"/>
            <a:lstStyle/>
            <a:p>
              <a:endParaRPr lang="de-DE" sz="800">
                <a:latin typeface="+mn-lt"/>
              </a:endParaRPr>
            </a:p>
          </p:txBody>
        </p:sp>
        <p:sp>
          <p:nvSpPr>
            <p:cNvPr id="61" name="Rectangle 7">
              <a:extLst>
                <a:ext uri="{FF2B5EF4-FFF2-40B4-BE49-F238E27FC236}">
                  <a16:creationId xmlns:a16="http://schemas.microsoft.com/office/drawing/2014/main" id="{79F670B1-2C59-81BC-0CDD-8CED2BC8E238}"/>
                </a:ext>
              </a:extLst>
            </p:cNvPr>
            <p:cNvSpPr>
              <a:spLocks noChangeArrowheads="1"/>
            </p:cNvSpPr>
            <p:nvPr>
              <p:custDataLst>
                <p:tags r:id="rId4"/>
              </p:custDataLst>
            </p:nvPr>
          </p:nvSpPr>
          <p:spPr bwMode="gray">
            <a:xfrm>
              <a:off x="4835087" y="3653069"/>
              <a:ext cx="3483556" cy="790283"/>
            </a:xfrm>
            <a:prstGeom prst="rect">
              <a:avLst/>
            </a:prstGeom>
            <a:noFill/>
            <a:ln w="6350">
              <a:noFill/>
              <a:miter lim="800000"/>
              <a:headEnd/>
              <a:tailEnd/>
            </a:ln>
            <a:effectLst/>
          </p:spPr>
          <p:txBody>
            <a:bodyPr lIns="0" tIns="72000" rIns="0" bIns="72000"/>
            <a:lstStyle/>
            <a:p>
              <a:pPr algn="r">
                <a:lnSpc>
                  <a:spcPct val="100000"/>
                </a:lnSpc>
                <a:spcBef>
                  <a:spcPct val="0"/>
                </a:spcBef>
                <a:buClrTx/>
                <a:buSzPct val="80000"/>
              </a:pPr>
              <a:r>
                <a:rPr lang="de-DE" sz="1200" b="1" dirty="0">
                  <a:latin typeface="+mn-lt"/>
                </a:rPr>
                <a:t>Helpdesk </a:t>
              </a:r>
              <a:r>
                <a:rPr lang="de-DE" sz="1200" b="1" dirty="0" err="1">
                  <a:latin typeface="+mn-lt"/>
                </a:rPr>
                <a:t>for</a:t>
              </a:r>
              <a:r>
                <a:rPr lang="de-DE" sz="1200" b="1" dirty="0">
                  <a:latin typeface="+mn-lt"/>
                </a:rPr>
                <a:t> E-Government</a:t>
              </a:r>
            </a:p>
            <a:p>
              <a:pPr algn="r">
                <a:lnSpc>
                  <a:spcPct val="100000"/>
                </a:lnSpc>
                <a:spcBef>
                  <a:spcPct val="0"/>
                </a:spcBef>
                <a:buClrTx/>
                <a:buSzPct val="80000"/>
              </a:pPr>
              <a:r>
                <a:rPr lang="de-DE" sz="1200" b="1" dirty="0">
                  <a:latin typeface="+mn-lt"/>
                </a:rPr>
                <a:t> </a:t>
              </a:r>
              <a:r>
                <a:rPr lang="de-DE" sz="1200" dirty="0">
                  <a:latin typeface="+mn-lt"/>
                </a:rPr>
                <a:t>Ansprechpartner und deren Kontaktadressen institutionalisieren </a:t>
              </a:r>
            </a:p>
          </p:txBody>
        </p:sp>
        <p:sp>
          <p:nvSpPr>
            <p:cNvPr id="62" name="Rectangle 8">
              <a:extLst>
                <a:ext uri="{FF2B5EF4-FFF2-40B4-BE49-F238E27FC236}">
                  <a16:creationId xmlns:a16="http://schemas.microsoft.com/office/drawing/2014/main" id="{B2C8E901-5E6D-ED4F-A22E-B9DDAE36E909}"/>
                </a:ext>
              </a:extLst>
            </p:cNvPr>
            <p:cNvSpPr>
              <a:spLocks noChangeArrowheads="1"/>
            </p:cNvSpPr>
            <p:nvPr>
              <p:custDataLst>
                <p:tags r:id="rId5"/>
              </p:custDataLst>
            </p:nvPr>
          </p:nvSpPr>
          <p:spPr bwMode="gray">
            <a:xfrm>
              <a:off x="976970" y="2658356"/>
              <a:ext cx="2398288"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Marketing </a:t>
              </a:r>
              <a:r>
                <a:rPr lang="de-DE" sz="1200" b="1" dirty="0" err="1">
                  <a:latin typeface="+mn-lt"/>
                </a:rPr>
                <a:t>for</a:t>
              </a:r>
              <a:r>
                <a:rPr lang="de-DE" sz="1200" b="1" dirty="0">
                  <a:latin typeface="+mn-lt"/>
                </a:rPr>
                <a:t> E-Government</a:t>
              </a:r>
              <a:endParaRPr lang="de-DE" sz="1200" dirty="0">
                <a:latin typeface="+mn-lt"/>
              </a:endParaRPr>
            </a:p>
            <a:p>
              <a:pPr>
                <a:lnSpc>
                  <a:spcPct val="100000"/>
                </a:lnSpc>
                <a:spcBef>
                  <a:spcPct val="0"/>
                </a:spcBef>
                <a:buClrTx/>
                <a:buSzPct val="80000"/>
              </a:pPr>
              <a:r>
                <a:rPr lang="de-DE" sz="1200" dirty="0">
                  <a:latin typeface="+mn-lt"/>
                </a:rPr>
                <a:t>Zielgruppenorientierte Werbemaßnahmen</a:t>
              </a:r>
            </a:p>
          </p:txBody>
        </p:sp>
        <p:sp>
          <p:nvSpPr>
            <p:cNvPr id="64" name="Rectangle 10">
              <a:extLst>
                <a:ext uri="{FF2B5EF4-FFF2-40B4-BE49-F238E27FC236}">
                  <a16:creationId xmlns:a16="http://schemas.microsoft.com/office/drawing/2014/main" id="{4F2EBEEC-0707-AF6E-D5EC-6D53F2AE6F0C}"/>
                </a:ext>
              </a:extLst>
            </p:cNvPr>
            <p:cNvSpPr>
              <a:spLocks noChangeArrowheads="1"/>
            </p:cNvSpPr>
            <p:nvPr>
              <p:custDataLst>
                <p:tags r:id="rId6"/>
              </p:custDataLst>
            </p:nvPr>
          </p:nvSpPr>
          <p:spPr bwMode="gray">
            <a:xfrm>
              <a:off x="976970" y="1662271"/>
              <a:ext cx="2239134"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err="1">
                  <a:latin typeface="+mn-lt"/>
                </a:rPr>
                <a:t>Yield</a:t>
              </a:r>
              <a:r>
                <a:rPr lang="de-DE" sz="1200" b="1" dirty="0">
                  <a:latin typeface="+mn-lt"/>
                </a:rPr>
                <a:t> E-Government </a:t>
              </a:r>
              <a:endParaRPr lang="de-DE" sz="1200" dirty="0">
                <a:latin typeface="+mn-lt"/>
              </a:endParaRPr>
            </a:p>
            <a:p>
              <a:pPr>
                <a:lnSpc>
                  <a:spcPct val="100000"/>
                </a:lnSpc>
                <a:spcBef>
                  <a:spcPct val="0"/>
                </a:spcBef>
                <a:buClrTx/>
                <a:buSzPct val="80000"/>
              </a:pPr>
              <a:r>
                <a:rPr lang="de-DE" sz="1200" dirty="0">
                  <a:latin typeface="+mn-lt"/>
                </a:rPr>
                <a:t>Ertrag der Maßnahmen messen und investieren</a:t>
              </a:r>
            </a:p>
          </p:txBody>
        </p:sp>
        <p:sp>
          <p:nvSpPr>
            <p:cNvPr id="65" name="Rectangle 11">
              <a:extLst>
                <a:ext uri="{FF2B5EF4-FFF2-40B4-BE49-F238E27FC236}">
                  <a16:creationId xmlns:a16="http://schemas.microsoft.com/office/drawing/2014/main" id="{E4ED77E0-1F95-821C-6815-B882AE7D67C4}"/>
                </a:ext>
              </a:extLst>
            </p:cNvPr>
            <p:cNvSpPr>
              <a:spLocks noChangeArrowheads="1"/>
            </p:cNvSpPr>
            <p:nvPr>
              <p:custDataLst>
                <p:tags r:id="rId7"/>
              </p:custDataLst>
            </p:nvPr>
          </p:nvSpPr>
          <p:spPr bwMode="gray">
            <a:xfrm>
              <a:off x="5926150" y="2658356"/>
              <a:ext cx="2392490" cy="790283"/>
            </a:xfrm>
            <a:prstGeom prst="rect">
              <a:avLst/>
            </a:prstGeom>
            <a:noFill/>
            <a:ln w="6350">
              <a:noFill/>
              <a:miter lim="800000"/>
              <a:headEnd/>
              <a:tailEnd/>
            </a:ln>
            <a:effectLst/>
          </p:spPr>
          <p:txBody>
            <a:bodyPr lIns="0" tIns="72000" rIns="0" bIns="72000"/>
            <a:lstStyle/>
            <a:p>
              <a:pPr algn="r">
                <a:lnSpc>
                  <a:spcPct val="100000"/>
                </a:lnSpc>
                <a:spcBef>
                  <a:spcPct val="0"/>
                </a:spcBef>
                <a:buClrTx/>
                <a:buSzPct val="80000"/>
              </a:pPr>
              <a:r>
                <a:rPr lang="de-DE" sz="1200" b="1" dirty="0">
                  <a:latin typeface="+mn-lt"/>
                </a:rPr>
                <a:t>Electronic Government</a:t>
              </a:r>
            </a:p>
            <a:p>
              <a:pPr algn="r">
                <a:lnSpc>
                  <a:spcPct val="100000"/>
                </a:lnSpc>
                <a:spcBef>
                  <a:spcPct val="0"/>
                </a:spcBef>
                <a:buClrTx/>
                <a:buSzPct val="80000"/>
              </a:pPr>
              <a:r>
                <a:rPr lang="de-DE" sz="1200" dirty="0">
                  <a:latin typeface="+mn-lt"/>
                </a:rPr>
                <a:t>Online-Dienste anbieten</a:t>
              </a:r>
              <a:br>
                <a:rPr lang="de-DE" sz="1200" dirty="0">
                  <a:latin typeface="+mn-lt"/>
                </a:rPr>
              </a:br>
              <a:r>
                <a:rPr lang="de-DE" sz="1200" dirty="0">
                  <a:latin typeface="+mn-lt"/>
                </a:rPr>
                <a:t>(nahezu alle wertigen Online-Dienste benötigen die eID!)</a:t>
              </a:r>
            </a:p>
            <a:p>
              <a:pPr algn="r">
                <a:lnSpc>
                  <a:spcPct val="100000"/>
                </a:lnSpc>
                <a:spcBef>
                  <a:spcPct val="0"/>
                </a:spcBef>
                <a:buClrTx/>
                <a:buSzPct val="80000"/>
              </a:pPr>
              <a:endParaRPr lang="de-DE" sz="1200" dirty="0">
                <a:latin typeface="+mn-lt"/>
              </a:endParaRPr>
            </a:p>
          </p:txBody>
        </p:sp>
        <p:sp>
          <p:nvSpPr>
            <p:cNvPr id="66" name="Oval 14">
              <a:extLst>
                <a:ext uri="{FF2B5EF4-FFF2-40B4-BE49-F238E27FC236}">
                  <a16:creationId xmlns:a16="http://schemas.microsoft.com/office/drawing/2014/main" id="{B3255588-7FF7-D6A3-E987-C8AAC015004B}"/>
                </a:ext>
              </a:extLst>
            </p:cNvPr>
            <p:cNvSpPr>
              <a:spLocks noChangeArrowheads="1"/>
            </p:cNvSpPr>
            <p:nvPr>
              <p:custDataLst>
                <p:tags r:id="rId8"/>
              </p:custDataLst>
            </p:nvPr>
          </p:nvSpPr>
          <p:spPr bwMode="gray">
            <a:xfrm>
              <a:off x="3148875" y="1164228"/>
              <a:ext cx="2930631" cy="2925143"/>
            </a:xfrm>
            <a:prstGeom prst="ellipse">
              <a:avLst/>
            </a:prstGeom>
            <a:solidFill>
              <a:schemeClr val="bg1"/>
            </a:solidFill>
            <a:ln w="9525" algn="ctr">
              <a:noFill/>
              <a:round/>
              <a:headEnd/>
              <a:tailEnd/>
            </a:ln>
            <a:effectLst/>
          </p:spPr>
          <p:txBody>
            <a:bodyPr wrap="none" anchor="ctr"/>
            <a:lstStyle/>
            <a:p>
              <a:endParaRPr lang="de-DE" sz="800">
                <a:latin typeface="+mn-lt"/>
              </a:endParaRPr>
            </a:p>
          </p:txBody>
        </p:sp>
        <p:grpSp>
          <p:nvGrpSpPr>
            <p:cNvPr id="67" name="Group 15">
              <a:extLst>
                <a:ext uri="{FF2B5EF4-FFF2-40B4-BE49-F238E27FC236}">
                  <a16:creationId xmlns:a16="http://schemas.microsoft.com/office/drawing/2014/main" id="{3AECAB4E-DC76-CC4B-FF1B-DFC84D978D2E}"/>
                </a:ext>
              </a:extLst>
            </p:cNvPr>
            <p:cNvGrpSpPr>
              <a:grpSpLocks/>
            </p:cNvGrpSpPr>
            <p:nvPr>
              <p:custDataLst>
                <p:tags r:id="rId9"/>
              </p:custDataLst>
            </p:nvPr>
          </p:nvGrpSpPr>
          <p:grpSpPr bwMode="auto">
            <a:xfrm>
              <a:off x="3217476" y="1227341"/>
              <a:ext cx="2800290" cy="2800290"/>
              <a:chOff x="1831" y="981"/>
              <a:chExt cx="2041" cy="2041"/>
            </a:xfrm>
          </p:grpSpPr>
          <p:sp>
            <p:nvSpPr>
              <p:cNvPr id="75" name="Freeform 16">
                <a:extLst>
                  <a:ext uri="{FF2B5EF4-FFF2-40B4-BE49-F238E27FC236}">
                    <a16:creationId xmlns:a16="http://schemas.microsoft.com/office/drawing/2014/main" id="{7AD1395D-05D1-4DA3-9F4F-BD30F914153F}"/>
                  </a:ext>
                </a:extLst>
              </p:cNvPr>
              <p:cNvSpPr>
                <a:spLocks/>
              </p:cNvSpPr>
              <p:nvPr/>
            </p:nvSpPr>
            <p:spPr bwMode="gray">
              <a:xfrm>
                <a:off x="2803" y="2252"/>
                <a:ext cx="952" cy="766"/>
              </a:xfrm>
              <a:custGeom>
                <a:avLst/>
                <a:gdLst/>
                <a:ahLst/>
                <a:cxnLst>
                  <a:cxn ang="0">
                    <a:pos x="1112" y="0"/>
                  </a:cxn>
                  <a:cxn ang="0">
                    <a:pos x="1360" y="469"/>
                  </a:cxn>
                  <a:cxn ang="0">
                    <a:pos x="1904" y="449"/>
                  </a:cxn>
                  <a:cxn ang="0">
                    <a:pos x="1845" y="552"/>
                  </a:cxn>
                  <a:cxn ang="0">
                    <a:pos x="1781" y="652"/>
                  </a:cxn>
                  <a:cxn ang="0">
                    <a:pos x="1711" y="747"/>
                  </a:cxn>
                  <a:cxn ang="0">
                    <a:pos x="1636" y="839"/>
                  </a:cxn>
                  <a:cxn ang="0">
                    <a:pos x="1556" y="925"/>
                  </a:cxn>
                  <a:cxn ang="0">
                    <a:pos x="1471" y="1007"/>
                  </a:cxn>
                  <a:cxn ang="0">
                    <a:pos x="1381" y="1083"/>
                  </a:cxn>
                  <a:cxn ang="0">
                    <a:pos x="1287" y="1155"/>
                  </a:cxn>
                  <a:cxn ang="0">
                    <a:pos x="1189" y="1222"/>
                  </a:cxn>
                  <a:cxn ang="0">
                    <a:pos x="1087" y="1282"/>
                  </a:cxn>
                  <a:cxn ang="0">
                    <a:pos x="982" y="1338"/>
                  </a:cxn>
                  <a:cxn ang="0">
                    <a:pos x="872" y="1386"/>
                  </a:cxn>
                  <a:cxn ang="0">
                    <a:pos x="759" y="1429"/>
                  </a:cxn>
                  <a:cxn ang="0">
                    <a:pos x="644" y="1465"/>
                  </a:cxn>
                  <a:cxn ang="0">
                    <a:pos x="526" y="1493"/>
                  </a:cxn>
                  <a:cxn ang="0">
                    <a:pos x="404" y="1515"/>
                  </a:cxn>
                  <a:cxn ang="0">
                    <a:pos x="281" y="1530"/>
                  </a:cxn>
                  <a:cxn ang="0">
                    <a:pos x="0" y="1080"/>
                  </a:cxn>
                  <a:cxn ang="0">
                    <a:pos x="293" y="612"/>
                  </a:cxn>
                  <a:cxn ang="0">
                    <a:pos x="381" y="592"/>
                  </a:cxn>
                  <a:cxn ang="0">
                    <a:pos x="468" y="566"/>
                  </a:cxn>
                  <a:cxn ang="0">
                    <a:pos x="551" y="534"/>
                  </a:cxn>
                  <a:cxn ang="0">
                    <a:pos x="630" y="495"/>
                  </a:cxn>
                  <a:cxn ang="0">
                    <a:pos x="706" y="450"/>
                  </a:cxn>
                  <a:cxn ang="0">
                    <a:pos x="778" y="401"/>
                  </a:cxn>
                  <a:cxn ang="0">
                    <a:pos x="846" y="345"/>
                  </a:cxn>
                  <a:cxn ang="0">
                    <a:pos x="910" y="285"/>
                  </a:cxn>
                  <a:cxn ang="0">
                    <a:pos x="968" y="220"/>
                  </a:cxn>
                  <a:cxn ang="0">
                    <a:pos x="1021" y="151"/>
                  </a:cxn>
                  <a:cxn ang="0">
                    <a:pos x="1070" y="77"/>
                  </a:cxn>
                  <a:cxn ang="0">
                    <a:pos x="1112" y="0"/>
                  </a:cxn>
                </a:cxnLst>
                <a:rect l="0" t="0" r="r" b="b"/>
                <a:pathLst>
                  <a:path w="1904" h="1530">
                    <a:moveTo>
                      <a:pt x="1112" y="0"/>
                    </a:moveTo>
                    <a:lnTo>
                      <a:pt x="1360" y="469"/>
                    </a:lnTo>
                    <a:lnTo>
                      <a:pt x="1904" y="449"/>
                    </a:lnTo>
                    <a:lnTo>
                      <a:pt x="1845" y="552"/>
                    </a:lnTo>
                    <a:lnTo>
                      <a:pt x="1781" y="652"/>
                    </a:lnTo>
                    <a:lnTo>
                      <a:pt x="1711" y="747"/>
                    </a:lnTo>
                    <a:lnTo>
                      <a:pt x="1636" y="839"/>
                    </a:lnTo>
                    <a:lnTo>
                      <a:pt x="1556" y="925"/>
                    </a:lnTo>
                    <a:lnTo>
                      <a:pt x="1471" y="1007"/>
                    </a:lnTo>
                    <a:lnTo>
                      <a:pt x="1381" y="1083"/>
                    </a:lnTo>
                    <a:lnTo>
                      <a:pt x="1287" y="1155"/>
                    </a:lnTo>
                    <a:lnTo>
                      <a:pt x="1189" y="1222"/>
                    </a:lnTo>
                    <a:lnTo>
                      <a:pt x="1087" y="1282"/>
                    </a:lnTo>
                    <a:lnTo>
                      <a:pt x="982" y="1338"/>
                    </a:lnTo>
                    <a:lnTo>
                      <a:pt x="872" y="1386"/>
                    </a:lnTo>
                    <a:lnTo>
                      <a:pt x="759" y="1429"/>
                    </a:lnTo>
                    <a:lnTo>
                      <a:pt x="644" y="1465"/>
                    </a:lnTo>
                    <a:lnTo>
                      <a:pt x="526" y="1493"/>
                    </a:lnTo>
                    <a:lnTo>
                      <a:pt x="404" y="1515"/>
                    </a:lnTo>
                    <a:lnTo>
                      <a:pt x="281" y="1530"/>
                    </a:lnTo>
                    <a:lnTo>
                      <a:pt x="0" y="1080"/>
                    </a:lnTo>
                    <a:lnTo>
                      <a:pt x="293" y="612"/>
                    </a:lnTo>
                    <a:lnTo>
                      <a:pt x="381" y="592"/>
                    </a:lnTo>
                    <a:lnTo>
                      <a:pt x="468" y="566"/>
                    </a:lnTo>
                    <a:lnTo>
                      <a:pt x="551" y="534"/>
                    </a:lnTo>
                    <a:lnTo>
                      <a:pt x="630" y="495"/>
                    </a:lnTo>
                    <a:lnTo>
                      <a:pt x="706" y="450"/>
                    </a:lnTo>
                    <a:lnTo>
                      <a:pt x="778" y="401"/>
                    </a:lnTo>
                    <a:lnTo>
                      <a:pt x="846" y="345"/>
                    </a:lnTo>
                    <a:lnTo>
                      <a:pt x="910" y="285"/>
                    </a:lnTo>
                    <a:lnTo>
                      <a:pt x="968" y="220"/>
                    </a:lnTo>
                    <a:lnTo>
                      <a:pt x="1021" y="151"/>
                    </a:lnTo>
                    <a:lnTo>
                      <a:pt x="1070" y="77"/>
                    </a:lnTo>
                    <a:lnTo>
                      <a:pt x="1112" y="0"/>
                    </a:lnTo>
                    <a:close/>
                  </a:path>
                </a:pathLst>
              </a:custGeom>
              <a:gradFill rotWithShape="1">
                <a:gsLst>
                  <a:gs pos="0">
                    <a:srgbClr val="EDEDED"/>
                  </a:gs>
                  <a:gs pos="100000">
                    <a:srgbClr val="CCCCCC"/>
                  </a:gs>
                </a:gsLst>
                <a:lin ang="189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6" name="Freeform 17">
                <a:extLst>
                  <a:ext uri="{FF2B5EF4-FFF2-40B4-BE49-F238E27FC236}">
                    <a16:creationId xmlns:a16="http://schemas.microsoft.com/office/drawing/2014/main" id="{7BCFC5C0-B317-17FF-FE07-BE974A6F148A}"/>
                  </a:ext>
                </a:extLst>
              </p:cNvPr>
              <p:cNvSpPr>
                <a:spLocks/>
              </p:cNvSpPr>
              <p:nvPr/>
            </p:nvSpPr>
            <p:spPr bwMode="gray">
              <a:xfrm>
                <a:off x="3324" y="1456"/>
                <a:ext cx="548" cy="984"/>
              </a:xfrm>
              <a:custGeom>
                <a:avLst/>
                <a:gdLst/>
                <a:ahLst/>
                <a:cxnLst>
                  <a:cxn ang="0">
                    <a:pos x="781" y="0"/>
                  </a:cxn>
                  <a:cxn ang="0">
                    <a:pos x="838" y="97"/>
                  </a:cxn>
                  <a:cxn ang="0">
                    <a:pos x="890" y="196"/>
                  </a:cxn>
                  <a:cxn ang="0">
                    <a:pos x="937" y="299"/>
                  </a:cxn>
                  <a:cxn ang="0">
                    <a:pos x="978" y="406"/>
                  </a:cxn>
                  <a:cxn ang="0">
                    <a:pos x="1014" y="514"/>
                  </a:cxn>
                  <a:cxn ang="0">
                    <a:pos x="1044" y="626"/>
                  </a:cxn>
                  <a:cxn ang="0">
                    <a:pos x="1066" y="739"/>
                  </a:cxn>
                  <a:cxn ang="0">
                    <a:pos x="1084" y="855"/>
                  </a:cxn>
                  <a:cxn ang="0">
                    <a:pos x="1094" y="973"/>
                  </a:cxn>
                  <a:cxn ang="0">
                    <a:pos x="1097" y="1092"/>
                  </a:cxn>
                  <a:cxn ang="0">
                    <a:pos x="1094" y="1207"/>
                  </a:cxn>
                  <a:cxn ang="0">
                    <a:pos x="1085" y="1320"/>
                  </a:cxn>
                  <a:cxn ang="0">
                    <a:pos x="1069" y="1430"/>
                  </a:cxn>
                  <a:cxn ang="0">
                    <a:pos x="1048" y="1538"/>
                  </a:cxn>
                  <a:cxn ang="0">
                    <a:pos x="1022" y="1645"/>
                  </a:cxn>
                  <a:cxn ang="0">
                    <a:pos x="989" y="1749"/>
                  </a:cxn>
                  <a:cxn ang="0">
                    <a:pos x="951" y="1851"/>
                  </a:cxn>
                  <a:cxn ang="0">
                    <a:pos x="909" y="1950"/>
                  </a:cxn>
                  <a:cxn ang="0">
                    <a:pos x="374" y="1969"/>
                  </a:cxn>
                  <a:cxn ang="0">
                    <a:pos x="118" y="1486"/>
                  </a:cxn>
                  <a:cxn ang="0">
                    <a:pos x="143" y="1411"/>
                  </a:cxn>
                  <a:cxn ang="0">
                    <a:pos x="163" y="1334"/>
                  </a:cxn>
                  <a:cxn ang="0">
                    <a:pos x="178" y="1255"/>
                  </a:cxn>
                  <a:cxn ang="0">
                    <a:pos x="186" y="1174"/>
                  </a:cxn>
                  <a:cxn ang="0">
                    <a:pos x="189" y="1091"/>
                  </a:cxn>
                  <a:cxn ang="0">
                    <a:pos x="185" y="1006"/>
                  </a:cxn>
                  <a:cxn ang="0">
                    <a:pos x="176" y="921"/>
                  </a:cxn>
                  <a:cxn ang="0">
                    <a:pos x="160" y="838"/>
                  </a:cxn>
                  <a:cxn ang="0">
                    <a:pos x="139" y="759"/>
                  </a:cxn>
                  <a:cxn ang="0">
                    <a:pos x="112" y="680"/>
                  </a:cxn>
                  <a:cxn ang="0">
                    <a:pos x="80" y="606"/>
                  </a:cxn>
                  <a:cxn ang="0">
                    <a:pos x="42" y="534"/>
                  </a:cxn>
                  <a:cxn ang="0">
                    <a:pos x="0" y="464"/>
                  </a:cxn>
                  <a:cxn ang="0">
                    <a:pos x="525" y="484"/>
                  </a:cxn>
                  <a:cxn ang="0">
                    <a:pos x="781" y="0"/>
                  </a:cxn>
                </a:cxnLst>
                <a:rect l="0" t="0" r="r" b="b"/>
                <a:pathLst>
                  <a:path w="1097" h="1969">
                    <a:moveTo>
                      <a:pt x="781" y="0"/>
                    </a:moveTo>
                    <a:lnTo>
                      <a:pt x="838" y="97"/>
                    </a:lnTo>
                    <a:lnTo>
                      <a:pt x="890" y="196"/>
                    </a:lnTo>
                    <a:lnTo>
                      <a:pt x="937" y="299"/>
                    </a:lnTo>
                    <a:lnTo>
                      <a:pt x="978" y="406"/>
                    </a:lnTo>
                    <a:lnTo>
                      <a:pt x="1014" y="514"/>
                    </a:lnTo>
                    <a:lnTo>
                      <a:pt x="1044" y="626"/>
                    </a:lnTo>
                    <a:lnTo>
                      <a:pt x="1066" y="739"/>
                    </a:lnTo>
                    <a:lnTo>
                      <a:pt x="1084" y="855"/>
                    </a:lnTo>
                    <a:lnTo>
                      <a:pt x="1094" y="973"/>
                    </a:lnTo>
                    <a:lnTo>
                      <a:pt x="1097" y="1092"/>
                    </a:lnTo>
                    <a:lnTo>
                      <a:pt x="1094" y="1207"/>
                    </a:lnTo>
                    <a:lnTo>
                      <a:pt x="1085" y="1320"/>
                    </a:lnTo>
                    <a:lnTo>
                      <a:pt x="1069" y="1430"/>
                    </a:lnTo>
                    <a:lnTo>
                      <a:pt x="1048" y="1538"/>
                    </a:lnTo>
                    <a:lnTo>
                      <a:pt x="1022" y="1645"/>
                    </a:lnTo>
                    <a:lnTo>
                      <a:pt x="989" y="1749"/>
                    </a:lnTo>
                    <a:lnTo>
                      <a:pt x="951" y="1851"/>
                    </a:lnTo>
                    <a:lnTo>
                      <a:pt x="909" y="1950"/>
                    </a:lnTo>
                    <a:lnTo>
                      <a:pt x="374" y="1969"/>
                    </a:lnTo>
                    <a:lnTo>
                      <a:pt x="118" y="1486"/>
                    </a:lnTo>
                    <a:lnTo>
                      <a:pt x="143" y="1411"/>
                    </a:lnTo>
                    <a:lnTo>
                      <a:pt x="163" y="1334"/>
                    </a:lnTo>
                    <a:lnTo>
                      <a:pt x="178" y="1255"/>
                    </a:lnTo>
                    <a:lnTo>
                      <a:pt x="186" y="1174"/>
                    </a:lnTo>
                    <a:lnTo>
                      <a:pt x="189" y="1091"/>
                    </a:lnTo>
                    <a:lnTo>
                      <a:pt x="185" y="1006"/>
                    </a:lnTo>
                    <a:lnTo>
                      <a:pt x="176" y="921"/>
                    </a:lnTo>
                    <a:lnTo>
                      <a:pt x="160" y="838"/>
                    </a:lnTo>
                    <a:lnTo>
                      <a:pt x="139" y="759"/>
                    </a:lnTo>
                    <a:lnTo>
                      <a:pt x="112" y="680"/>
                    </a:lnTo>
                    <a:lnTo>
                      <a:pt x="80" y="606"/>
                    </a:lnTo>
                    <a:lnTo>
                      <a:pt x="42" y="534"/>
                    </a:lnTo>
                    <a:lnTo>
                      <a:pt x="0" y="464"/>
                    </a:lnTo>
                    <a:lnTo>
                      <a:pt x="525" y="484"/>
                    </a:lnTo>
                    <a:lnTo>
                      <a:pt x="781" y="0"/>
                    </a:lnTo>
                    <a:close/>
                  </a:path>
                </a:pathLst>
              </a:custGeom>
              <a:solidFill>
                <a:schemeClr val="bg2"/>
              </a:soli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7" name="Freeform 18">
                <a:extLst>
                  <a:ext uri="{FF2B5EF4-FFF2-40B4-BE49-F238E27FC236}">
                    <a16:creationId xmlns:a16="http://schemas.microsoft.com/office/drawing/2014/main" id="{0EE867AC-6443-7A9A-6ADC-0C18559686CF}"/>
                  </a:ext>
                </a:extLst>
              </p:cNvPr>
              <p:cNvSpPr>
                <a:spLocks/>
              </p:cNvSpPr>
              <p:nvPr/>
            </p:nvSpPr>
            <p:spPr bwMode="gray">
              <a:xfrm>
                <a:off x="2808" y="981"/>
                <a:ext cx="877" cy="669"/>
              </a:xfrm>
              <a:custGeom>
                <a:avLst/>
                <a:gdLst/>
                <a:ahLst/>
                <a:cxnLst>
                  <a:cxn ang="0">
                    <a:pos x="86" y="0"/>
                  </a:cxn>
                  <a:cxn ang="0">
                    <a:pos x="213" y="3"/>
                  </a:cxn>
                  <a:cxn ang="0">
                    <a:pos x="340" y="16"/>
                  </a:cxn>
                  <a:cxn ang="0">
                    <a:pos x="464" y="34"/>
                  </a:cxn>
                  <a:cxn ang="0">
                    <a:pos x="585" y="62"/>
                  </a:cxn>
                  <a:cxn ang="0">
                    <a:pos x="704" y="95"/>
                  </a:cxn>
                  <a:cxn ang="0">
                    <a:pos x="819" y="135"/>
                  </a:cxn>
                  <a:cxn ang="0">
                    <a:pos x="931" y="182"/>
                  </a:cxn>
                  <a:cxn ang="0">
                    <a:pos x="1039" y="235"/>
                  </a:cxn>
                  <a:cxn ang="0">
                    <a:pos x="1144" y="295"/>
                  </a:cxn>
                  <a:cxn ang="0">
                    <a:pos x="1245" y="361"/>
                  </a:cxn>
                  <a:cxn ang="0">
                    <a:pos x="1342" y="432"/>
                  </a:cxn>
                  <a:cxn ang="0">
                    <a:pos x="1434" y="509"/>
                  </a:cxn>
                  <a:cxn ang="0">
                    <a:pos x="1522" y="589"/>
                  </a:cxn>
                  <a:cxn ang="0">
                    <a:pos x="1604" y="676"/>
                  </a:cxn>
                  <a:cxn ang="0">
                    <a:pos x="1682" y="768"/>
                  </a:cxn>
                  <a:cxn ang="0">
                    <a:pos x="1754" y="864"/>
                  </a:cxn>
                  <a:cxn ang="0">
                    <a:pos x="1501" y="1339"/>
                  </a:cxn>
                  <a:cxn ang="0">
                    <a:pos x="959" y="1320"/>
                  </a:cxn>
                  <a:cxn ang="0">
                    <a:pos x="900" y="1255"/>
                  </a:cxn>
                  <a:cxn ang="0">
                    <a:pos x="836" y="1192"/>
                  </a:cxn>
                  <a:cxn ang="0">
                    <a:pos x="767" y="1137"/>
                  </a:cxn>
                  <a:cxn ang="0">
                    <a:pos x="694" y="1086"/>
                  </a:cxn>
                  <a:cxn ang="0">
                    <a:pos x="617" y="1040"/>
                  </a:cxn>
                  <a:cxn ang="0">
                    <a:pos x="535" y="1001"/>
                  </a:cxn>
                  <a:cxn ang="0">
                    <a:pos x="450" y="969"/>
                  </a:cxn>
                  <a:cxn ang="0">
                    <a:pos x="364" y="943"/>
                  </a:cxn>
                  <a:cxn ang="0">
                    <a:pos x="273" y="923"/>
                  </a:cxn>
                  <a:cxn ang="0">
                    <a:pos x="180" y="912"/>
                  </a:cxn>
                  <a:cxn ang="0">
                    <a:pos x="86" y="908"/>
                  </a:cxn>
                  <a:cxn ang="0">
                    <a:pos x="12" y="911"/>
                  </a:cxn>
                  <a:cxn ang="0">
                    <a:pos x="290" y="466"/>
                  </a:cxn>
                  <a:cxn ang="0">
                    <a:pos x="0" y="2"/>
                  </a:cxn>
                  <a:cxn ang="0">
                    <a:pos x="86" y="0"/>
                  </a:cxn>
                </a:cxnLst>
                <a:rect l="0" t="0" r="r" b="b"/>
                <a:pathLst>
                  <a:path w="1754" h="1339">
                    <a:moveTo>
                      <a:pt x="86" y="0"/>
                    </a:moveTo>
                    <a:lnTo>
                      <a:pt x="213" y="3"/>
                    </a:lnTo>
                    <a:lnTo>
                      <a:pt x="340" y="16"/>
                    </a:lnTo>
                    <a:lnTo>
                      <a:pt x="464" y="34"/>
                    </a:lnTo>
                    <a:lnTo>
                      <a:pt x="585" y="62"/>
                    </a:lnTo>
                    <a:lnTo>
                      <a:pt x="704" y="95"/>
                    </a:lnTo>
                    <a:lnTo>
                      <a:pt x="819" y="135"/>
                    </a:lnTo>
                    <a:lnTo>
                      <a:pt x="931" y="182"/>
                    </a:lnTo>
                    <a:lnTo>
                      <a:pt x="1039" y="235"/>
                    </a:lnTo>
                    <a:lnTo>
                      <a:pt x="1144" y="295"/>
                    </a:lnTo>
                    <a:lnTo>
                      <a:pt x="1245" y="361"/>
                    </a:lnTo>
                    <a:lnTo>
                      <a:pt x="1342" y="432"/>
                    </a:lnTo>
                    <a:lnTo>
                      <a:pt x="1434" y="509"/>
                    </a:lnTo>
                    <a:lnTo>
                      <a:pt x="1522" y="589"/>
                    </a:lnTo>
                    <a:lnTo>
                      <a:pt x="1604" y="676"/>
                    </a:lnTo>
                    <a:lnTo>
                      <a:pt x="1682" y="768"/>
                    </a:lnTo>
                    <a:lnTo>
                      <a:pt x="1754" y="864"/>
                    </a:lnTo>
                    <a:lnTo>
                      <a:pt x="1501" y="1339"/>
                    </a:lnTo>
                    <a:lnTo>
                      <a:pt x="959" y="1320"/>
                    </a:lnTo>
                    <a:lnTo>
                      <a:pt x="900" y="1255"/>
                    </a:lnTo>
                    <a:lnTo>
                      <a:pt x="836" y="1192"/>
                    </a:lnTo>
                    <a:lnTo>
                      <a:pt x="767" y="1137"/>
                    </a:lnTo>
                    <a:lnTo>
                      <a:pt x="694" y="1086"/>
                    </a:lnTo>
                    <a:lnTo>
                      <a:pt x="617" y="1040"/>
                    </a:lnTo>
                    <a:lnTo>
                      <a:pt x="535" y="1001"/>
                    </a:lnTo>
                    <a:lnTo>
                      <a:pt x="450" y="969"/>
                    </a:lnTo>
                    <a:lnTo>
                      <a:pt x="364" y="943"/>
                    </a:lnTo>
                    <a:lnTo>
                      <a:pt x="273" y="923"/>
                    </a:lnTo>
                    <a:lnTo>
                      <a:pt x="180" y="912"/>
                    </a:lnTo>
                    <a:lnTo>
                      <a:pt x="86" y="908"/>
                    </a:lnTo>
                    <a:lnTo>
                      <a:pt x="12" y="911"/>
                    </a:lnTo>
                    <a:lnTo>
                      <a:pt x="290" y="466"/>
                    </a:lnTo>
                    <a:lnTo>
                      <a:pt x="0" y="2"/>
                    </a:lnTo>
                    <a:lnTo>
                      <a:pt x="86" y="0"/>
                    </a:lnTo>
                    <a:close/>
                  </a:path>
                </a:pathLst>
              </a:custGeom>
              <a:gradFill rotWithShape="1">
                <a:gsLst>
                  <a:gs pos="0">
                    <a:srgbClr val="EDEDED"/>
                  </a:gs>
                  <a:gs pos="100000">
                    <a:srgbClr val="CCCCCC"/>
                  </a:gs>
                </a:gsLst>
                <a:lin ang="27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8" name="Freeform 19">
                <a:extLst>
                  <a:ext uri="{FF2B5EF4-FFF2-40B4-BE49-F238E27FC236}">
                    <a16:creationId xmlns:a16="http://schemas.microsoft.com/office/drawing/2014/main" id="{1C66228E-2EC5-265A-A939-71540BF70910}"/>
                  </a:ext>
                </a:extLst>
              </p:cNvPr>
              <p:cNvSpPr>
                <a:spLocks/>
              </p:cNvSpPr>
              <p:nvPr/>
            </p:nvSpPr>
            <p:spPr bwMode="gray">
              <a:xfrm>
                <a:off x="1946" y="985"/>
                <a:ext cx="954" cy="767"/>
              </a:xfrm>
              <a:custGeom>
                <a:avLst/>
                <a:gdLst/>
                <a:ahLst/>
                <a:cxnLst>
                  <a:cxn ang="0">
                    <a:pos x="1621" y="0"/>
                  </a:cxn>
                  <a:cxn ang="0">
                    <a:pos x="1906" y="458"/>
                  </a:cxn>
                  <a:cxn ang="0">
                    <a:pos x="1620" y="916"/>
                  </a:cxn>
                  <a:cxn ang="0">
                    <a:pos x="1530" y="935"/>
                  </a:cxn>
                  <a:cxn ang="0">
                    <a:pos x="1442" y="961"/>
                  </a:cxn>
                  <a:cxn ang="0">
                    <a:pos x="1359" y="993"/>
                  </a:cxn>
                  <a:cxn ang="0">
                    <a:pos x="1278" y="1032"/>
                  </a:cxn>
                  <a:cxn ang="0">
                    <a:pos x="1201" y="1076"/>
                  </a:cxn>
                  <a:cxn ang="0">
                    <a:pos x="1128" y="1127"/>
                  </a:cxn>
                  <a:cxn ang="0">
                    <a:pos x="1059" y="1183"/>
                  </a:cxn>
                  <a:cxn ang="0">
                    <a:pos x="995" y="1244"/>
                  </a:cxn>
                  <a:cxn ang="0">
                    <a:pos x="936" y="1310"/>
                  </a:cxn>
                  <a:cxn ang="0">
                    <a:pos x="882" y="1381"/>
                  </a:cxn>
                  <a:cxn ang="0">
                    <a:pos x="833" y="1455"/>
                  </a:cxn>
                  <a:cxn ang="0">
                    <a:pos x="791" y="1533"/>
                  </a:cxn>
                  <a:cxn ang="0">
                    <a:pos x="545" y="1069"/>
                  </a:cxn>
                  <a:cxn ang="0">
                    <a:pos x="0" y="1089"/>
                  </a:cxn>
                  <a:cxn ang="0">
                    <a:pos x="58" y="985"/>
                  </a:cxn>
                  <a:cxn ang="0">
                    <a:pos x="123" y="885"/>
                  </a:cxn>
                  <a:cxn ang="0">
                    <a:pos x="192" y="789"/>
                  </a:cxn>
                  <a:cxn ang="0">
                    <a:pos x="267" y="698"/>
                  </a:cxn>
                  <a:cxn ang="0">
                    <a:pos x="346" y="610"/>
                  </a:cxn>
                  <a:cxn ang="0">
                    <a:pos x="432" y="528"/>
                  </a:cxn>
                  <a:cxn ang="0">
                    <a:pos x="521" y="451"/>
                  </a:cxn>
                  <a:cxn ang="0">
                    <a:pos x="614" y="379"/>
                  </a:cxn>
                  <a:cxn ang="0">
                    <a:pos x="712" y="312"/>
                  </a:cxn>
                  <a:cxn ang="0">
                    <a:pos x="815" y="251"/>
                  </a:cxn>
                  <a:cxn ang="0">
                    <a:pos x="921" y="195"/>
                  </a:cxn>
                  <a:cxn ang="0">
                    <a:pos x="1030" y="147"/>
                  </a:cxn>
                  <a:cxn ang="0">
                    <a:pos x="1142" y="103"/>
                  </a:cxn>
                  <a:cxn ang="0">
                    <a:pos x="1258" y="67"/>
                  </a:cxn>
                  <a:cxn ang="0">
                    <a:pos x="1376" y="38"/>
                  </a:cxn>
                  <a:cxn ang="0">
                    <a:pos x="1498" y="15"/>
                  </a:cxn>
                  <a:cxn ang="0">
                    <a:pos x="1621" y="0"/>
                  </a:cxn>
                </a:cxnLst>
                <a:rect l="0" t="0" r="r" b="b"/>
                <a:pathLst>
                  <a:path w="1906" h="1533">
                    <a:moveTo>
                      <a:pt x="1621" y="0"/>
                    </a:moveTo>
                    <a:lnTo>
                      <a:pt x="1906" y="458"/>
                    </a:lnTo>
                    <a:lnTo>
                      <a:pt x="1620" y="916"/>
                    </a:lnTo>
                    <a:lnTo>
                      <a:pt x="1530" y="935"/>
                    </a:lnTo>
                    <a:lnTo>
                      <a:pt x="1442" y="961"/>
                    </a:lnTo>
                    <a:lnTo>
                      <a:pt x="1359" y="993"/>
                    </a:lnTo>
                    <a:lnTo>
                      <a:pt x="1278" y="1032"/>
                    </a:lnTo>
                    <a:lnTo>
                      <a:pt x="1201" y="1076"/>
                    </a:lnTo>
                    <a:lnTo>
                      <a:pt x="1128" y="1127"/>
                    </a:lnTo>
                    <a:lnTo>
                      <a:pt x="1059" y="1183"/>
                    </a:lnTo>
                    <a:lnTo>
                      <a:pt x="995" y="1244"/>
                    </a:lnTo>
                    <a:lnTo>
                      <a:pt x="936" y="1310"/>
                    </a:lnTo>
                    <a:lnTo>
                      <a:pt x="882" y="1381"/>
                    </a:lnTo>
                    <a:lnTo>
                      <a:pt x="833" y="1455"/>
                    </a:lnTo>
                    <a:lnTo>
                      <a:pt x="791" y="1533"/>
                    </a:lnTo>
                    <a:lnTo>
                      <a:pt x="545" y="1069"/>
                    </a:lnTo>
                    <a:lnTo>
                      <a:pt x="0" y="1089"/>
                    </a:lnTo>
                    <a:lnTo>
                      <a:pt x="58" y="985"/>
                    </a:lnTo>
                    <a:lnTo>
                      <a:pt x="123" y="885"/>
                    </a:lnTo>
                    <a:lnTo>
                      <a:pt x="192" y="789"/>
                    </a:lnTo>
                    <a:lnTo>
                      <a:pt x="267" y="698"/>
                    </a:lnTo>
                    <a:lnTo>
                      <a:pt x="346" y="610"/>
                    </a:lnTo>
                    <a:lnTo>
                      <a:pt x="432" y="528"/>
                    </a:lnTo>
                    <a:lnTo>
                      <a:pt x="521" y="451"/>
                    </a:lnTo>
                    <a:lnTo>
                      <a:pt x="614" y="379"/>
                    </a:lnTo>
                    <a:lnTo>
                      <a:pt x="712" y="312"/>
                    </a:lnTo>
                    <a:lnTo>
                      <a:pt x="815" y="251"/>
                    </a:lnTo>
                    <a:lnTo>
                      <a:pt x="921" y="195"/>
                    </a:lnTo>
                    <a:lnTo>
                      <a:pt x="1030" y="147"/>
                    </a:lnTo>
                    <a:lnTo>
                      <a:pt x="1142" y="103"/>
                    </a:lnTo>
                    <a:lnTo>
                      <a:pt x="1258" y="67"/>
                    </a:lnTo>
                    <a:lnTo>
                      <a:pt x="1376" y="38"/>
                    </a:lnTo>
                    <a:lnTo>
                      <a:pt x="1498" y="15"/>
                    </a:lnTo>
                    <a:lnTo>
                      <a:pt x="1621" y="0"/>
                    </a:lnTo>
                    <a:close/>
                  </a:path>
                </a:pathLst>
              </a:custGeom>
              <a:gradFill rotWithShape="1">
                <a:gsLst>
                  <a:gs pos="0">
                    <a:srgbClr val="CCCCCC"/>
                  </a:gs>
                  <a:gs pos="100000">
                    <a:srgbClr val="EDEDED"/>
                  </a:gs>
                </a:gsLst>
                <a:lin ang="189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9" name="Freeform 20">
                <a:extLst>
                  <a:ext uri="{FF2B5EF4-FFF2-40B4-BE49-F238E27FC236}">
                    <a16:creationId xmlns:a16="http://schemas.microsoft.com/office/drawing/2014/main" id="{5844BAF1-C3C2-E638-A022-F27BDD0C952A}"/>
                  </a:ext>
                </a:extLst>
              </p:cNvPr>
              <p:cNvSpPr>
                <a:spLocks/>
              </p:cNvSpPr>
              <p:nvPr/>
            </p:nvSpPr>
            <p:spPr bwMode="gray">
              <a:xfrm>
                <a:off x="1831" y="1566"/>
                <a:ext cx="550" cy="982"/>
              </a:xfrm>
              <a:custGeom>
                <a:avLst/>
                <a:gdLst/>
                <a:ahLst/>
                <a:cxnLst>
                  <a:cxn ang="0">
                    <a:pos x="722" y="0"/>
                  </a:cxn>
                  <a:cxn ang="0">
                    <a:pos x="976" y="478"/>
                  </a:cxn>
                  <a:cxn ang="0">
                    <a:pos x="951" y="552"/>
                  </a:cxn>
                  <a:cxn ang="0">
                    <a:pos x="932" y="629"/>
                  </a:cxn>
                  <a:cxn ang="0">
                    <a:pos x="917" y="708"/>
                  </a:cxn>
                  <a:cxn ang="0">
                    <a:pos x="909" y="788"/>
                  </a:cxn>
                  <a:cxn ang="0">
                    <a:pos x="906" y="870"/>
                  </a:cxn>
                  <a:cxn ang="0">
                    <a:pos x="910" y="957"/>
                  </a:cxn>
                  <a:cxn ang="0">
                    <a:pos x="920" y="1043"/>
                  </a:cxn>
                  <a:cxn ang="0">
                    <a:pos x="936" y="1127"/>
                  </a:cxn>
                  <a:cxn ang="0">
                    <a:pos x="957" y="1208"/>
                  </a:cxn>
                  <a:cxn ang="0">
                    <a:pos x="986" y="1286"/>
                  </a:cxn>
                  <a:cxn ang="0">
                    <a:pos x="1019" y="1363"/>
                  </a:cxn>
                  <a:cxn ang="0">
                    <a:pos x="1058" y="1435"/>
                  </a:cxn>
                  <a:cxn ang="0">
                    <a:pos x="1101" y="1504"/>
                  </a:cxn>
                  <a:cxn ang="0">
                    <a:pos x="571" y="1486"/>
                  </a:cxn>
                  <a:cxn ang="0">
                    <a:pos x="318" y="1965"/>
                  </a:cxn>
                  <a:cxn ang="0">
                    <a:pos x="259" y="1868"/>
                  </a:cxn>
                  <a:cxn ang="0">
                    <a:pos x="207" y="1769"/>
                  </a:cxn>
                  <a:cxn ang="0">
                    <a:pos x="160" y="1665"/>
                  </a:cxn>
                  <a:cxn ang="0">
                    <a:pos x="119" y="1559"/>
                  </a:cxn>
                  <a:cxn ang="0">
                    <a:pos x="83" y="1450"/>
                  </a:cxn>
                  <a:cxn ang="0">
                    <a:pos x="53" y="1339"/>
                  </a:cxn>
                  <a:cxn ang="0">
                    <a:pos x="31" y="1225"/>
                  </a:cxn>
                  <a:cxn ang="0">
                    <a:pos x="14" y="1110"/>
                  </a:cxn>
                  <a:cxn ang="0">
                    <a:pos x="4" y="992"/>
                  </a:cxn>
                  <a:cxn ang="0">
                    <a:pos x="0" y="871"/>
                  </a:cxn>
                  <a:cxn ang="0">
                    <a:pos x="4" y="758"/>
                  </a:cxn>
                  <a:cxn ang="0">
                    <a:pos x="12" y="647"/>
                  </a:cxn>
                  <a:cxn ang="0">
                    <a:pos x="27" y="536"/>
                  </a:cxn>
                  <a:cxn ang="0">
                    <a:pos x="48" y="428"/>
                  </a:cxn>
                  <a:cxn ang="0">
                    <a:pos x="74" y="323"/>
                  </a:cxn>
                  <a:cxn ang="0">
                    <a:pos x="107" y="219"/>
                  </a:cxn>
                  <a:cxn ang="0">
                    <a:pos x="144" y="118"/>
                  </a:cxn>
                  <a:cxn ang="0">
                    <a:pos x="186" y="20"/>
                  </a:cxn>
                  <a:cxn ang="0">
                    <a:pos x="722" y="0"/>
                  </a:cxn>
                </a:cxnLst>
                <a:rect l="0" t="0" r="r" b="b"/>
                <a:pathLst>
                  <a:path w="1101" h="1965">
                    <a:moveTo>
                      <a:pt x="722" y="0"/>
                    </a:moveTo>
                    <a:lnTo>
                      <a:pt x="976" y="478"/>
                    </a:lnTo>
                    <a:lnTo>
                      <a:pt x="951" y="552"/>
                    </a:lnTo>
                    <a:lnTo>
                      <a:pt x="932" y="629"/>
                    </a:lnTo>
                    <a:lnTo>
                      <a:pt x="917" y="708"/>
                    </a:lnTo>
                    <a:lnTo>
                      <a:pt x="909" y="788"/>
                    </a:lnTo>
                    <a:lnTo>
                      <a:pt x="906" y="870"/>
                    </a:lnTo>
                    <a:lnTo>
                      <a:pt x="910" y="957"/>
                    </a:lnTo>
                    <a:lnTo>
                      <a:pt x="920" y="1043"/>
                    </a:lnTo>
                    <a:lnTo>
                      <a:pt x="936" y="1127"/>
                    </a:lnTo>
                    <a:lnTo>
                      <a:pt x="957" y="1208"/>
                    </a:lnTo>
                    <a:lnTo>
                      <a:pt x="986" y="1286"/>
                    </a:lnTo>
                    <a:lnTo>
                      <a:pt x="1019" y="1363"/>
                    </a:lnTo>
                    <a:lnTo>
                      <a:pt x="1058" y="1435"/>
                    </a:lnTo>
                    <a:lnTo>
                      <a:pt x="1101" y="1504"/>
                    </a:lnTo>
                    <a:lnTo>
                      <a:pt x="571" y="1486"/>
                    </a:lnTo>
                    <a:lnTo>
                      <a:pt x="318" y="1965"/>
                    </a:lnTo>
                    <a:lnTo>
                      <a:pt x="259" y="1868"/>
                    </a:lnTo>
                    <a:lnTo>
                      <a:pt x="207" y="1769"/>
                    </a:lnTo>
                    <a:lnTo>
                      <a:pt x="160" y="1665"/>
                    </a:lnTo>
                    <a:lnTo>
                      <a:pt x="119" y="1559"/>
                    </a:lnTo>
                    <a:lnTo>
                      <a:pt x="83" y="1450"/>
                    </a:lnTo>
                    <a:lnTo>
                      <a:pt x="53" y="1339"/>
                    </a:lnTo>
                    <a:lnTo>
                      <a:pt x="31" y="1225"/>
                    </a:lnTo>
                    <a:lnTo>
                      <a:pt x="14" y="1110"/>
                    </a:lnTo>
                    <a:lnTo>
                      <a:pt x="4" y="992"/>
                    </a:lnTo>
                    <a:lnTo>
                      <a:pt x="0" y="871"/>
                    </a:lnTo>
                    <a:lnTo>
                      <a:pt x="4" y="758"/>
                    </a:lnTo>
                    <a:lnTo>
                      <a:pt x="12" y="647"/>
                    </a:lnTo>
                    <a:lnTo>
                      <a:pt x="27" y="536"/>
                    </a:lnTo>
                    <a:lnTo>
                      <a:pt x="48" y="428"/>
                    </a:lnTo>
                    <a:lnTo>
                      <a:pt x="74" y="323"/>
                    </a:lnTo>
                    <a:lnTo>
                      <a:pt x="107" y="219"/>
                    </a:lnTo>
                    <a:lnTo>
                      <a:pt x="144" y="118"/>
                    </a:lnTo>
                    <a:lnTo>
                      <a:pt x="186" y="20"/>
                    </a:lnTo>
                    <a:lnTo>
                      <a:pt x="722" y="0"/>
                    </a:lnTo>
                    <a:close/>
                  </a:path>
                </a:pathLst>
              </a:custGeom>
              <a:solidFill>
                <a:schemeClr val="bg2"/>
              </a:soli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80" name="Freeform 21">
                <a:extLst>
                  <a:ext uri="{FF2B5EF4-FFF2-40B4-BE49-F238E27FC236}">
                    <a16:creationId xmlns:a16="http://schemas.microsoft.com/office/drawing/2014/main" id="{49F1B810-C11D-27FA-0E73-690C7F96C5A7}"/>
                  </a:ext>
                </a:extLst>
              </p:cNvPr>
              <p:cNvSpPr>
                <a:spLocks/>
              </p:cNvSpPr>
              <p:nvPr/>
            </p:nvSpPr>
            <p:spPr bwMode="gray">
              <a:xfrm>
                <a:off x="2018" y="2355"/>
                <a:ext cx="874" cy="667"/>
              </a:xfrm>
              <a:custGeom>
                <a:avLst/>
                <a:gdLst/>
                <a:ahLst/>
                <a:cxnLst>
                  <a:cxn ang="0">
                    <a:pos x="249" y="0"/>
                  </a:cxn>
                  <a:cxn ang="0">
                    <a:pos x="798" y="20"/>
                  </a:cxn>
                  <a:cxn ang="0">
                    <a:pos x="858" y="84"/>
                  </a:cxn>
                  <a:cxn ang="0">
                    <a:pos x="921" y="145"/>
                  </a:cxn>
                  <a:cxn ang="0">
                    <a:pos x="989" y="200"/>
                  </a:cxn>
                  <a:cxn ang="0">
                    <a:pos x="1062" y="251"/>
                  </a:cxn>
                  <a:cxn ang="0">
                    <a:pos x="1139" y="294"/>
                  </a:cxn>
                  <a:cxn ang="0">
                    <a:pos x="1219" y="333"/>
                  </a:cxn>
                  <a:cxn ang="0">
                    <a:pos x="1303" y="365"/>
                  </a:cxn>
                  <a:cxn ang="0">
                    <a:pos x="1390" y="390"/>
                  </a:cxn>
                  <a:cxn ang="0">
                    <a:pos x="1479" y="408"/>
                  </a:cxn>
                  <a:cxn ang="0">
                    <a:pos x="1571" y="419"/>
                  </a:cxn>
                  <a:cxn ang="0">
                    <a:pos x="1666" y="423"/>
                  </a:cxn>
                  <a:cxn ang="0">
                    <a:pos x="1705" y="422"/>
                  </a:cxn>
                  <a:cxn ang="0">
                    <a:pos x="1745" y="419"/>
                  </a:cxn>
                  <a:cxn ang="0">
                    <a:pos x="1460" y="874"/>
                  </a:cxn>
                  <a:cxn ang="0">
                    <a:pos x="1747" y="1332"/>
                  </a:cxn>
                  <a:cxn ang="0">
                    <a:pos x="1666" y="1333"/>
                  </a:cxn>
                  <a:cxn ang="0">
                    <a:pos x="1538" y="1329"/>
                  </a:cxn>
                  <a:cxn ang="0">
                    <a:pos x="1411" y="1317"/>
                  </a:cxn>
                  <a:cxn ang="0">
                    <a:pos x="1288" y="1298"/>
                  </a:cxn>
                  <a:cxn ang="0">
                    <a:pos x="1167" y="1272"/>
                  </a:cxn>
                  <a:cxn ang="0">
                    <a:pos x="1049" y="1239"/>
                  </a:cxn>
                  <a:cxn ang="0">
                    <a:pos x="933" y="1198"/>
                  </a:cxn>
                  <a:cxn ang="0">
                    <a:pos x="822" y="1151"/>
                  </a:cxn>
                  <a:cxn ang="0">
                    <a:pos x="714" y="1098"/>
                  </a:cxn>
                  <a:cxn ang="0">
                    <a:pos x="609" y="1039"/>
                  </a:cxn>
                  <a:cxn ang="0">
                    <a:pos x="508" y="973"/>
                  </a:cxn>
                  <a:cxn ang="0">
                    <a:pos x="412" y="902"/>
                  </a:cxn>
                  <a:cxn ang="0">
                    <a:pos x="319" y="827"/>
                  </a:cxn>
                  <a:cxn ang="0">
                    <a:pos x="232" y="745"/>
                  </a:cxn>
                  <a:cxn ang="0">
                    <a:pos x="149" y="658"/>
                  </a:cxn>
                  <a:cxn ang="0">
                    <a:pos x="72" y="567"/>
                  </a:cxn>
                  <a:cxn ang="0">
                    <a:pos x="0" y="472"/>
                  </a:cxn>
                  <a:cxn ang="0">
                    <a:pos x="249" y="0"/>
                  </a:cxn>
                </a:cxnLst>
                <a:rect l="0" t="0" r="r" b="b"/>
                <a:pathLst>
                  <a:path w="1747" h="1333">
                    <a:moveTo>
                      <a:pt x="249" y="0"/>
                    </a:moveTo>
                    <a:lnTo>
                      <a:pt x="798" y="20"/>
                    </a:lnTo>
                    <a:lnTo>
                      <a:pt x="858" y="84"/>
                    </a:lnTo>
                    <a:lnTo>
                      <a:pt x="921" y="145"/>
                    </a:lnTo>
                    <a:lnTo>
                      <a:pt x="989" y="200"/>
                    </a:lnTo>
                    <a:lnTo>
                      <a:pt x="1062" y="251"/>
                    </a:lnTo>
                    <a:lnTo>
                      <a:pt x="1139" y="294"/>
                    </a:lnTo>
                    <a:lnTo>
                      <a:pt x="1219" y="333"/>
                    </a:lnTo>
                    <a:lnTo>
                      <a:pt x="1303" y="365"/>
                    </a:lnTo>
                    <a:lnTo>
                      <a:pt x="1390" y="390"/>
                    </a:lnTo>
                    <a:lnTo>
                      <a:pt x="1479" y="408"/>
                    </a:lnTo>
                    <a:lnTo>
                      <a:pt x="1571" y="419"/>
                    </a:lnTo>
                    <a:lnTo>
                      <a:pt x="1666" y="423"/>
                    </a:lnTo>
                    <a:lnTo>
                      <a:pt x="1705" y="422"/>
                    </a:lnTo>
                    <a:lnTo>
                      <a:pt x="1745" y="419"/>
                    </a:lnTo>
                    <a:lnTo>
                      <a:pt x="1460" y="874"/>
                    </a:lnTo>
                    <a:lnTo>
                      <a:pt x="1747" y="1332"/>
                    </a:lnTo>
                    <a:lnTo>
                      <a:pt x="1666" y="1333"/>
                    </a:lnTo>
                    <a:lnTo>
                      <a:pt x="1538" y="1329"/>
                    </a:lnTo>
                    <a:lnTo>
                      <a:pt x="1411" y="1317"/>
                    </a:lnTo>
                    <a:lnTo>
                      <a:pt x="1288" y="1298"/>
                    </a:lnTo>
                    <a:lnTo>
                      <a:pt x="1167" y="1272"/>
                    </a:lnTo>
                    <a:lnTo>
                      <a:pt x="1049" y="1239"/>
                    </a:lnTo>
                    <a:lnTo>
                      <a:pt x="933" y="1198"/>
                    </a:lnTo>
                    <a:lnTo>
                      <a:pt x="822" y="1151"/>
                    </a:lnTo>
                    <a:lnTo>
                      <a:pt x="714" y="1098"/>
                    </a:lnTo>
                    <a:lnTo>
                      <a:pt x="609" y="1039"/>
                    </a:lnTo>
                    <a:lnTo>
                      <a:pt x="508" y="973"/>
                    </a:lnTo>
                    <a:lnTo>
                      <a:pt x="412" y="902"/>
                    </a:lnTo>
                    <a:lnTo>
                      <a:pt x="319" y="827"/>
                    </a:lnTo>
                    <a:lnTo>
                      <a:pt x="232" y="745"/>
                    </a:lnTo>
                    <a:lnTo>
                      <a:pt x="149" y="658"/>
                    </a:lnTo>
                    <a:lnTo>
                      <a:pt x="72" y="567"/>
                    </a:lnTo>
                    <a:lnTo>
                      <a:pt x="0" y="472"/>
                    </a:lnTo>
                    <a:lnTo>
                      <a:pt x="249" y="0"/>
                    </a:lnTo>
                    <a:close/>
                  </a:path>
                </a:pathLst>
              </a:custGeom>
              <a:gradFill rotWithShape="1">
                <a:gsLst>
                  <a:gs pos="0">
                    <a:srgbClr val="CCCCCC"/>
                  </a:gs>
                  <a:gs pos="100000">
                    <a:srgbClr val="EDEDED"/>
                  </a:gs>
                </a:gsLst>
                <a:lin ang="27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grpSp>
        <p:sp>
          <p:nvSpPr>
            <p:cNvPr id="68" name="Oval 22">
              <a:extLst>
                <a:ext uri="{FF2B5EF4-FFF2-40B4-BE49-F238E27FC236}">
                  <a16:creationId xmlns:a16="http://schemas.microsoft.com/office/drawing/2014/main" id="{AA00A97F-310A-F6EE-CD55-BB9097D6BE1A}"/>
                </a:ext>
              </a:extLst>
            </p:cNvPr>
            <p:cNvSpPr>
              <a:spLocks noChangeArrowheads="1"/>
            </p:cNvSpPr>
            <p:nvPr>
              <p:custDataLst>
                <p:tags r:id="rId10"/>
              </p:custDataLst>
            </p:nvPr>
          </p:nvSpPr>
          <p:spPr bwMode="gray">
            <a:xfrm>
              <a:off x="3902114" y="1911978"/>
              <a:ext cx="1431016" cy="1431016"/>
            </a:xfrm>
            <a:prstGeom prst="ellipse">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600" b="1" dirty="0">
                  <a:solidFill>
                    <a:schemeClr val="bg1"/>
                  </a:solidFill>
                  <a:latin typeface="+mn-lt"/>
                </a:rPr>
                <a:t>X-Government</a:t>
              </a:r>
            </a:p>
          </p:txBody>
        </p:sp>
        <p:sp>
          <p:nvSpPr>
            <p:cNvPr id="69" name="Rectangle 23">
              <a:extLst>
                <a:ext uri="{FF2B5EF4-FFF2-40B4-BE49-F238E27FC236}">
                  <a16:creationId xmlns:a16="http://schemas.microsoft.com/office/drawing/2014/main" id="{C5F72AF0-8220-69B5-0D2D-13259C4DA6DE}"/>
                </a:ext>
              </a:extLst>
            </p:cNvPr>
            <p:cNvSpPr>
              <a:spLocks noChangeArrowheads="1"/>
            </p:cNvSpPr>
            <p:nvPr>
              <p:custDataLst>
                <p:tags r:id="rId11"/>
              </p:custDataLst>
            </p:nvPr>
          </p:nvSpPr>
          <p:spPr bwMode="gray">
            <a:xfrm>
              <a:off x="4835086" y="3279880"/>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H-</a:t>
              </a:r>
              <a:r>
                <a:rPr lang="de-DE" sz="1400" dirty="0" err="1">
                  <a:latin typeface="+mn-lt"/>
                </a:rPr>
                <a:t>Gov</a:t>
              </a:r>
              <a:endParaRPr lang="de-DE" sz="1400" dirty="0">
                <a:latin typeface="+mn-lt"/>
              </a:endParaRPr>
            </a:p>
          </p:txBody>
        </p:sp>
        <p:sp>
          <p:nvSpPr>
            <p:cNvPr id="70" name="Rectangle 24">
              <a:extLst>
                <a:ext uri="{FF2B5EF4-FFF2-40B4-BE49-F238E27FC236}">
                  <a16:creationId xmlns:a16="http://schemas.microsoft.com/office/drawing/2014/main" id="{CAA486C2-D1E5-125B-284D-14D9108EBF46}"/>
                </a:ext>
              </a:extLst>
            </p:cNvPr>
            <p:cNvSpPr>
              <a:spLocks noChangeArrowheads="1"/>
            </p:cNvSpPr>
            <p:nvPr>
              <p:custDataLst>
                <p:tags r:id="rId12"/>
              </p:custDataLst>
            </p:nvPr>
          </p:nvSpPr>
          <p:spPr bwMode="gray">
            <a:xfrm>
              <a:off x="3777260" y="3279880"/>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K-</a:t>
              </a:r>
              <a:r>
                <a:rPr lang="de-DE" sz="1400" dirty="0" err="1">
                  <a:latin typeface="+mn-lt"/>
                </a:rPr>
                <a:t>Gov</a:t>
              </a:r>
              <a:endParaRPr lang="de-DE" sz="1400" dirty="0">
                <a:latin typeface="+mn-lt"/>
              </a:endParaRPr>
            </a:p>
          </p:txBody>
        </p:sp>
        <p:sp>
          <p:nvSpPr>
            <p:cNvPr id="71" name="Rectangle 25">
              <a:extLst>
                <a:ext uri="{FF2B5EF4-FFF2-40B4-BE49-F238E27FC236}">
                  <a16:creationId xmlns:a16="http://schemas.microsoft.com/office/drawing/2014/main" id="{76C7AB76-6E8F-C323-2F1A-4BB88B8C38AC}"/>
                </a:ext>
              </a:extLst>
            </p:cNvPr>
            <p:cNvSpPr>
              <a:spLocks noChangeArrowheads="1"/>
            </p:cNvSpPr>
            <p:nvPr>
              <p:custDataLst>
                <p:tags r:id="rId13"/>
              </p:custDataLst>
            </p:nvPr>
          </p:nvSpPr>
          <p:spPr bwMode="gray">
            <a:xfrm>
              <a:off x="5394870" y="2405905"/>
              <a:ext cx="622896" cy="439046"/>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E-</a:t>
              </a:r>
              <a:r>
                <a:rPr lang="de-DE" sz="1400" dirty="0" err="1">
                  <a:latin typeface="+mn-lt"/>
                </a:rPr>
                <a:t>Gov</a:t>
              </a:r>
              <a:endParaRPr lang="de-DE" sz="1400" dirty="0">
                <a:latin typeface="+mn-lt"/>
              </a:endParaRPr>
            </a:p>
          </p:txBody>
        </p:sp>
        <p:sp>
          <p:nvSpPr>
            <p:cNvPr id="72" name="Rectangle 26">
              <a:extLst>
                <a:ext uri="{FF2B5EF4-FFF2-40B4-BE49-F238E27FC236}">
                  <a16:creationId xmlns:a16="http://schemas.microsoft.com/office/drawing/2014/main" id="{18C323B2-E38D-25E1-E92C-824E51947E41}"/>
                </a:ext>
              </a:extLst>
            </p:cNvPr>
            <p:cNvSpPr>
              <a:spLocks noChangeArrowheads="1"/>
            </p:cNvSpPr>
            <p:nvPr>
              <p:custDataLst>
                <p:tags r:id="rId14"/>
              </p:custDataLst>
            </p:nvPr>
          </p:nvSpPr>
          <p:spPr bwMode="gray">
            <a:xfrm>
              <a:off x="3217476" y="2405905"/>
              <a:ext cx="621525" cy="439046"/>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M-</a:t>
              </a:r>
              <a:r>
                <a:rPr lang="de-DE" sz="1400" dirty="0" err="1">
                  <a:latin typeface="+mn-lt"/>
                </a:rPr>
                <a:t>Gov</a:t>
              </a:r>
              <a:endParaRPr lang="de-DE" sz="1400" dirty="0">
                <a:latin typeface="+mn-lt"/>
              </a:endParaRPr>
            </a:p>
          </p:txBody>
        </p:sp>
        <p:sp>
          <p:nvSpPr>
            <p:cNvPr id="73" name="Rectangle 27">
              <a:extLst>
                <a:ext uri="{FF2B5EF4-FFF2-40B4-BE49-F238E27FC236}">
                  <a16:creationId xmlns:a16="http://schemas.microsoft.com/office/drawing/2014/main" id="{3DFF144D-0C61-5DA5-E21C-58B4C6A1F2BA}"/>
                </a:ext>
              </a:extLst>
            </p:cNvPr>
            <p:cNvSpPr>
              <a:spLocks noChangeArrowheads="1"/>
            </p:cNvSpPr>
            <p:nvPr>
              <p:custDataLst>
                <p:tags r:id="rId15"/>
              </p:custDataLst>
            </p:nvPr>
          </p:nvSpPr>
          <p:spPr bwMode="gray">
            <a:xfrm>
              <a:off x="4835086" y="1413935"/>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A-</a:t>
              </a:r>
              <a:r>
                <a:rPr lang="de-DE" sz="1400" dirty="0" err="1">
                  <a:latin typeface="+mn-lt"/>
                </a:rPr>
                <a:t>Gov</a:t>
              </a:r>
              <a:endParaRPr lang="de-DE" sz="1400" dirty="0">
                <a:latin typeface="+mn-lt"/>
              </a:endParaRPr>
            </a:p>
          </p:txBody>
        </p:sp>
        <p:sp>
          <p:nvSpPr>
            <p:cNvPr id="74" name="Rectangle 28">
              <a:extLst>
                <a:ext uri="{FF2B5EF4-FFF2-40B4-BE49-F238E27FC236}">
                  <a16:creationId xmlns:a16="http://schemas.microsoft.com/office/drawing/2014/main" id="{904457DA-4B64-69AE-0515-E6CA1A0C6217}"/>
                </a:ext>
              </a:extLst>
            </p:cNvPr>
            <p:cNvSpPr>
              <a:spLocks noChangeArrowheads="1"/>
            </p:cNvSpPr>
            <p:nvPr>
              <p:custDataLst>
                <p:tags r:id="rId16"/>
              </p:custDataLst>
            </p:nvPr>
          </p:nvSpPr>
          <p:spPr bwMode="gray">
            <a:xfrm>
              <a:off x="3775888" y="1413935"/>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Y-</a:t>
              </a:r>
              <a:r>
                <a:rPr lang="de-DE" sz="1400" dirty="0" err="1">
                  <a:latin typeface="+mn-lt"/>
                </a:rPr>
                <a:t>Gov</a:t>
              </a:r>
              <a:endParaRPr lang="de-DE" sz="1400" dirty="0">
                <a:latin typeface="+mn-lt"/>
              </a:endParaRPr>
            </a:p>
          </p:txBody>
        </p:sp>
        <p:sp>
          <p:nvSpPr>
            <p:cNvPr id="53" name="Rectangle 6">
              <a:extLst>
                <a:ext uri="{FF2B5EF4-FFF2-40B4-BE49-F238E27FC236}">
                  <a16:creationId xmlns:a16="http://schemas.microsoft.com/office/drawing/2014/main" id="{195FF811-9842-ADF1-848A-2F28325E5A25}"/>
                </a:ext>
              </a:extLst>
            </p:cNvPr>
            <p:cNvSpPr>
              <a:spLocks noChangeArrowheads="1"/>
            </p:cNvSpPr>
            <p:nvPr>
              <p:custDataLst>
                <p:tags r:id="rId17"/>
              </p:custDataLst>
            </p:nvPr>
          </p:nvSpPr>
          <p:spPr bwMode="gray">
            <a:xfrm>
              <a:off x="976969" y="3653069"/>
              <a:ext cx="4288931"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Knowledge Transfer </a:t>
              </a:r>
              <a:r>
                <a:rPr lang="de-DE" sz="1200" b="1" dirty="0" err="1">
                  <a:latin typeface="+mn-lt"/>
                </a:rPr>
                <a:t>for</a:t>
              </a:r>
              <a:r>
                <a:rPr lang="de-DE" sz="1200" b="1" dirty="0">
                  <a:latin typeface="+mn-lt"/>
                </a:rPr>
                <a:t> E-Government</a:t>
              </a:r>
            </a:p>
            <a:p>
              <a:pPr>
                <a:lnSpc>
                  <a:spcPct val="100000"/>
                </a:lnSpc>
                <a:spcBef>
                  <a:spcPct val="0"/>
                </a:spcBef>
                <a:buClrTx/>
                <a:buSzPct val="80000"/>
              </a:pPr>
              <a:r>
                <a:rPr lang="de-DE" sz="1200" dirty="0">
                  <a:latin typeface="+mn-lt"/>
                </a:rPr>
                <a:t>Schulungen für Behördenmitarbeiter*Innen, Branchenvertreter*Innen, Bürger*Innen</a:t>
              </a:r>
            </a:p>
          </p:txBody>
        </p:sp>
        <p:sp>
          <p:nvSpPr>
            <p:cNvPr id="63" name="Rectangle 9">
              <a:extLst>
                <a:ext uri="{FF2B5EF4-FFF2-40B4-BE49-F238E27FC236}">
                  <a16:creationId xmlns:a16="http://schemas.microsoft.com/office/drawing/2014/main" id="{CBD79172-019A-6F93-6CE0-473532713E60}"/>
                </a:ext>
              </a:extLst>
            </p:cNvPr>
            <p:cNvSpPr>
              <a:spLocks noChangeArrowheads="1"/>
            </p:cNvSpPr>
            <p:nvPr>
              <p:custDataLst>
                <p:tags r:id="rId18"/>
              </p:custDataLst>
            </p:nvPr>
          </p:nvSpPr>
          <p:spPr bwMode="gray">
            <a:xfrm>
              <a:off x="5926150" y="1662271"/>
              <a:ext cx="2393862" cy="790283"/>
            </a:xfrm>
            <a:prstGeom prst="rect">
              <a:avLst/>
            </a:prstGeom>
            <a:noFill/>
            <a:ln w="6350">
              <a:noFill/>
              <a:miter lim="800000"/>
              <a:headEnd/>
              <a:tailEnd/>
            </a:ln>
            <a:effectLst/>
          </p:spPr>
          <p:txBody>
            <a:bodyPr lIns="0" tIns="72000" rIns="0" bIns="72000"/>
            <a:lstStyle/>
            <a:p>
              <a:pPr algn="r">
                <a:lnSpc>
                  <a:spcPct val="100000"/>
                </a:lnSpc>
                <a:spcBef>
                  <a:spcPct val="0"/>
                </a:spcBef>
                <a:buClrTx/>
                <a:buSzPct val="80000"/>
              </a:pPr>
              <a:r>
                <a:rPr lang="de-DE" sz="1200" b="1" dirty="0" err="1">
                  <a:latin typeface="+mn-lt"/>
                </a:rPr>
                <a:t>Active</a:t>
              </a:r>
              <a:r>
                <a:rPr lang="de-DE" sz="1200" b="1" dirty="0">
                  <a:latin typeface="+mn-lt"/>
                </a:rPr>
                <a:t> Government</a:t>
              </a:r>
            </a:p>
            <a:p>
              <a:pPr algn="r">
                <a:lnSpc>
                  <a:spcPct val="100000"/>
                </a:lnSpc>
                <a:spcBef>
                  <a:spcPct val="0"/>
                </a:spcBef>
                <a:buClrTx/>
                <a:buSzPct val="80000"/>
              </a:pPr>
              <a:r>
                <a:rPr lang="de-DE" sz="1200" dirty="0">
                  <a:latin typeface="+mn-lt"/>
                </a:rPr>
                <a:t>Stark frequentierte und attraktive Orte/Situationen zu einem Online-Dienst identifizieren und aktivieren</a:t>
              </a:r>
            </a:p>
          </p:txBody>
        </p:sp>
      </p:grpSp>
    </p:spTree>
    <p:extLst>
      <p:ext uri="{BB962C8B-B14F-4D97-AF65-F5344CB8AC3E}">
        <p14:creationId xmlns:p14="http://schemas.microsoft.com/office/powerpoint/2010/main" val="102795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4452BAA0-F22D-4C48-AE83-04ABC66B10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1892594"/>
            <a:ext cx="6462676" cy="822813"/>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lnSpc>
                <a:spcPct val="100000"/>
              </a:lnSpc>
              <a:buNone/>
            </a:pPr>
            <a:r>
              <a:rPr lang="de-DE" sz="2400" b="1" strike="noStrike" spc="-1" dirty="0">
                <a:solidFill>
                  <a:srgbClr val="FFFFFF"/>
                </a:solidFill>
                <a:latin typeface="Arial"/>
                <a:ea typeface="ＭＳ Ｐゴシック"/>
              </a:rPr>
              <a:t>Die IKZ-Kooperation: Sichere E-Mail Region Homberg (Efze) per eID</a:t>
            </a:r>
            <a:endParaRPr lang="de-DE" sz="2400" b="0" strike="noStrike" spc="-1" dirty="0">
              <a:latin typeface="Arial"/>
            </a:endParaRP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BE11F2A2-368B-4F17-A8F9-AAD045FAFC5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108</a:t>
            </a:fld>
            <a:endParaRPr lang="de-DE" dirty="0"/>
          </a:p>
        </p:txBody>
      </p:sp>
    </p:spTree>
    <p:extLst>
      <p:ext uri="{BB962C8B-B14F-4D97-AF65-F5344CB8AC3E}">
        <p14:creationId xmlns:p14="http://schemas.microsoft.com/office/powerpoint/2010/main" val="237969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IKZ-Kooperation: Sichere E-Mail-Region Homberg per eID</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12" name="Gruppieren 11">
            <a:extLst>
              <a:ext uri="{FF2B5EF4-FFF2-40B4-BE49-F238E27FC236}">
                <a16:creationId xmlns:a16="http://schemas.microsoft.com/office/drawing/2014/main" id="{05A83600-3D99-4E63-86F4-BAEA3F0FA612}"/>
              </a:ext>
            </a:extLst>
          </p:cNvPr>
          <p:cNvGrpSpPr/>
          <p:nvPr/>
        </p:nvGrpSpPr>
        <p:grpSpPr>
          <a:xfrm>
            <a:off x="615308" y="1296045"/>
            <a:ext cx="4720393" cy="3164272"/>
            <a:chOff x="922010" y="1296045"/>
            <a:chExt cx="4720393" cy="3164272"/>
          </a:xfrm>
        </p:grpSpPr>
        <p:sp>
          <p:nvSpPr>
            <p:cNvPr id="13" name="Oval 5">
              <a:extLst>
                <a:ext uri="{FF2B5EF4-FFF2-40B4-BE49-F238E27FC236}">
                  <a16:creationId xmlns:a16="http://schemas.microsoft.com/office/drawing/2014/main" id="{6FF895E4-C870-4984-A307-FDA1C2762D26}"/>
                </a:ext>
              </a:extLst>
            </p:cNvPr>
            <p:cNvSpPr>
              <a:spLocks noChangeArrowheads="1"/>
            </p:cNvSpPr>
            <p:nvPr>
              <p:custDataLst>
                <p:tags r:id="rId3"/>
              </p:custDataLst>
            </p:nvPr>
          </p:nvSpPr>
          <p:spPr bwMode="gray">
            <a:xfrm>
              <a:off x="1780478" y="1725279"/>
              <a:ext cx="3003456" cy="2305803"/>
            </a:xfrm>
            <a:prstGeom prst="ellipse">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Die Kommunen </a:t>
              </a:r>
              <a:br>
                <a:rPr lang="de-DE" sz="1400" b="1" dirty="0">
                  <a:solidFill>
                    <a:schemeClr val="bg1"/>
                  </a:solidFill>
                  <a:effectLst>
                    <a:outerShdw blurRad="38100" dist="38100" dir="2700000" algn="tl">
                      <a:srgbClr val="000000">
                        <a:alpha val="43137"/>
                      </a:srgbClr>
                    </a:outerShdw>
                  </a:effectLst>
                  <a:latin typeface="+mn-lt"/>
                </a:rPr>
              </a:br>
              <a:r>
                <a:rPr lang="de-DE" sz="1400" b="1" dirty="0">
                  <a:solidFill>
                    <a:schemeClr val="bg1"/>
                  </a:solidFill>
                  <a:effectLst>
                    <a:outerShdw blurRad="38100" dist="38100" dir="2700000" algn="tl">
                      <a:srgbClr val="000000">
                        <a:alpha val="43137"/>
                      </a:srgbClr>
                    </a:outerShdw>
                  </a:effectLst>
                  <a:latin typeface="+mn-lt"/>
                </a:rPr>
                <a:t>entwickeln gemeinsam </a:t>
              </a:r>
              <a:br>
                <a:rPr lang="de-DE" sz="1400" b="1" dirty="0">
                  <a:solidFill>
                    <a:schemeClr val="bg1"/>
                  </a:solidFill>
                  <a:effectLst>
                    <a:outerShdw blurRad="38100" dist="38100" dir="2700000" algn="tl">
                      <a:srgbClr val="000000">
                        <a:alpha val="43137"/>
                      </a:srgbClr>
                    </a:outerShdw>
                  </a:effectLst>
                  <a:latin typeface="+mn-lt"/>
                </a:rPr>
              </a:br>
              <a:r>
                <a:rPr lang="de-DE" sz="1400" b="1" dirty="0">
                  <a:solidFill>
                    <a:schemeClr val="bg1"/>
                  </a:solidFill>
                  <a:effectLst>
                    <a:outerShdw blurRad="38100" dist="38100" dir="2700000" algn="tl">
                      <a:srgbClr val="000000">
                        <a:alpha val="43137"/>
                      </a:srgbClr>
                    </a:outerShdw>
                  </a:effectLst>
                  <a:latin typeface="+mn-lt"/>
                </a:rPr>
                <a:t>mit den ansässigen Unternehmen und Institutionen </a:t>
              </a:r>
              <a:br>
                <a:rPr lang="de-DE" sz="1400" b="1" dirty="0">
                  <a:solidFill>
                    <a:schemeClr val="bg1"/>
                  </a:solidFill>
                  <a:effectLst>
                    <a:outerShdw blurRad="38100" dist="38100" dir="2700000" algn="tl">
                      <a:srgbClr val="000000">
                        <a:alpha val="43137"/>
                      </a:srgbClr>
                    </a:outerShdw>
                  </a:effectLst>
                  <a:latin typeface="+mn-lt"/>
                </a:rPr>
              </a:br>
              <a:r>
                <a:rPr lang="de-DE" sz="1400" b="1" dirty="0">
                  <a:solidFill>
                    <a:schemeClr val="bg1"/>
                  </a:solidFill>
                  <a:effectLst>
                    <a:outerShdw blurRad="38100" dist="38100" dir="2700000" algn="tl">
                      <a:srgbClr val="000000">
                        <a:alpha val="43137"/>
                      </a:srgbClr>
                    </a:outerShdw>
                  </a:effectLst>
                  <a:latin typeface="+mn-lt"/>
                </a:rPr>
                <a:t>die sichere E-Mail-Region.</a:t>
              </a:r>
            </a:p>
          </p:txBody>
        </p:sp>
        <p:sp>
          <p:nvSpPr>
            <p:cNvPr id="14" name="Oval 6">
              <a:extLst>
                <a:ext uri="{FF2B5EF4-FFF2-40B4-BE49-F238E27FC236}">
                  <a16:creationId xmlns:a16="http://schemas.microsoft.com/office/drawing/2014/main" id="{9A1C6B25-D6B4-4BA7-BD73-3F581687197E}"/>
                </a:ext>
              </a:extLst>
            </p:cNvPr>
            <p:cNvSpPr>
              <a:spLocks noChangeArrowheads="1"/>
            </p:cNvSpPr>
            <p:nvPr>
              <p:custDataLst>
                <p:tags r:id="rId4"/>
              </p:custDataLst>
            </p:nvPr>
          </p:nvSpPr>
          <p:spPr bwMode="gray">
            <a:xfrm>
              <a:off x="2584553" y="1296045"/>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5" name="Oval 7">
              <a:extLst>
                <a:ext uri="{FF2B5EF4-FFF2-40B4-BE49-F238E27FC236}">
                  <a16:creationId xmlns:a16="http://schemas.microsoft.com/office/drawing/2014/main" id="{95B45B32-1DCB-40B4-8395-B91376E8A047}"/>
                </a:ext>
              </a:extLst>
            </p:cNvPr>
            <p:cNvSpPr>
              <a:spLocks noChangeArrowheads="1"/>
            </p:cNvSpPr>
            <p:nvPr>
              <p:custDataLst>
                <p:tags r:id="rId5"/>
              </p:custDataLst>
            </p:nvPr>
          </p:nvSpPr>
          <p:spPr bwMode="gray">
            <a:xfrm>
              <a:off x="2584553" y="3709453"/>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6" name="Oval 8">
              <a:extLst>
                <a:ext uri="{FF2B5EF4-FFF2-40B4-BE49-F238E27FC236}">
                  <a16:creationId xmlns:a16="http://schemas.microsoft.com/office/drawing/2014/main" id="{83D40340-DDB1-4D21-8483-4FB84B3B30A6}"/>
                </a:ext>
              </a:extLst>
            </p:cNvPr>
            <p:cNvSpPr>
              <a:spLocks noChangeArrowheads="1"/>
            </p:cNvSpPr>
            <p:nvPr>
              <p:custDataLst>
                <p:tags r:id="rId6"/>
              </p:custDataLst>
            </p:nvPr>
          </p:nvSpPr>
          <p:spPr bwMode="gray">
            <a:xfrm>
              <a:off x="4247096" y="1940488"/>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7" name="Oval 9">
              <a:extLst>
                <a:ext uri="{FF2B5EF4-FFF2-40B4-BE49-F238E27FC236}">
                  <a16:creationId xmlns:a16="http://schemas.microsoft.com/office/drawing/2014/main" id="{6C0F0D38-0571-4E67-A054-8B4E8EF1C4F3}"/>
                </a:ext>
              </a:extLst>
            </p:cNvPr>
            <p:cNvSpPr>
              <a:spLocks noChangeArrowheads="1"/>
            </p:cNvSpPr>
            <p:nvPr>
              <p:custDataLst>
                <p:tags r:id="rId7"/>
              </p:custDataLst>
            </p:nvPr>
          </p:nvSpPr>
          <p:spPr bwMode="gray">
            <a:xfrm>
              <a:off x="4247096" y="3066193"/>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8" name="Oval 10">
              <a:extLst>
                <a:ext uri="{FF2B5EF4-FFF2-40B4-BE49-F238E27FC236}">
                  <a16:creationId xmlns:a16="http://schemas.microsoft.com/office/drawing/2014/main" id="{64F62917-612D-4E01-A452-C276567E6D23}"/>
                </a:ext>
              </a:extLst>
            </p:cNvPr>
            <p:cNvSpPr>
              <a:spLocks noChangeArrowheads="1"/>
            </p:cNvSpPr>
            <p:nvPr>
              <p:custDataLst>
                <p:tags r:id="rId8"/>
              </p:custDataLst>
            </p:nvPr>
          </p:nvSpPr>
          <p:spPr bwMode="gray">
            <a:xfrm>
              <a:off x="922010" y="1940488"/>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9" name="Oval 11">
              <a:extLst>
                <a:ext uri="{FF2B5EF4-FFF2-40B4-BE49-F238E27FC236}">
                  <a16:creationId xmlns:a16="http://schemas.microsoft.com/office/drawing/2014/main" id="{92A7397C-2FE6-4A98-A620-CD51FA1D92CC}"/>
                </a:ext>
              </a:extLst>
            </p:cNvPr>
            <p:cNvSpPr>
              <a:spLocks noChangeArrowheads="1"/>
            </p:cNvSpPr>
            <p:nvPr>
              <p:custDataLst>
                <p:tags r:id="rId9"/>
              </p:custDataLst>
            </p:nvPr>
          </p:nvSpPr>
          <p:spPr bwMode="gray">
            <a:xfrm>
              <a:off x="922010" y="3066193"/>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20" name="Oval 12">
              <a:extLst>
                <a:ext uri="{FF2B5EF4-FFF2-40B4-BE49-F238E27FC236}">
                  <a16:creationId xmlns:a16="http://schemas.microsoft.com/office/drawing/2014/main" id="{1F512AFA-20DD-4285-A6D5-DD4252F3CA10}"/>
                </a:ext>
              </a:extLst>
            </p:cNvPr>
            <p:cNvSpPr>
              <a:spLocks noChangeArrowheads="1"/>
            </p:cNvSpPr>
            <p:nvPr>
              <p:custDataLst>
                <p:tags r:id="rId10"/>
              </p:custDataLst>
            </p:nvPr>
          </p:nvSpPr>
          <p:spPr bwMode="gray">
            <a:xfrm>
              <a:off x="2584553" y="1296045"/>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72000" tIns="72000" rIns="72000" bIns="72000" anchor="ctr"/>
            <a:lstStyle/>
            <a:p>
              <a:pPr algn="ctr">
                <a:spcBef>
                  <a:spcPct val="0"/>
                </a:spcBef>
                <a:buClrTx/>
                <a:buSzTx/>
                <a:buFontTx/>
                <a:buNone/>
              </a:pPr>
              <a:r>
                <a:rPr lang="de-DE" sz="1200" dirty="0">
                  <a:latin typeface="+mn-lt"/>
                  <a:cs typeface="Times New Roman" pitchFamily="18" charset="0"/>
                </a:rPr>
                <a:t>Verwaltung</a:t>
              </a:r>
            </a:p>
          </p:txBody>
        </p:sp>
        <p:sp>
          <p:nvSpPr>
            <p:cNvPr id="21" name="Oval 13">
              <a:extLst>
                <a:ext uri="{FF2B5EF4-FFF2-40B4-BE49-F238E27FC236}">
                  <a16:creationId xmlns:a16="http://schemas.microsoft.com/office/drawing/2014/main" id="{76F5F0B9-D3EC-47D3-AE0D-4228734E686D}"/>
                </a:ext>
              </a:extLst>
            </p:cNvPr>
            <p:cNvSpPr>
              <a:spLocks noChangeArrowheads="1"/>
            </p:cNvSpPr>
            <p:nvPr>
              <p:custDataLst>
                <p:tags r:id="rId11"/>
              </p:custDataLst>
            </p:nvPr>
          </p:nvSpPr>
          <p:spPr bwMode="gray">
            <a:xfrm>
              <a:off x="2584553" y="3709453"/>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72000" tIns="72000" rIns="72000" bIns="72000" anchor="ctr"/>
            <a:lstStyle/>
            <a:p>
              <a:pPr algn="ctr">
                <a:spcBef>
                  <a:spcPct val="0"/>
                </a:spcBef>
                <a:buClrTx/>
                <a:buSzTx/>
                <a:buFontTx/>
                <a:buNone/>
              </a:pPr>
              <a:r>
                <a:rPr lang="de-DE" sz="1200" dirty="0">
                  <a:latin typeface="+mn-lt"/>
                  <a:cs typeface="Times New Roman" pitchFamily="18" charset="0"/>
                </a:rPr>
                <a:t>Tourismus</a:t>
              </a:r>
            </a:p>
          </p:txBody>
        </p:sp>
        <p:sp>
          <p:nvSpPr>
            <p:cNvPr id="22" name="Oval 14">
              <a:extLst>
                <a:ext uri="{FF2B5EF4-FFF2-40B4-BE49-F238E27FC236}">
                  <a16:creationId xmlns:a16="http://schemas.microsoft.com/office/drawing/2014/main" id="{4FFC77E2-DEA9-4B26-847C-AB0B89634E45}"/>
                </a:ext>
              </a:extLst>
            </p:cNvPr>
            <p:cNvSpPr>
              <a:spLocks noChangeArrowheads="1"/>
            </p:cNvSpPr>
            <p:nvPr>
              <p:custDataLst>
                <p:tags r:id="rId12"/>
              </p:custDataLst>
            </p:nvPr>
          </p:nvSpPr>
          <p:spPr bwMode="gray">
            <a:xfrm>
              <a:off x="4247096" y="1940488"/>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72000" tIns="72000" rIns="72000" bIns="72000" anchor="ctr"/>
            <a:lstStyle/>
            <a:p>
              <a:pPr algn="ctr">
                <a:spcBef>
                  <a:spcPct val="0"/>
                </a:spcBef>
                <a:buClrTx/>
                <a:buSzTx/>
                <a:buFontTx/>
                <a:buNone/>
              </a:pPr>
              <a:r>
                <a:rPr lang="de-DE" sz="1200" dirty="0">
                  <a:latin typeface="+mn-lt"/>
                  <a:cs typeface="Times New Roman" pitchFamily="18" charset="0"/>
                </a:rPr>
                <a:t>Schulen</a:t>
              </a:r>
            </a:p>
          </p:txBody>
        </p:sp>
        <p:sp>
          <p:nvSpPr>
            <p:cNvPr id="23" name="Oval 15">
              <a:extLst>
                <a:ext uri="{FF2B5EF4-FFF2-40B4-BE49-F238E27FC236}">
                  <a16:creationId xmlns:a16="http://schemas.microsoft.com/office/drawing/2014/main" id="{6A8555A3-7A6E-4E4F-A8B7-B27E239FA889}"/>
                </a:ext>
              </a:extLst>
            </p:cNvPr>
            <p:cNvSpPr>
              <a:spLocks noChangeArrowheads="1"/>
            </p:cNvSpPr>
            <p:nvPr>
              <p:custDataLst>
                <p:tags r:id="rId13"/>
              </p:custDataLst>
            </p:nvPr>
          </p:nvSpPr>
          <p:spPr bwMode="gray">
            <a:xfrm>
              <a:off x="4247096" y="3066193"/>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72000" tIns="72000" rIns="72000" bIns="72000" anchor="ctr"/>
            <a:lstStyle/>
            <a:p>
              <a:pPr algn="ctr">
                <a:spcBef>
                  <a:spcPct val="0"/>
                </a:spcBef>
                <a:buClrTx/>
                <a:buSzTx/>
                <a:buFontTx/>
                <a:buNone/>
              </a:pPr>
              <a:r>
                <a:rPr lang="de-DE" sz="1200" dirty="0">
                  <a:latin typeface="+mn-lt"/>
                  <a:cs typeface="Times New Roman" pitchFamily="18" charset="0"/>
                </a:rPr>
                <a:t>Wirtschaft</a:t>
              </a:r>
            </a:p>
          </p:txBody>
        </p:sp>
        <p:sp>
          <p:nvSpPr>
            <p:cNvPr id="24" name="Oval 16">
              <a:extLst>
                <a:ext uri="{FF2B5EF4-FFF2-40B4-BE49-F238E27FC236}">
                  <a16:creationId xmlns:a16="http://schemas.microsoft.com/office/drawing/2014/main" id="{785D0E59-D763-4A30-A5DD-F0EE38B82E80}"/>
                </a:ext>
              </a:extLst>
            </p:cNvPr>
            <p:cNvSpPr>
              <a:spLocks noChangeArrowheads="1"/>
            </p:cNvSpPr>
            <p:nvPr>
              <p:custDataLst>
                <p:tags r:id="rId14"/>
              </p:custDataLst>
            </p:nvPr>
          </p:nvSpPr>
          <p:spPr bwMode="gray">
            <a:xfrm>
              <a:off x="922010" y="1940488"/>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72000" tIns="72000" rIns="72000" bIns="72000" anchor="ctr"/>
            <a:lstStyle/>
            <a:p>
              <a:pPr algn="ctr">
                <a:spcBef>
                  <a:spcPct val="0"/>
                </a:spcBef>
                <a:buClrTx/>
                <a:buSzTx/>
                <a:buFontTx/>
                <a:buNone/>
              </a:pPr>
              <a:r>
                <a:rPr lang="de-DE" sz="1200" dirty="0">
                  <a:latin typeface="+mn-lt"/>
                  <a:cs typeface="Times New Roman" pitchFamily="18" charset="0"/>
                </a:rPr>
                <a:t>Vereine</a:t>
              </a:r>
            </a:p>
          </p:txBody>
        </p:sp>
        <p:sp>
          <p:nvSpPr>
            <p:cNvPr id="25" name="Oval 17">
              <a:extLst>
                <a:ext uri="{FF2B5EF4-FFF2-40B4-BE49-F238E27FC236}">
                  <a16:creationId xmlns:a16="http://schemas.microsoft.com/office/drawing/2014/main" id="{14C0A9B0-9761-4982-A17A-132CB15639B8}"/>
                </a:ext>
              </a:extLst>
            </p:cNvPr>
            <p:cNvSpPr>
              <a:spLocks noChangeArrowheads="1"/>
            </p:cNvSpPr>
            <p:nvPr>
              <p:custDataLst>
                <p:tags r:id="rId15"/>
              </p:custDataLst>
            </p:nvPr>
          </p:nvSpPr>
          <p:spPr bwMode="gray">
            <a:xfrm>
              <a:off x="922010" y="3066193"/>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72000" tIns="72000" rIns="72000" bIns="72000" anchor="ctr"/>
            <a:lstStyle/>
            <a:p>
              <a:pPr algn="ctr">
                <a:spcBef>
                  <a:spcPct val="0"/>
                </a:spcBef>
                <a:buClrTx/>
                <a:buSzTx/>
                <a:buFontTx/>
                <a:buNone/>
              </a:pPr>
              <a:r>
                <a:rPr lang="de-DE" sz="1200" dirty="0" err="1">
                  <a:latin typeface="+mn-lt"/>
                  <a:cs typeface="Times New Roman" pitchFamily="18" charset="0"/>
                </a:rPr>
                <a:t>Sozialein</a:t>
              </a:r>
              <a:r>
                <a:rPr lang="de-DE" sz="1200" dirty="0">
                  <a:latin typeface="+mn-lt"/>
                  <a:cs typeface="Times New Roman" pitchFamily="18" charset="0"/>
                </a:rPr>
                <a:t>-richtungen</a:t>
              </a:r>
            </a:p>
          </p:txBody>
        </p:sp>
      </p:gr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4706" y="1385453"/>
            <a:ext cx="2703652" cy="3025182"/>
          </a:xfrm>
          <a:prstGeom prst="roundRect">
            <a:avLst>
              <a:gd name="adj" fmla="val 6676"/>
            </a:avLst>
          </a:prstGeom>
          <a:blipFill dpi="0" rotWithShape="1">
            <a:blip r:embed="rId18"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Standards für eine sichere E-Mail und darauf aufbauende Lösungen gibt es bereits seit vielen Jahren.</a:t>
            </a:r>
          </a:p>
          <a:p>
            <a:pPr marL="179388" lvl="1" indent="-177800">
              <a:spcBef>
                <a:spcPct val="25000"/>
              </a:spcBef>
              <a:buFont typeface="Wingdings" pitchFamily="2" charset="2"/>
              <a:buChar char="§"/>
            </a:pPr>
            <a:r>
              <a:rPr lang="de-DE" sz="1400" dirty="0">
                <a:latin typeface="+mn-lt"/>
              </a:rPr>
              <a:t>Der sicheren E-Mail fehlt allerdings der „Spaßfaktor“. </a:t>
            </a:r>
          </a:p>
          <a:p>
            <a:pPr marL="179388" lvl="1" indent="-177800">
              <a:spcBef>
                <a:spcPct val="25000"/>
              </a:spcBef>
              <a:buFont typeface="Wingdings" pitchFamily="2" charset="2"/>
              <a:buChar char="§"/>
            </a:pPr>
            <a:r>
              <a:rPr lang="de-DE" sz="1400" dirty="0">
                <a:latin typeface="+mn-lt"/>
              </a:rPr>
              <a:t>Es müssen neue Wege beschritten werden, um für die sichere E-Mail Akzeptanz und Nutzung zu erreichen.</a:t>
            </a:r>
          </a:p>
          <a:p>
            <a:pPr marL="179388" lvl="1" indent="-177800">
              <a:spcBef>
                <a:spcPct val="25000"/>
              </a:spcBef>
              <a:buFont typeface="Wingdings" pitchFamily="2" charset="2"/>
              <a:buChar char="§"/>
            </a:pPr>
            <a:r>
              <a:rPr lang="de-DE" sz="1400" dirty="0">
                <a:latin typeface="+mn-lt"/>
              </a:rPr>
              <a:t>Das Vorgehensmodell „Sichere E-Mail-Region“ beschreibt einen Ansatz.</a:t>
            </a:r>
          </a:p>
        </p:txBody>
      </p:sp>
      <p:sp>
        <p:nvSpPr>
          <p:cNvPr id="27" name="AutoShape 5">
            <a:extLst>
              <a:ext uri="{FF2B5EF4-FFF2-40B4-BE49-F238E27FC236}">
                <a16:creationId xmlns:a16="http://schemas.microsoft.com/office/drawing/2014/main" id="{3CEAF6C6-43B7-494E-A566-9D50B999615A}"/>
              </a:ext>
            </a:extLst>
          </p:cNvPr>
          <p:cNvSpPr>
            <a:spLocks noChangeArrowheads="1"/>
          </p:cNvSpPr>
          <p:nvPr>
            <p:custDataLst>
              <p:tags r:id="rId2"/>
            </p:custDataLst>
          </p:nvPr>
        </p:nvSpPr>
        <p:spPr bwMode="gray">
          <a:xfrm>
            <a:off x="5794080" y="1019725"/>
            <a:ext cx="2724278"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Veränderungsmanagement</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109</a:t>
            </a:fld>
            <a:endParaRPr lang="de-DE" dirty="0"/>
          </a:p>
        </p:txBody>
      </p:sp>
      <p:sp>
        <p:nvSpPr>
          <p:cNvPr id="7" name="Rechteck 6">
            <a:extLst>
              <a:ext uri="{FF2B5EF4-FFF2-40B4-BE49-F238E27FC236}">
                <a16:creationId xmlns:a16="http://schemas.microsoft.com/office/drawing/2014/main" id="{29B497B4-E02B-FE01-1525-5D39F23CABB8}"/>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6124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D1ED2DBF-CE18-45C0-AAF0-B65F4BADA53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532813"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nutzt bisher fast niemand das Online-Ausweisen?</a:t>
            </a:r>
            <a:endParaRPr lang="de-DE" sz="2000" b="1" dirty="0"/>
          </a:p>
        </p:txBody>
      </p:sp>
      <p:sp>
        <p:nvSpPr>
          <p:cNvPr id="71" name="AutoShape 5"/>
          <p:cNvSpPr>
            <a:spLocks noChangeArrowheads="1"/>
          </p:cNvSpPr>
          <p:nvPr>
            <p:custDataLst>
              <p:tags r:id="rId1"/>
            </p:custDataLst>
          </p:nvPr>
        </p:nvSpPr>
        <p:spPr bwMode="gray">
          <a:xfrm>
            <a:off x="344474" y="889711"/>
            <a:ext cx="3240000" cy="269875"/>
          </a:xfrm>
          <a:prstGeom prst="roundRect">
            <a:avLst>
              <a:gd name="adj" fmla="val 16472"/>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600" b="1" dirty="0">
                <a:solidFill>
                  <a:schemeClr val="bg1"/>
                </a:solidFill>
                <a:effectLst>
                  <a:outerShdw blurRad="38100" dist="38100" dir="2700000" algn="tl">
                    <a:srgbClr val="000000">
                      <a:alpha val="43137"/>
                    </a:srgbClr>
                  </a:outerShdw>
                </a:effectLst>
                <a:latin typeface="+mn-lt"/>
              </a:rPr>
              <a:t>analoge Welt</a:t>
            </a:r>
          </a:p>
        </p:txBody>
      </p:sp>
      <p:sp>
        <p:nvSpPr>
          <p:cNvPr id="72" name="AutoShape 5"/>
          <p:cNvSpPr>
            <a:spLocks noChangeArrowheads="1"/>
          </p:cNvSpPr>
          <p:nvPr>
            <p:custDataLst>
              <p:tags r:id="rId2"/>
            </p:custDataLst>
          </p:nvPr>
        </p:nvSpPr>
        <p:spPr bwMode="gray">
          <a:xfrm>
            <a:off x="5653270" y="889711"/>
            <a:ext cx="3240000"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digitale Welt</a:t>
            </a:r>
          </a:p>
        </p:txBody>
      </p:sp>
      <p:sp>
        <p:nvSpPr>
          <p:cNvPr id="57" name="AutoShape 6" descr="Verlauf_Hellgrau_umgekehrt"/>
          <p:cNvSpPr>
            <a:spLocks noChangeArrowheads="1"/>
          </p:cNvSpPr>
          <p:nvPr/>
        </p:nvSpPr>
        <p:spPr bwMode="gray">
          <a:xfrm rot="10800000">
            <a:off x="3820426" y="1904392"/>
            <a:ext cx="1620006" cy="659737"/>
          </a:xfrm>
          <a:custGeom>
            <a:avLst/>
            <a:gdLst>
              <a:gd name="T0" fmla="*/ 1748658 w 21600"/>
              <a:gd name="T1" fmla="*/ 377825 h 21600"/>
              <a:gd name="T2" fmla="*/ 989807 w 21600"/>
              <a:gd name="T3" fmla="*/ 755650 h 21600"/>
              <a:gd name="T4" fmla="*/ 230955 w 21600"/>
              <a:gd name="T5" fmla="*/ 377825 h 21600"/>
              <a:gd name="T6" fmla="*/ 989807 w 21600"/>
              <a:gd name="T7" fmla="*/ 0 h 21600"/>
              <a:gd name="T8" fmla="*/ 0 60000 65536"/>
              <a:gd name="T9" fmla="*/ 0 60000 65536"/>
              <a:gd name="T10" fmla="*/ 0 60000 65536"/>
              <a:gd name="T11" fmla="*/ 0 60000 65536"/>
              <a:gd name="T12" fmla="*/ 4320 w 21600"/>
              <a:gd name="T13" fmla="*/ 4320 h 21600"/>
              <a:gd name="T14" fmla="*/ 17280 w 21600"/>
              <a:gd name="T15" fmla="*/ 17280 h 21600"/>
            </a:gdLst>
            <a:ahLst/>
            <a:cxnLst>
              <a:cxn ang="T8">
                <a:pos x="T0" y="T1"/>
              </a:cxn>
              <a:cxn ang="T9">
                <a:pos x="T2" y="T3"/>
              </a:cxn>
              <a:cxn ang="T10">
                <a:pos x="T4" y="T5"/>
              </a:cxn>
              <a:cxn ang="T11">
                <a:pos x="T6" y="T7"/>
              </a:cxn>
            </a:cxnLst>
            <a:rect l="T12" t="T13" r="T14" b="T15"/>
            <a:pathLst>
              <a:path w="21600" h="21600">
                <a:moveTo>
                  <a:pt x="0" y="0"/>
                </a:moveTo>
                <a:lnTo>
                  <a:pt x="5040" y="21600"/>
                </a:lnTo>
                <a:lnTo>
                  <a:pt x="16560" y="21600"/>
                </a:lnTo>
                <a:lnTo>
                  <a:pt x="21600" y="0"/>
                </a:lnTo>
                <a:lnTo>
                  <a:pt x="0" y="0"/>
                </a:lnTo>
                <a:close/>
              </a:path>
            </a:pathLst>
          </a:custGeom>
          <a:solidFill>
            <a:schemeClr val="tx2">
              <a:lumMod val="60000"/>
              <a:lumOff val="40000"/>
            </a:schemeClr>
          </a:solidFill>
          <a:ln w="12700" algn="ctr">
            <a:noFill/>
            <a:miter lim="800000"/>
            <a:headEnd/>
            <a:tailEnd/>
          </a:ln>
          <a:effectLst/>
        </p:spPr>
        <p:txBody>
          <a:bodyPr rot="10800000" wrap="none" lIns="0" tIns="0" rIns="0" bIns="0" anchor="ctr"/>
          <a:lstStyle/>
          <a:p>
            <a:pPr algn="ctr" defTabSz="914400">
              <a:lnSpc>
                <a:spcPct val="90000"/>
              </a:lnSpc>
              <a:spcBef>
                <a:spcPct val="25000"/>
              </a:spcBef>
              <a:buClrTx/>
              <a:buSzTx/>
              <a:buFontTx/>
              <a:buNone/>
            </a:pPr>
            <a:r>
              <a:rPr lang="en-US" sz="1600" dirty="0">
                <a:latin typeface="+mn-lt"/>
                <a:cs typeface="Arial Unicode MS"/>
              </a:rPr>
              <a:t>“</a:t>
            </a:r>
            <a:r>
              <a:rPr lang="en-US" sz="1600" dirty="0" err="1">
                <a:latin typeface="+mn-lt"/>
                <a:cs typeface="Arial Unicode MS"/>
              </a:rPr>
              <a:t>hoch</a:t>
            </a:r>
            <a:r>
              <a:rPr lang="en-US" sz="1600" dirty="0">
                <a:latin typeface="+mn-lt"/>
                <a:cs typeface="Arial Unicode MS"/>
              </a:rPr>
              <a:t>”</a:t>
            </a:r>
          </a:p>
        </p:txBody>
      </p:sp>
      <p:grpSp>
        <p:nvGrpSpPr>
          <p:cNvPr id="12" name="Gruppieren 11">
            <a:extLst>
              <a:ext uri="{FF2B5EF4-FFF2-40B4-BE49-F238E27FC236}">
                <a16:creationId xmlns:a16="http://schemas.microsoft.com/office/drawing/2014/main" id="{8286ECE4-06FC-4D92-B45A-B7C6FFF253B6}"/>
              </a:ext>
            </a:extLst>
          </p:cNvPr>
          <p:cNvGrpSpPr/>
          <p:nvPr/>
        </p:nvGrpSpPr>
        <p:grpSpPr>
          <a:xfrm>
            <a:off x="323848" y="1904392"/>
            <a:ext cx="8560048" cy="684357"/>
            <a:chOff x="323848" y="1904392"/>
            <a:chExt cx="8560048" cy="684357"/>
          </a:xfrm>
        </p:grpSpPr>
        <p:sp>
          <p:nvSpPr>
            <p:cNvPr id="58" name="Rectangle 15"/>
            <p:cNvSpPr>
              <a:spLocks noChangeArrowheads="1"/>
            </p:cNvSpPr>
            <p:nvPr/>
          </p:nvSpPr>
          <p:spPr bwMode="gray">
            <a:xfrm>
              <a:off x="5202691" y="1904392"/>
              <a:ext cx="3681204"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a:latin typeface="+mn-lt"/>
                  <a:cs typeface="Arial Unicode MS"/>
                </a:rPr>
                <a:t>Online-</a:t>
              </a:r>
              <a:r>
                <a:rPr lang="en-US" sz="1400" dirty="0" err="1">
                  <a:latin typeface="+mn-lt"/>
                  <a:cs typeface="Arial Unicode MS"/>
                </a:rPr>
                <a:t>Ausweisfunktion</a:t>
              </a:r>
              <a:r>
                <a:rPr lang="en-US" sz="1400" dirty="0">
                  <a:latin typeface="+mn-lt"/>
                  <a:cs typeface="Arial Unicode MS"/>
                </a:rPr>
                <a:t> (</a:t>
              </a:r>
              <a:r>
                <a:rPr lang="en-US" sz="1400" dirty="0" err="1">
                  <a:latin typeface="+mn-lt"/>
                  <a:cs typeface="Arial Unicode MS"/>
                </a:rPr>
                <a:t>eID</a:t>
              </a:r>
              <a:r>
                <a:rPr lang="en-US" sz="1400" dirty="0">
                  <a:latin typeface="+mn-lt"/>
                  <a:cs typeface="Arial Unicode MS"/>
                </a:rPr>
                <a:t>)</a:t>
              </a:r>
            </a:p>
            <a:p>
              <a:pPr marL="358775" lvl="1" indent="-179388">
                <a:lnSpc>
                  <a:spcPts val="1000"/>
                </a:lnSpc>
                <a:spcBef>
                  <a:spcPts val="0"/>
                </a:spcBef>
                <a:buClr>
                  <a:schemeClr val="tx1"/>
                </a:buClr>
                <a:buSzPct val="70000"/>
                <a:buFont typeface="Wingdings 2" panose="05020102010507070707" pitchFamily="18" charset="2"/>
                <a:buChar char="¡"/>
              </a:pPr>
              <a:r>
                <a:rPr lang="en-US" dirty="0" err="1">
                  <a:latin typeface="+mn-lt"/>
                  <a:cs typeface="Arial Unicode MS"/>
                </a:rPr>
                <a:t>nicht</a:t>
              </a:r>
              <a:r>
                <a:rPr lang="en-US" dirty="0">
                  <a:latin typeface="+mn-lt"/>
                  <a:cs typeface="Arial Unicode MS"/>
                </a:rPr>
                <a:t> </a:t>
              </a:r>
              <a:r>
                <a:rPr lang="en-US" dirty="0" err="1">
                  <a:latin typeface="+mn-lt"/>
                  <a:cs typeface="Arial Unicode MS"/>
                </a:rPr>
                <a:t>kopierbar</a:t>
              </a:r>
              <a:endParaRPr lang="en-US" dirty="0">
                <a:latin typeface="+mn-lt"/>
                <a:cs typeface="Arial Unicode MS"/>
              </a:endParaRPr>
            </a:p>
            <a:p>
              <a:pPr marL="358775" lvl="1" indent="-179388">
                <a:lnSpc>
                  <a:spcPts val="1000"/>
                </a:lnSpc>
                <a:spcBef>
                  <a:spcPts val="0"/>
                </a:spcBef>
                <a:buClr>
                  <a:schemeClr val="tx1"/>
                </a:buClr>
                <a:buSzPct val="70000"/>
                <a:buFont typeface="Wingdings 2" panose="05020102010507070707" pitchFamily="18" charset="2"/>
                <a:buChar char="¡"/>
              </a:pPr>
              <a:r>
                <a:rPr lang="en-US" dirty="0" err="1">
                  <a:latin typeface="+mn-lt"/>
                  <a:cs typeface="Arial Unicode MS"/>
                </a:rPr>
                <a:t>mindestens</a:t>
              </a:r>
              <a:r>
                <a:rPr lang="en-US" dirty="0">
                  <a:latin typeface="+mn-lt"/>
                  <a:cs typeface="Arial Unicode MS"/>
                </a:rPr>
                <a:t> </a:t>
              </a:r>
              <a:r>
                <a:rPr lang="en-US" dirty="0" err="1">
                  <a:latin typeface="+mn-lt"/>
                  <a:cs typeface="Arial Unicode MS"/>
                </a:rPr>
                <a:t>zwei</a:t>
              </a:r>
              <a:r>
                <a:rPr lang="en-US" dirty="0">
                  <a:latin typeface="+mn-lt"/>
                  <a:cs typeface="Arial Unicode MS"/>
                </a:rPr>
                <a:t> </a:t>
              </a:r>
              <a:r>
                <a:rPr lang="en-US" dirty="0" err="1">
                  <a:latin typeface="+mn-lt"/>
                  <a:cs typeface="Arial Unicode MS"/>
                </a:rPr>
                <a:t>Authentisierungsfaktoren</a:t>
              </a:r>
              <a:endParaRPr lang="en-US" dirty="0">
                <a:latin typeface="+mn-lt"/>
                <a:cs typeface="Arial Unicode MS"/>
              </a:endParaRPr>
            </a:p>
            <a:p>
              <a:pPr marL="358775" lvl="1" indent="-179388">
                <a:lnSpc>
                  <a:spcPts val="1000"/>
                </a:lnSpc>
                <a:spcBef>
                  <a:spcPts val="0"/>
                </a:spcBef>
                <a:buClr>
                  <a:schemeClr val="tx1"/>
                </a:buClr>
                <a:buSzPct val="70000"/>
                <a:buFont typeface="Wingdings 2" panose="05020102010507070707" pitchFamily="18" charset="2"/>
                <a:buChar char="¡"/>
              </a:pPr>
              <a:r>
                <a:rPr lang="en-US" dirty="0" err="1">
                  <a:latin typeface="+mn-lt"/>
                  <a:cs typeface="Arial Unicode MS"/>
                </a:rPr>
                <a:t>unter</a:t>
              </a:r>
              <a:r>
                <a:rPr lang="en-US" dirty="0">
                  <a:latin typeface="+mn-lt"/>
                  <a:cs typeface="Arial Unicode MS"/>
                </a:rPr>
                <a:t> </a:t>
              </a:r>
              <a:r>
                <a:rPr lang="en-US" dirty="0" err="1">
                  <a:latin typeface="+mn-lt"/>
                  <a:cs typeface="Arial Unicode MS"/>
                </a:rPr>
                <a:t>Kontrolle</a:t>
              </a:r>
              <a:r>
                <a:rPr lang="en-US" dirty="0">
                  <a:latin typeface="+mn-lt"/>
                  <a:cs typeface="Arial Unicode MS"/>
                </a:rPr>
                <a:t> der </a:t>
              </a:r>
              <a:r>
                <a:rPr lang="en-US" dirty="0" err="1">
                  <a:latin typeface="+mn-lt"/>
                  <a:cs typeface="Arial Unicode MS"/>
                </a:rPr>
                <a:t>zugehörigen</a:t>
              </a:r>
              <a:r>
                <a:rPr lang="en-US" dirty="0">
                  <a:latin typeface="+mn-lt"/>
                  <a:cs typeface="Arial Unicode MS"/>
                </a:rPr>
                <a:t> Person</a:t>
              </a:r>
            </a:p>
          </p:txBody>
        </p:sp>
        <p:sp>
          <p:nvSpPr>
            <p:cNvPr id="60" name="Line 15"/>
            <p:cNvSpPr>
              <a:spLocks noChangeShapeType="1"/>
            </p:cNvSpPr>
            <p:nvPr/>
          </p:nvSpPr>
          <p:spPr bwMode="gray">
            <a:xfrm>
              <a:off x="5605795" y="2588749"/>
              <a:ext cx="3278100"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68" name="Line 15"/>
            <p:cNvSpPr>
              <a:spLocks noChangeShapeType="1"/>
            </p:cNvSpPr>
            <p:nvPr/>
          </p:nvSpPr>
          <p:spPr bwMode="gray">
            <a:xfrm>
              <a:off x="323848" y="2588749"/>
              <a:ext cx="3320709" cy="0"/>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sp>
          <p:nvSpPr>
            <p:cNvPr id="73" name="Rectangle 15"/>
            <p:cNvSpPr>
              <a:spLocks noChangeArrowheads="1"/>
            </p:cNvSpPr>
            <p:nvPr/>
          </p:nvSpPr>
          <p:spPr bwMode="gray">
            <a:xfrm>
              <a:off x="1141282" y="1904392"/>
              <a:ext cx="3396342"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Personalausweis</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Sichtkontrolle</a:t>
              </a:r>
              <a:r>
                <a:rPr lang="en-US" dirty="0">
                  <a:latin typeface="+mn-lt"/>
                  <a:cs typeface="Arial Unicode MS"/>
                </a:rPr>
                <a:t> (</a:t>
              </a:r>
              <a:r>
                <a:rPr lang="en-US" dirty="0" err="1">
                  <a:latin typeface="+mn-lt"/>
                  <a:cs typeface="Arial Unicode MS"/>
                </a:rPr>
                <a:t>z.B</a:t>
              </a:r>
              <a:r>
                <a:rPr lang="en-US" dirty="0">
                  <a:latin typeface="+mn-lt"/>
                  <a:cs typeface="Arial Unicode MS"/>
                </a:rPr>
                <a:t>. im </a:t>
              </a:r>
              <a:r>
                <a:rPr lang="en-US" dirty="0" err="1">
                  <a:latin typeface="+mn-lt"/>
                  <a:cs typeface="Arial Unicode MS"/>
                </a:rPr>
                <a:t>Kundencenter</a:t>
              </a:r>
              <a:r>
                <a:rPr lang="en-US" dirty="0">
                  <a:latin typeface="+mn-lt"/>
                  <a:cs typeface="Arial Unicode MS"/>
                </a:rPr>
                <a:t>)</a:t>
              </a: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PostIdent</a:t>
              </a:r>
              <a:r>
                <a:rPr lang="en-US" dirty="0">
                  <a:latin typeface="+mn-lt"/>
                  <a:cs typeface="Arial Unicode MS"/>
                </a:rPr>
                <a:t>, </a:t>
              </a:r>
              <a:r>
                <a:rPr lang="en-US" dirty="0" err="1">
                  <a:latin typeface="+mn-lt"/>
                  <a:cs typeface="Arial Unicode MS"/>
                </a:rPr>
                <a:t>VideoIdent</a:t>
              </a:r>
              <a:r>
                <a:rPr lang="en-US" dirty="0">
                  <a:latin typeface="+mn-lt"/>
                  <a:cs typeface="Arial Unicode MS"/>
                </a:rPr>
                <a:t> </a:t>
              </a:r>
              <a:r>
                <a:rPr lang="en-US" dirty="0" err="1">
                  <a:latin typeface="+mn-lt"/>
                  <a:cs typeface="Arial Unicode MS"/>
                </a:rPr>
                <a:t>usw</a:t>
              </a:r>
              <a:r>
                <a:rPr lang="en-US" dirty="0">
                  <a:latin typeface="+mn-lt"/>
                  <a:cs typeface="Arial Unicode MS"/>
                </a:rPr>
                <a:t>.</a:t>
              </a:r>
            </a:p>
          </p:txBody>
        </p:sp>
        <p:pic>
          <p:nvPicPr>
            <p:cNvPr id="74" name="Grafik 7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29129" y="1933239"/>
              <a:ext cx="954767" cy="602042"/>
            </a:xfrm>
            <a:prstGeom prst="rect">
              <a:avLst/>
            </a:prstGeom>
          </p:spPr>
        </p:pic>
        <p:pic>
          <p:nvPicPr>
            <p:cNvPr id="75" name="Grafik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7013" y="1947360"/>
              <a:ext cx="954767" cy="602042"/>
            </a:xfrm>
            <a:prstGeom prst="rect">
              <a:avLst/>
            </a:prstGeom>
          </p:spPr>
        </p:pic>
      </p:grpSp>
      <p:sp>
        <p:nvSpPr>
          <p:cNvPr id="45" name="AutoShape 2" descr="Verlauf_Grau"/>
          <p:cNvSpPr>
            <a:spLocks noChangeArrowheads="1"/>
          </p:cNvSpPr>
          <p:nvPr/>
        </p:nvSpPr>
        <p:spPr bwMode="gray">
          <a:xfrm rot="10800000">
            <a:off x="3412502" y="2607423"/>
            <a:ext cx="2434555" cy="659737"/>
          </a:xfrm>
          <a:custGeom>
            <a:avLst/>
            <a:gdLst>
              <a:gd name="T0" fmla="*/ 2746343 w 21600"/>
              <a:gd name="T1" fmla="*/ 377825 h 21600"/>
              <a:gd name="T2" fmla="*/ 1487488 w 21600"/>
              <a:gd name="T3" fmla="*/ 755650 h 21600"/>
              <a:gd name="T4" fmla="*/ 228632 w 21600"/>
              <a:gd name="T5" fmla="*/ 377825 h 21600"/>
              <a:gd name="T6" fmla="*/ 1487488 w 21600"/>
              <a:gd name="T7" fmla="*/ 0 h 21600"/>
              <a:gd name="T8" fmla="*/ 0 60000 65536"/>
              <a:gd name="T9" fmla="*/ 0 60000 65536"/>
              <a:gd name="T10" fmla="*/ 0 60000 65536"/>
              <a:gd name="T11" fmla="*/ 0 60000 65536"/>
              <a:gd name="T12" fmla="*/ 3460 w 21600"/>
              <a:gd name="T13" fmla="*/ 3460 h 21600"/>
              <a:gd name="T14" fmla="*/ 18140 w 21600"/>
              <a:gd name="T15" fmla="*/ 18140 h 21600"/>
            </a:gdLst>
            <a:ahLst/>
            <a:cxnLst>
              <a:cxn ang="T8">
                <a:pos x="T0" y="T1"/>
              </a:cxn>
              <a:cxn ang="T9">
                <a:pos x="T2" y="T3"/>
              </a:cxn>
              <a:cxn ang="T10">
                <a:pos x="T4" y="T5"/>
              </a:cxn>
              <a:cxn ang="T11">
                <a:pos x="T6" y="T7"/>
              </a:cxn>
            </a:cxnLst>
            <a:rect l="T12" t="T13" r="T14" b="T15"/>
            <a:pathLst>
              <a:path w="21600" h="21600">
                <a:moveTo>
                  <a:pt x="0" y="0"/>
                </a:moveTo>
                <a:lnTo>
                  <a:pt x="3319" y="21600"/>
                </a:lnTo>
                <a:lnTo>
                  <a:pt x="18281" y="21600"/>
                </a:lnTo>
                <a:lnTo>
                  <a:pt x="21600" y="0"/>
                </a:lnTo>
                <a:lnTo>
                  <a:pt x="0" y="0"/>
                </a:lnTo>
                <a:close/>
              </a:path>
            </a:pathLst>
          </a:custGeom>
          <a:solidFill>
            <a:schemeClr val="tx2">
              <a:lumMod val="40000"/>
              <a:lumOff val="60000"/>
            </a:schemeClr>
          </a:solidFill>
          <a:ln w="12700" algn="ctr">
            <a:noFill/>
            <a:miter lim="800000"/>
            <a:headEnd/>
            <a:tailEnd/>
          </a:ln>
          <a:effectLst/>
        </p:spPr>
        <p:txBody>
          <a:bodyPr rot="10800000" lIns="72000" tIns="72000" rIns="72000" bIns="72000" anchor="ctr"/>
          <a:lstStyle/>
          <a:p>
            <a:pPr algn="ctr">
              <a:lnSpc>
                <a:spcPct val="90000"/>
              </a:lnSpc>
            </a:pPr>
            <a:r>
              <a:rPr lang="en-US" sz="1600" dirty="0">
                <a:latin typeface="+mn-lt"/>
                <a:cs typeface="Arial Unicode MS"/>
              </a:rPr>
              <a:t>“</a:t>
            </a:r>
            <a:r>
              <a:rPr lang="en-US" sz="1600" dirty="0" err="1">
                <a:latin typeface="+mn-lt"/>
                <a:cs typeface="Arial Unicode MS"/>
              </a:rPr>
              <a:t>substanziell</a:t>
            </a:r>
            <a:r>
              <a:rPr lang="en-US" sz="1600" dirty="0">
                <a:latin typeface="+mn-lt"/>
                <a:cs typeface="Arial Unicode MS"/>
              </a:rPr>
              <a:t>”</a:t>
            </a:r>
          </a:p>
        </p:txBody>
      </p:sp>
      <p:grpSp>
        <p:nvGrpSpPr>
          <p:cNvPr id="11" name="Gruppieren 10">
            <a:extLst>
              <a:ext uri="{FF2B5EF4-FFF2-40B4-BE49-F238E27FC236}">
                <a16:creationId xmlns:a16="http://schemas.microsoft.com/office/drawing/2014/main" id="{904B00BD-201A-4C5E-B444-DD51026337D5}"/>
              </a:ext>
            </a:extLst>
          </p:cNvPr>
          <p:cNvGrpSpPr/>
          <p:nvPr/>
        </p:nvGrpSpPr>
        <p:grpSpPr>
          <a:xfrm>
            <a:off x="323849" y="2607423"/>
            <a:ext cx="8560046" cy="688187"/>
            <a:chOff x="323849" y="2607423"/>
            <a:chExt cx="8560046" cy="688187"/>
          </a:xfrm>
        </p:grpSpPr>
        <p:sp>
          <p:nvSpPr>
            <p:cNvPr id="46" name="Rectangle 11"/>
            <p:cNvSpPr>
              <a:spLocks noChangeArrowheads="1"/>
            </p:cNvSpPr>
            <p:nvPr/>
          </p:nvSpPr>
          <p:spPr bwMode="gray">
            <a:xfrm>
              <a:off x="5621009" y="2607423"/>
              <a:ext cx="3144856" cy="659737"/>
            </a:xfrm>
            <a:prstGeom prst="rect">
              <a:avLst/>
            </a:prstGeom>
            <a:noFill/>
            <a:ln w="12700" algn="ctr">
              <a:noFill/>
              <a:miter lim="800000"/>
              <a:headEnd/>
              <a:tailEnd/>
            </a:ln>
            <a:effectLst/>
          </p:spPr>
          <p:txBody>
            <a:bodyPr lIns="180000" tIns="54000" rIns="0" bIns="54000"/>
            <a:lstStyle/>
            <a:p>
              <a:pPr>
                <a:lnSpc>
                  <a:spcPct val="104000"/>
                </a:lnSpc>
                <a:spcBef>
                  <a:spcPts val="300"/>
                </a:spcBef>
              </a:pPr>
              <a:r>
                <a:rPr lang="en-US" sz="1400" dirty="0" err="1">
                  <a:latin typeface="+mn-lt"/>
                  <a:cs typeface="Arial Unicode MS"/>
                </a:rPr>
                <a:t>Abgeleitete</a:t>
              </a:r>
              <a:r>
                <a:rPr lang="en-US" sz="1400" dirty="0">
                  <a:latin typeface="+mn-lt"/>
                  <a:cs typeface="Arial Unicode MS"/>
                </a:rPr>
                <a:t> eID </a:t>
              </a:r>
              <a:r>
                <a:rPr lang="en-US" dirty="0">
                  <a:latin typeface="+mn-lt"/>
                  <a:cs typeface="Arial Unicode MS"/>
                </a:rPr>
                <a:t>(</a:t>
              </a:r>
              <a:r>
                <a:rPr lang="en-US" dirty="0" err="1">
                  <a:latin typeface="+mn-lt"/>
                  <a:cs typeface="Arial Unicode MS"/>
                </a:rPr>
                <a:t>Homebanking</a:t>
              </a:r>
              <a:r>
                <a:rPr lang="en-US" dirty="0">
                  <a:latin typeface="+mn-lt"/>
                  <a:cs typeface="Arial Unicode MS"/>
                </a:rPr>
                <a:t>, </a:t>
              </a:r>
              <a:r>
                <a:rPr lang="en-US" dirty="0" err="1">
                  <a:latin typeface="+mn-lt"/>
                  <a:cs typeface="Arial Unicode MS"/>
                </a:rPr>
                <a:t>Elster</a:t>
              </a:r>
              <a:r>
                <a:rPr lang="en-US" dirty="0">
                  <a:latin typeface="+mn-lt"/>
                  <a:cs typeface="Arial Unicode MS"/>
                </a:rPr>
                <a:t>, </a:t>
              </a:r>
              <a:r>
                <a:rPr lang="en-US" dirty="0" err="1">
                  <a:latin typeface="+mn-lt"/>
                  <a:cs typeface="Arial Unicode MS"/>
                </a:rPr>
                <a:t>usw</a:t>
              </a:r>
              <a:r>
                <a:rPr lang="en-US" dirty="0">
                  <a:latin typeface="+mn-lt"/>
                  <a:cs typeface="Arial Unicode MS"/>
                </a:rPr>
                <a:t>.)</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mindestens</a:t>
              </a:r>
              <a:r>
                <a:rPr lang="en-US" dirty="0">
                  <a:latin typeface="+mn-lt"/>
                  <a:cs typeface="Arial Unicode MS"/>
                </a:rPr>
                <a:t> </a:t>
              </a:r>
              <a:r>
                <a:rPr lang="en-US" dirty="0" err="1">
                  <a:latin typeface="+mn-lt"/>
                  <a:cs typeface="Arial Unicode MS"/>
                </a:rPr>
                <a:t>zwei</a:t>
              </a:r>
              <a:r>
                <a:rPr lang="en-US" dirty="0">
                  <a:latin typeface="+mn-lt"/>
                  <a:cs typeface="Arial Unicode MS"/>
                </a:rPr>
                <a:t> </a:t>
              </a:r>
              <a:r>
                <a:rPr lang="en-US" dirty="0" err="1">
                  <a:latin typeface="+mn-lt"/>
                  <a:cs typeface="Arial Unicode MS"/>
                </a:rPr>
                <a:t>Authentisierungsfaktoren</a:t>
              </a:r>
              <a:endParaRPr lang="en-US"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unter</a:t>
              </a:r>
              <a:r>
                <a:rPr lang="en-US" dirty="0">
                  <a:latin typeface="+mn-lt"/>
                  <a:cs typeface="Arial Unicode MS"/>
                </a:rPr>
                <a:t> </a:t>
              </a:r>
              <a:r>
                <a:rPr lang="en-US" dirty="0" err="1">
                  <a:latin typeface="+mn-lt"/>
                  <a:cs typeface="Arial Unicode MS"/>
                </a:rPr>
                <a:t>Kontrolle</a:t>
              </a:r>
              <a:r>
                <a:rPr lang="en-US" dirty="0">
                  <a:latin typeface="+mn-lt"/>
                  <a:cs typeface="Arial Unicode MS"/>
                </a:rPr>
                <a:t> der </a:t>
              </a:r>
              <a:r>
                <a:rPr lang="en-US" dirty="0" err="1">
                  <a:latin typeface="+mn-lt"/>
                  <a:cs typeface="Arial Unicode MS"/>
                </a:rPr>
                <a:t>zugehörigen</a:t>
              </a:r>
              <a:r>
                <a:rPr lang="en-US" dirty="0">
                  <a:latin typeface="+mn-lt"/>
                  <a:cs typeface="Arial Unicode MS"/>
                </a:rPr>
                <a:t> Person</a:t>
              </a:r>
              <a:br>
                <a:rPr lang="en-US" dirty="0">
                  <a:latin typeface="+mn-lt"/>
                  <a:cs typeface="Arial Unicode MS"/>
                </a:rPr>
              </a:br>
              <a:endParaRPr lang="en-US" sz="800" dirty="0">
                <a:latin typeface="+mn-lt"/>
                <a:cs typeface="Arial Unicode MS"/>
              </a:endParaRPr>
            </a:p>
          </p:txBody>
        </p:sp>
        <p:sp>
          <p:nvSpPr>
            <p:cNvPr id="61" name="Line 16"/>
            <p:cNvSpPr>
              <a:spLocks noChangeShapeType="1"/>
            </p:cNvSpPr>
            <p:nvPr/>
          </p:nvSpPr>
          <p:spPr bwMode="gray">
            <a:xfrm>
              <a:off x="6034129" y="3295610"/>
              <a:ext cx="2849766"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69" name="Line 16"/>
            <p:cNvSpPr>
              <a:spLocks noChangeShapeType="1"/>
            </p:cNvSpPr>
            <p:nvPr/>
          </p:nvSpPr>
          <p:spPr bwMode="gray">
            <a:xfrm>
              <a:off x="323849" y="3295610"/>
              <a:ext cx="2892374" cy="0"/>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pic>
          <p:nvPicPr>
            <p:cNvPr id="76" name="Grafik 7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38982" y="2618346"/>
              <a:ext cx="344913" cy="654593"/>
            </a:xfrm>
            <a:prstGeom prst="rect">
              <a:avLst/>
            </a:prstGeom>
          </p:spPr>
        </p:pic>
        <p:pic>
          <p:nvPicPr>
            <p:cNvPr id="79" name="Grafik 7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6431" y="2656219"/>
              <a:ext cx="935349" cy="589644"/>
            </a:xfrm>
            <a:prstGeom prst="rect">
              <a:avLst/>
            </a:prstGeom>
          </p:spPr>
        </p:pic>
        <p:sp>
          <p:nvSpPr>
            <p:cNvPr id="84" name="Rectangle 11"/>
            <p:cNvSpPr>
              <a:spLocks noChangeArrowheads="1"/>
            </p:cNvSpPr>
            <p:nvPr/>
          </p:nvSpPr>
          <p:spPr bwMode="gray">
            <a:xfrm>
              <a:off x="1141282" y="2608570"/>
              <a:ext cx="3144856" cy="659737"/>
            </a:xfrm>
            <a:prstGeom prst="rect">
              <a:avLst/>
            </a:prstGeom>
            <a:noFill/>
            <a:ln w="12700" algn="ctr">
              <a:noFill/>
              <a:miter lim="800000"/>
              <a:headEnd/>
              <a:tailEnd/>
            </a:ln>
            <a:effectLst/>
          </p:spPr>
          <p:txBody>
            <a:bodyPr lIns="180000" tIns="54000" rIns="0" bIns="54000"/>
            <a:lstStyle/>
            <a:p>
              <a:pPr>
                <a:lnSpc>
                  <a:spcPct val="104000"/>
                </a:lnSpc>
                <a:spcBef>
                  <a:spcPts val="300"/>
                </a:spcBef>
              </a:pPr>
              <a:r>
                <a:rPr lang="en-US" sz="1400" dirty="0" err="1">
                  <a:latin typeface="+mn-lt"/>
                  <a:cs typeface="Arial Unicode MS"/>
                </a:rPr>
                <a:t>offizielle</a:t>
              </a:r>
              <a:r>
                <a:rPr lang="en-US" sz="1400" dirty="0">
                  <a:latin typeface="+mn-lt"/>
                  <a:cs typeface="Arial Unicode MS"/>
                </a:rPr>
                <a:t> </a:t>
              </a:r>
              <a:r>
                <a:rPr lang="en-US" sz="1400" dirty="0" err="1">
                  <a:latin typeface="+mn-lt"/>
                  <a:cs typeface="Arial Unicode MS"/>
                </a:rPr>
                <a:t>Karten</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offizielle</a:t>
              </a:r>
              <a:r>
                <a:rPr lang="en-US" dirty="0">
                  <a:latin typeface="+mn-lt"/>
                  <a:cs typeface="Arial Unicode MS"/>
                </a:rPr>
                <a:t> </a:t>
              </a:r>
              <a:r>
                <a:rPr lang="en-US" dirty="0" err="1">
                  <a:latin typeface="+mn-lt"/>
                  <a:cs typeface="Arial Unicode MS"/>
                </a:rPr>
                <a:t>Karten</a:t>
              </a:r>
              <a:r>
                <a:rPr lang="en-US" dirty="0">
                  <a:latin typeface="+mn-lt"/>
                  <a:cs typeface="Arial Unicode MS"/>
                </a:rPr>
                <a:t> von </a:t>
              </a:r>
              <a:r>
                <a:rPr lang="en-US" dirty="0" err="1">
                  <a:latin typeface="+mn-lt"/>
                  <a:cs typeface="Arial Unicode MS"/>
                </a:rPr>
                <a:t>Banken</a:t>
              </a:r>
              <a:r>
                <a:rPr lang="en-US" dirty="0">
                  <a:latin typeface="+mn-lt"/>
                  <a:cs typeface="Arial Unicode MS"/>
                </a:rPr>
                <a:t>, </a:t>
              </a:r>
              <a:br>
                <a:rPr lang="en-US" dirty="0">
                  <a:latin typeface="+mn-lt"/>
                  <a:cs typeface="Arial Unicode MS"/>
                </a:rPr>
              </a:br>
              <a:r>
                <a:rPr lang="en-US" dirty="0" err="1">
                  <a:latin typeface="+mn-lt"/>
                  <a:cs typeface="Arial Unicode MS"/>
                </a:rPr>
                <a:t>Versicherungen</a:t>
              </a:r>
              <a:r>
                <a:rPr lang="en-US" dirty="0">
                  <a:latin typeface="+mn-lt"/>
                  <a:cs typeface="Arial Unicode MS"/>
                </a:rPr>
                <a:t>  </a:t>
              </a:r>
              <a:r>
                <a:rPr lang="en-US" dirty="0" err="1">
                  <a:latin typeface="+mn-lt"/>
                  <a:cs typeface="Arial Unicode MS"/>
                </a:rPr>
                <a:t>usw</a:t>
              </a:r>
              <a:r>
                <a:rPr lang="en-US" dirty="0">
                  <a:latin typeface="+mn-lt"/>
                  <a:cs typeface="Arial Unicode MS"/>
                </a:rPr>
                <a:t>.</a:t>
              </a:r>
              <a:endParaRPr lang="en-US" sz="800" dirty="0">
                <a:latin typeface="+mn-lt"/>
                <a:cs typeface="Arial Unicode MS"/>
              </a:endParaRPr>
            </a:p>
          </p:txBody>
        </p:sp>
      </p:grpSp>
      <p:sp>
        <p:nvSpPr>
          <p:cNvPr id="51" name="AutoShape 8" descr="Verlauf_Magenta"/>
          <p:cNvSpPr>
            <a:spLocks noChangeArrowheads="1"/>
          </p:cNvSpPr>
          <p:nvPr/>
        </p:nvSpPr>
        <p:spPr bwMode="gray">
          <a:xfrm rot="10800000">
            <a:off x="2561577" y="4013487"/>
            <a:ext cx="4131209" cy="659737"/>
          </a:xfrm>
          <a:custGeom>
            <a:avLst/>
            <a:gdLst>
              <a:gd name="T0" fmla="*/ 4807757 w 21600"/>
              <a:gd name="T1" fmla="*/ 377825 h 21600"/>
              <a:gd name="T2" fmla="*/ 2524125 w 21600"/>
              <a:gd name="T3" fmla="*/ 755650 h 21600"/>
              <a:gd name="T4" fmla="*/ 240493 w 21600"/>
              <a:gd name="T5" fmla="*/ 377825 h 21600"/>
              <a:gd name="T6" fmla="*/ 2524125 w 21600"/>
              <a:gd name="T7" fmla="*/ 0 h 21600"/>
              <a:gd name="T8" fmla="*/ 0 60000 65536"/>
              <a:gd name="T9" fmla="*/ 0 60000 65536"/>
              <a:gd name="T10" fmla="*/ 0 60000 65536"/>
              <a:gd name="T11" fmla="*/ 0 60000 65536"/>
              <a:gd name="T12" fmla="*/ 2829 w 21600"/>
              <a:gd name="T13" fmla="*/ 2829 h 21600"/>
              <a:gd name="T14" fmla="*/ 18771 w 21600"/>
              <a:gd name="T15" fmla="*/ 18771 h 21600"/>
            </a:gdLst>
            <a:ahLst/>
            <a:cxnLst>
              <a:cxn ang="T8">
                <a:pos x="T0" y="T1"/>
              </a:cxn>
              <a:cxn ang="T9">
                <a:pos x="T2" y="T3"/>
              </a:cxn>
              <a:cxn ang="T10">
                <a:pos x="T4" y="T5"/>
              </a:cxn>
              <a:cxn ang="T11">
                <a:pos x="T6" y="T7"/>
              </a:cxn>
            </a:cxnLst>
            <a:rect l="T12" t="T13" r="T14" b="T15"/>
            <a:pathLst>
              <a:path w="21600" h="21600">
                <a:moveTo>
                  <a:pt x="0" y="0"/>
                </a:moveTo>
                <a:lnTo>
                  <a:pt x="2058" y="21600"/>
                </a:lnTo>
                <a:lnTo>
                  <a:pt x="19542" y="21600"/>
                </a:lnTo>
                <a:lnTo>
                  <a:pt x="21600" y="0"/>
                </a:lnTo>
                <a:lnTo>
                  <a:pt x="0" y="0"/>
                </a:lnTo>
                <a:close/>
              </a:path>
            </a:pathLst>
          </a:custGeom>
          <a:solidFill>
            <a:schemeClr val="bg2"/>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err="1">
                <a:latin typeface="+mn-lt"/>
                <a:cs typeface="Arial Unicode MS"/>
              </a:rPr>
              <a:t>kein</a:t>
            </a:r>
            <a:r>
              <a:rPr lang="en-US" sz="1600" dirty="0">
                <a:latin typeface="+mn-lt"/>
                <a:cs typeface="Arial Unicode MS"/>
              </a:rPr>
              <a:t> </a:t>
            </a:r>
            <a:r>
              <a:rPr lang="en-US" sz="1600" dirty="0" err="1">
                <a:latin typeface="+mn-lt"/>
                <a:cs typeface="Arial Unicode MS"/>
              </a:rPr>
              <a:t>Vertrauensniveau</a:t>
            </a:r>
            <a:endParaRPr lang="en-US" sz="1600" dirty="0">
              <a:latin typeface="+mn-lt"/>
              <a:cs typeface="Arial Unicode MS"/>
            </a:endParaRPr>
          </a:p>
        </p:txBody>
      </p:sp>
      <p:grpSp>
        <p:nvGrpSpPr>
          <p:cNvPr id="9" name="Gruppieren 8">
            <a:extLst>
              <a:ext uri="{FF2B5EF4-FFF2-40B4-BE49-F238E27FC236}">
                <a16:creationId xmlns:a16="http://schemas.microsoft.com/office/drawing/2014/main" id="{04C23F97-B7C0-4405-A85D-7E6D86CE3610}"/>
              </a:ext>
            </a:extLst>
          </p:cNvPr>
          <p:cNvGrpSpPr/>
          <p:nvPr/>
        </p:nvGrpSpPr>
        <p:grpSpPr>
          <a:xfrm>
            <a:off x="361218" y="4012869"/>
            <a:ext cx="8577681" cy="660355"/>
            <a:chOff x="361218" y="4012869"/>
            <a:chExt cx="8577681" cy="660355"/>
          </a:xfrm>
        </p:grpSpPr>
        <p:sp>
          <p:nvSpPr>
            <p:cNvPr id="52" name="Rectangle 13"/>
            <p:cNvSpPr>
              <a:spLocks noChangeArrowheads="1"/>
            </p:cNvSpPr>
            <p:nvPr/>
          </p:nvSpPr>
          <p:spPr bwMode="gray">
            <a:xfrm>
              <a:off x="6445953" y="4013487"/>
              <a:ext cx="2319912"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Einfache</a:t>
              </a:r>
              <a:r>
                <a:rPr lang="en-US" sz="1400" dirty="0">
                  <a:latin typeface="+mn-lt"/>
                  <a:cs typeface="Arial Unicode MS"/>
                </a:rPr>
                <a:t> E-Mail</a:t>
              </a:r>
            </a:p>
            <a:p>
              <a:pPr marL="358775" lvl="1" indent="-179388" defTabSz="914400">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Kein</a:t>
              </a:r>
              <a:r>
                <a:rPr lang="en-US" dirty="0">
                  <a:latin typeface="+mn-lt"/>
                  <a:cs typeface="Arial Unicode MS"/>
                </a:rPr>
                <a:t> </a:t>
              </a:r>
              <a:r>
                <a:rPr lang="en-US" dirty="0" err="1">
                  <a:latin typeface="+mn-lt"/>
                  <a:cs typeface="Arial Unicode MS"/>
                </a:rPr>
                <a:t>Vertrauen</a:t>
              </a:r>
              <a:r>
                <a:rPr lang="en-US" dirty="0">
                  <a:latin typeface="+mn-lt"/>
                  <a:cs typeface="Arial Unicode MS"/>
                </a:rPr>
                <a:t> </a:t>
              </a:r>
            </a:p>
          </p:txBody>
        </p:sp>
        <p:pic>
          <p:nvPicPr>
            <p:cNvPr id="77" name="Grafik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74506" y="4031980"/>
              <a:ext cx="464393" cy="464393"/>
            </a:xfrm>
            <a:prstGeom prst="rect">
              <a:avLst/>
            </a:prstGeom>
          </p:spPr>
        </p:pic>
        <p:pic>
          <p:nvPicPr>
            <p:cNvPr id="83" name="Grafik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1218" y="4112637"/>
              <a:ext cx="930476" cy="536344"/>
            </a:xfrm>
            <a:prstGeom prst="rect">
              <a:avLst/>
            </a:prstGeom>
          </p:spPr>
        </p:pic>
        <p:sp>
          <p:nvSpPr>
            <p:cNvPr id="85" name="Rectangle 12"/>
            <p:cNvSpPr>
              <a:spLocks noChangeArrowheads="1"/>
            </p:cNvSpPr>
            <p:nvPr/>
          </p:nvSpPr>
          <p:spPr bwMode="gray">
            <a:xfrm>
              <a:off x="1155032" y="4012869"/>
              <a:ext cx="2731734"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Visitenkarte</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Kein</a:t>
              </a:r>
              <a:r>
                <a:rPr lang="en-US" dirty="0">
                  <a:latin typeface="+mn-lt"/>
                  <a:cs typeface="Arial Unicode MS"/>
                </a:rPr>
                <a:t> </a:t>
              </a:r>
              <a:r>
                <a:rPr lang="en-US" dirty="0" err="1">
                  <a:latin typeface="+mn-lt"/>
                  <a:cs typeface="Arial Unicode MS"/>
                </a:rPr>
                <a:t>Vertrauen</a:t>
              </a:r>
              <a:endParaRPr lang="en-US" dirty="0">
                <a:latin typeface="+mn-lt"/>
                <a:cs typeface="Arial Unicode MS"/>
              </a:endParaRPr>
            </a:p>
          </p:txBody>
        </p:sp>
      </p:grpSp>
      <p:sp>
        <p:nvSpPr>
          <p:cNvPr id="48" name="AutoShape 7" descr="Verlauf_Schwarz"/>
          <p:cNvSpPr>
            <a:spLocks noChangeArrowheads="1"/>
          </p:cNvSpPr>
          <p:nvPr/>
        </p:nvSpPr>
        <p:spPr bwMode="gray">
          <a:xfrm rot="10800000">
            <a:off x="2987689" y="3310454"/>
            <a:ext cx="3276386" cy="659737"/>
          </a:xfrm>
          <a:custGeom>
            <a:avLst/>
            <a:gdLst>
              <a:gd name="T0" fmla="*/ 3764752 w 21600"/>
              <a:gd name="T1" fmla="*/ 377825 h 21600"/>
              <a:gd name="T2" fmla="*/ 2001838 w 21600"/>
              <a:gd name="T3" fmla="*/ 755650 h 21600"/>
              <a:gd name="T4" fmla="*/ 238923 w 21600"/>
              <a:gd name="T5" fmla="*/ 377825 h 21600"/>
              <a:gd name="T6" fmla="*/ 2001838 w 21600"/>
              <a:gd name="T7" fmla="*/ 0 h 21600"/>
              <a:gd name="T8" fmla="*/ 0 60000 65536"/>
              <a:gd name="T9" fmla="*/ 0 60000 65536"/>
              <a:gd name="T10" fmla="*/ 0 60000 65536"/>
              <a:gd name="T11" fmla="*/ 0 60000 65536"/>
              <a:gd name="T12" fmla="*/ 3089 w 21600"/>
              <a:gd name="T13" fmla="*/ 3089 h 21600"/>
              <a:gd name="T14" fmla="*/ 18511 w 21600"/>
              <a:gd name="T15" fmla="*/ 18511 h 21600"/>
            </a:gdLst>
            <a:ahLst/>
            <a:cxnLst>
              <a:cxn ang="T8">
                <a:pos x="T0" y="T1"/>
              </a:cxn>
              <a:cxn ang="T9">
                <a:pos x="T2" y="T3"/>
              </a:cxn>
              <a:cxn ang="T10">
                <a:pos x="T4" y="T5"/>
              </a:cxn>
              <a:cxn ang="T11">
                <a:pos x="T6" y="T7"/>
              </a:cxn>
            </a:cxnLst>
            <a:rect l="T12" t="T13" r="T14" b="T15"/>
            <a:pathLst>
              <a:path w="21600" h="21600">
                <a:moveTo>
                  <a:pt x="0" y="0"/>
                </a:moveTo>
                <a:lnTo>
                  <a:pt x="2577" y="21600"/>
                </a:lnTo>
                <a:lnTo>
                  <a:pt x="19023" y="21600"/>
                </a:lnTo>
                <a:lnTo>
                  <a:pt x="21600" y="0"/>
                </a:lnTo>
                <a:lnTo>
                  <a:pt x="0" y="0"/>
                </a:lnTo>
                <a:close/>
              </a:path>
            </a:pathLst>
          </a:custGeom>
          <a:solidFill>
            <a:schemeClr val="tx2">
              <a:lumMod val="20000"/>
              <a:lumOff val="80000"/>
            </a:schemeClr>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a:latin typeface="+mn-lt"/>
                <a:cs typeface="Arial Unicode MS"/>
              </a:rPr>
              <a:t>“</a:t>
            </a:r>
            <a:r>
              <a:rPr lang="en-US" sz="1600" dirty="0" err="1">
                <a:latin typeface="+mn-lt"/>
                <a:cs typeface="Arial Unicode MS"/>
              </a:rPr>
              <a:t>niedrig</a:t>
            </a:r>
            <a:r>
              <a:rPr lang="en-US" sz="1600" dirty="0">
                <a:latin typeface="+mn-lt"/>
                <a:cs typeface="Arial Unicode MS"/>
              </a:rPr>
              <a:t>”</a:t>
            </a:r>
          </a:p>
        </p:txBody>
      </p:sp>
      <p:grpSp>
        <p:nvGrpSpPr>
          <p:cNvPr id="10" name="Gruppieren 9">
            <a:extLst>
              <a:ext uri="{FF2B5EF4-FFF2-40B4-BE49-F238E27FC236}">
                <a16:creationId xmlns:a16="http://schemas.microsoft.com/office/drawing/2014/main" id="{A77C3B50-B7C8-459C-A82B-E2324A25888F}"/>
              </a:ext>
            </a:extLst>
          </p:cNvPr>
          <p:cNvGrpSpPr/>
          <p:nvPr/>
        </p:nvGrpSpPr>
        <p:grpSpPr>
          <a:xfrm>
            <a:off x="323849" y="3310454"/>
            <a:ext cx="8656219" cy="703033"/>
            <a:chOff x="323849" y="3310454"/>
            <a:chExt cx="8656219" cy="703033"/>
          </a:xfrm>
        </p:grpSpPr>
        <p:pic>
          <p:nvPicPr>
            <p:cNvPr id="78" name="Grafik 7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11711" y="3425116"/>
              <a:ext cx="368357" cy="368357"/>
            </a:xfrm>
            <a:prstGeom prst="rect">
              <a:avLst/>
            </a:prstGeom>
          </p:spPr>
        </p:pic>
        <p:sp>
          <p:nvSpPr>
            <p:cNvPr id="49" name="Rectangle 12"/>
            <p:cNvSpPr>
              <a:spLocks noChangeArrowheads="1"/>
            </p:cNvSpPr>
            <p:nvPr/>
          </p:nvSpPr>
          <p:spPr bwMode="gray">
            <a:xfrm>
              <a:off x="6034131" y="3310454"/>
              <a:ext cx="2731734"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a:latin typeface="+mn-lt"/>
                  <a:cs typeface="Arial Unicode MS"/>
                </a:rPr>
                <a:t>Account auf </a:t>
              </a:r>
              <a:r>
                <a:rPr lang="en-US" sz="1400" dirty="0" err="1">
                  <a:latin typeface="+mn-lt"/>
                  <a:cs typeface="Arial Unicode MS"/>
                </a:rPr>
                <a:t>öffentlichem</a:t>
              </a:r>
              <a:r>
                <a:rPr lang="en-US" sz="1400" dirty="0">
                  <a:latin typeface="+mn-lt"/>
                  <a:cs typeface="Arial Unicode MS"/>
                </a:rPr>
                <a:t> Portal</a:t>
              </a: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mindestens</a:t>
              </a:r>
              <a:r>
                <a:rPr lang="en-US" dirty="0">
                  <a:latin typeface="+mn-lt"/>
                  <a:cs typeface="Arial Unicode MS"/>
                </a:rPr>
                <a:t> </a:t>
              </a:r>
              <a:r>
                <a:rPr lang="en-US" dirty="0" err="1">
                  <a:latin typeface="+mn-lt"/>
                  <a:cs typeface="Arial Unicode MS"/>
                </a:rPr>
                <a:t>ein</a:t>
              </a:r>
              <a:r>
                <a:rPr lang="en-US" dirty="0">
                  <a:latin typeface="+mn-lt"/>
                  <a:cs typeface="Arial Unicode MS"/>
                </a:rPr>
                <a:t> </a:t>
              </a:r>
              <a:r>
                <a:rPr lang="en-US" dirty="0" err="1">
                  <a:latin typeface="+mn-lt"/>
                  <a:cs typeface="Arial Unicode MS"/>
                </a:rPr>
                <a:t>Authentisierungsfaktor</a:t>
              </a:r>
              <a:endParaRPr lang="en-US"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Aussteller</a:t>
              </a:r>
              <a:r>
                <a:rPr lang="en-US" dirty="0">
                  <a:latin typeface="+mn-lt"/>
                  <a:cs typeface="Arial Unicode MS"/>
                </a:rPr>
                <a:t> </a:t>
              </a:r>
              <a:r>
                <a:rPr lang="en-US" dirty="0" err="1">
                  <a:latin typeface="+mn-lt"/>
                  <a:cs typeface="Arial Unicode MS"/>
                </a:rPr>
                <a:t>prüft</a:t>
              </a:r>
              <a:r>
                <a:rPr lang="en-US" dirty="0">
                  <a:latin typeface="+mn-lt"/>
                  <a:cs typeface="Arial Unicode MS"/>
                </a:rPr>
                <a:t> mit </a:t>
              </a:r>
              <a:r>
                <a:rPr lang="en-US" dirty="0" err="1">
                  <a:latin typeface="+mn-lt"/>
                  <a:cs typeface="Arial Unicode MS"/>
                </a:rPr>
                <a:t>zumutbaren</a:t>
              </a:r>
              <a:r>
                <a:rPr lang="en-US" dirty="0">
                  <a:latin typeface="+mn-lt"/>
                  <a:cs typeface="Arial Unicode MS"/>
                </a:rPr>
                <a:t> </a:t>
              </a:r>
              <a:r>
                <a:rPr lang="en-US" dirty="0" err="1">
                  <a:latin typeface="+mn-lt"/>
                  <a:cs typeface="Arial Unicode MS"/>
                </a:rPr>
                <a:t>Mitteln</a:t>
              </a:r>
              <a:r>
                <a:rPr lang="en-US" dirty="0">
                  <a:latin typeface="+mn-lt"/>
                  <a:cs typeface="Arial Unicode MS"/>
                </a:rPr>
                <a:t> </a:t>
              </a:r>
            </a:p>
          </p:txBody>
        </p:sp>
        <p:sp>
          <p:nvSpPr>
            <p:cNvPr id="62" name="Line 17"/>
            <p:cNvSpPr>
              <a:spLocks noChangeShapeType="1"/>
            </p:cNvSpPr>
            <p:nvPr/>
          </p:nvSpPr>
          <p:spPr bwMode="gray">
            <a:xfrm>
              <a:off x="6445953" y="4001085"/>
              <a:ext cx="2437942"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70" name="Line 17"/>
            <p:cNvSpPr>
              <a:spLocks noChangeShapeType="1"/>
            </p:cNvSpPr>
            <p:nvPr/>
          </p:nvSpPr>
          <p:spPr bwMode="gray">
            <a:xfrm flipV="1">
              <a:off x="323849" y="4001085"/>
              <a:ext cx="2480551" cy="12402"/>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pic>
          <p:nvPicPr>
            <p:cNvPr id="86" name="Grafik 8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7693" y="3379568"/>
              <a:ext cx="944001" cy="591662"/>
            </a:xfrm>
            <a:prstGeom prst="rect">
              <a:avLst/>
            </a:prstGeom>
          </p:spPr>
        </p:pic>
        <p:sp>
          <p:nvSpPr>
            <p:cNvPr id="87" name="Rectangle 11"/>
            <p:cNvSpPr>
              <a:spLocks noChangeArrowheads="1"/>
            </p:cNvSpPr>
            <p:nvPr/>
          </p:nvSpPr>
          <p:spPr bwMode="gray">
            <a:xfrm>
              <a:off x="1142431" y="3310454"/>
              <a:ext cx="3144856" cy="659737"/>
            </a:xfrm>
            <a:prstGeom prst="rect">
              <a:avLst/>
            </a:prstGeom>
            <a:noFill/>
            <a:ln w="12700" algn="ctr">
              <a:noFill/>
              <a:miter lim="800000"/>
              <a:headEnd/>
              <a:tailEnd/>
            </a:ln>
            <a:effectLst/>
          </p:spPr>
          <p:txBody>
            <a:bodyPr lIns="180000" tIns="54000" rIns="0" bIns="54000"/>
            <a:lstStyle/>
            <a:p>
              <a:pPr>
                <a:lnSpc>
                  <a:spcPct val="104000"/>
                </a:lnSpc>
                <a:spcBef>
                  <a:spcPts val="300"/>
                </a:spcBef>
              </a:pPr>
              <a:r>
                <a:rPr lang="en-US" sz="1400" dirty="0" err="1">
                  <a:latin typeface="+mn-lt"/>
                  <a:cs typeface="Arial Unicode MS"/>
                </a:rPr>
                <a:t>Mitgliedsausweis</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nicht</a:t>
              </a:r>
              <a:r>
                <a:rPr lang="en-US" dirty="0">
                  <a:latin typeface="+mn-lt"/>
                  <a:cs typeface="Arial Unicode MS"/>
                </a:rPr>
                <a:t> </a:t>
              </a:r>
              <a:r>
                <a:rPr lang="en-US" dirty="0" err="1">
                  <a:latin typeface="+mn-lt"/>
                  <a:cs typeface="Arial Unicode MS"/>
                </a:rPr>
                <a:t>offizielle</a:t>
              </a:r>
              <a:r>
                <a:rPr lang="en-US" dirty="0">
                  <a:latin typeface="+mn-lt"/>
                  <a:cs typeface="Arial Unicode MS"/>
                </a:rPr>
                <a:t> </a:t>
              </a:r>
              <a:r>
                <a:rPr lang="en-US" dirty="0" err="1">
                  <a:latin typeface="+mn-lt"/>
                  <a:cs typeface="Arial Unicode MS"/>
                </a:rPr>
                <a:t>Karten</a:t>
              </a:r>
              <a:br>
                <a:rPr lang="en-US" dirty="0">
                  <a:latin typeface="+mn-lt"/>
                  <a:cs typeface="Arial Unicode MS"/>
                </a:rPr>
              </a:br>
              <a:r>
                <a:rPr lang="en-US" dirty="0">
                  <a:latin typeface="+mn-lt"/>
                  <a:cs typeface="Arial Unicode MS"/>
                </a:rPr>
                <a:t>von </a:t>
              </a:r>
              <a:r>
                <a:rPr lang="en-US" dirty="0" err="1">
                  <a:latin typeface="+mn-lt"/>
                  <a:cs typeface="Arial Unicode MS"/>
                </a:rPr>
                <a:t>Institutionen</a:t>
              </a:r>
              <a:endParaRPr lang="en-US" sz="800" dirty="0">
                <a:latin typeface="+mn-lt"/>
                <a:cs typeface="Arial Unicode MS"/>
              </a:endParaRPr>
            </a:p>
          </p:txBody>
        </p:sp>
      </p:grpSp>
      <p:sp>
        <p:nvSpPr>
          <p:cNvPr id="54" name="AutoShape 5"/>
          <p:cNvSpPr>
            <a:spLocks noChangeArrowheads="1"/>
          </p:cNvSpPr>
          <p:nvPr/>
        </p:nvSpPr>
        <p:spPr bwMode="gray">
          <a:xfrm>
            <a:off x="4216659" y="1201361"/>
            <a:ext cx="826242" cy="659737"/>
          </a:xfrm>
          <a:prstGeom prst="triangle">
            <a:avLst>
              <a:gd name="adj" fmla="val 50000"/>
            </a:avLst>
          </a:prstGeom>
          <a:solidFill>
            <a:schemeClr val="tx2"/>
          </a:solidFill>
          <a:ln w="12700" algn="ctr">
            <a:noFill/>
            <a:miter lim="800000"/>
            <a:headEnd/>
            <a:tailEnd/>
          </a:ln>
          <a:effectLst/>
        </p:spPr>
        <p:txBody>
          <a:bodyPr lIns="0" tIns="72000" rIns="0" bIns="72000" anchor="ctr"/>
          <a:lstStyle/>
          <a:p>
            <a:pPr algn="ctr" defTabSz="914400">
              <a:lnSpc>
                <a:spcPct val="90000"/>
              </a:lnSpc>
            </a:pPr>
            <a:r>
              <a:rPr lang="en-US" sz="1100" dirty="0">
                <a:latin typeface="+mn-lt"/>
                <a:cs typeface="Arial Unicode MS"/>
              </a:rPr>
              <a:t>“extra”</a:t>
            </a:r>
          </a:p>
        </p:txBody>
      </p:sp>
      <p:sp>
        <p:nvSpPr>
          <p:cNvPr id="89" name="AutoShape 5"/>
          <p:cNvSpPr>
            <a:spLocks noChangeArrowheads="1"/>
          </p:cNvSpPr>
          <p:nvPr>
            <p:custDataLst>
              <p:tags r:id="rId3"/>
            </p:custDataLst>
          </p:nvPr>
        </p:nvSpPr>
        <p:spPr bwMode="gray">
          <a:xfrm>
            <a:off x="3665182" y="889711"/>
            <a:ext cx="1916340"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b="1" dirty="0">
                <a:solidFill>
                  <a:schemeClr val="bg1"/>
                </a:solidFill>
                <a:latin typeface="+mn-lt"/>
                <a:ea typeface="ＭＳ Ｐゴシック" pitchFamily="34" charset="-128"/>
                <a:cs typeface="Arial" pitchFamily="34" charset="0"/>
              </a:rPr>
              <a:t>Vertrauensniveau</a:t>
            </a:r>
          </a:p>
        </p:txBody>
      </p:sp>
      <p:sp>
        <p:nvSpPr>
          <p:cNvPr id="40" name="Rectangle 43">
            <a:extLst>
              <a:ext uri="{FF2B5EF4-FFF2-40B4-BE49-F238E27FC236}">
                <a16:creationId xmlns:a16="http://schemas.microsoft.com/office/drawing/2014/main" id="{B8EF913A-8908-4503-9F13-C176C0B00769}"/>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1" name="Rectangle 44">
            <a:extLst>
              <a:ext uri="{FF2B5EF4-FFF2-40B4-BE49-F238E27FC236}">
                <a16:creationId xmlns:a16="http://schemas.microsoft.com/office/drawing/2014/main" id="{CB8E6F0B-0BC9-4E28-9C3C-DFB6974D7A74}"/>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8" name="AutoShape 5">
            <a:extLst>
              <a:ext uri="{FF2B5EF4-FFF2-40B4-BE49-F238E27FC236}">
                <a16:creationId xmlns:a16="http://schemas.microsoft.com/office/drawing/2014/main" id="{551E6714-8DDE-4499-94FB-B5BD501E89BA}"/>
              </a:ext>
            </a:extLst>
          </p:cNvPr>
          <p:cNvSpPr>
            <a:spLocks noChangeArrowheads="1"/>
          </p:cNvSpPr>
          <p:nvPr>
            <p:custDataLst>
              <p:tags r:id="rId4"/>
            </p:custDataLst>
          </p:nvPr>
        </p:nvSpPr>
        <p:spPr bwMode="gray">
          <a:xfrm>
            <a:off x="2349856" y="889711"/>
            <a:ext cx="6543006"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digitale Welt</a:t>
            </a:r>
          </a:p>
        </p:txBody>
      </p:sp>
      <p:grpSp>
        <p:nvGrpSpPr>
          <p:cNvPr id="47" name="Gruppieren 46">
            <a:extLst>
              <a:ext uri="{FF2B5EF4-FFF2-40B4-BE49-F238E27FC236}">
                <a16:creationId xmlns:a16="http://schemas.microsoft.com/office/drawing/2014/main" id="{CD8698B6-A093-4539-B314-EEB7F3F6ADF0}"/>
              </a:ext>
            </a:extLst>
          </p:cNvPr>
          <p:cNvGrpSpPr/>
          <p:nvPr/>
        </p:nvGrpSpPr>
        <p:grpSpPr>
          <a:xfrm>
            <a:off x="177501" y="1147571"/>
            <a:ext cx="8706394" cy="735703"/>
            <a:chOff x="177501" y="1147571"/>
            <a:chExt cx="8706394" cy="735703"/>
          </a:xfrm>
        </p:grpSpPr>
        <p:sp>
          <p:nvSpPr>
            <p:cNvPr id="50" name="AutoShape 5">
              <a:extLst>
                <a:ext uri="{FF2B5EF4-FFF2-40B4-BE49-F238E27FC236}">
                  <a16:creationId xmlns:a16="http://schemas.microsoft.com/office/drawing/2014/main" id="{7FA8513D-87ED-4F80-AE09-F6A2CFDF5F0A}"/>
                </a:ext>
              </a:extLst>
            </p:cNvPr>
            <p:cNvSpPr>
              <a:spLocks noChangeArrowheads="1"/>
            </p:cNvSpPr>
            <p:nvPr/>
          </p:nvSpPr>
          <p:spPr bwMode="gray">
            <a:xfrm>
              <a:off x="4216659" y="1201361"/>
              <a:ext cx="826242" cy="659737"/>
            </a:xfrm>
            <a:prstGeom prst="triangle">
              <a:avLst>
                <a:gd name="adj" fmla="val 50000"/>
              </a:avLst>
            </a:prstGeom>
            <a:solidFill>
              <a:schemeClr val="tx2"/>
            </a:solidFill>
            <a:ln w="12700" algn="ctr">
              <a:noFill/>
              <a:miter lim="800000"/>
              <a:headEnd/>
              <a:tailEnd/>
            </a:ln>
            <a:effectLst/>
          </p:spPr>
          <p:txBody>
            <a:bodyPr lIns="0" tIns="72000" rIns="0" bIns="72000" anchor="ctr"/>
            <a:lstStyle/>
            <a:p>
              <a:pPr algn="ctr" defTabSz="914400">
                <a:lnSpc>
                  <a:spcPct val="90000"/>
                </a:lnSpc>
              </a:pPr>
              <a:r>
                <a:rPr lang="en-US" sz="1100" dirty="0">
                  <a:latin typeface="+mn-lt"/>
                  <a:cs typeface="Arial Unicode MS"/>
                </a:rPr>
                <a:t>“extra”</a:t>
              </a:r>
            </a:p>
          </p:txBody>
        </p:sp>
        <p:sp>
          <p:nvSpPr>
            <p:cNvPr id="53" name="Rectangle 14">
              <a:extLst>
                <a:ext uri="{FF2B5EF4-FFF2-40B4-BE49-F238E27FC236}">
                  <a16:creationId xmlns:a16="http://schemas.microsoft.com/office/drawing/2014/main" id="{C13F0646-0C1C-4345-95B1-30FD9F329E04}"/>
                </a:ext>
              </a:extLst>
            </p:cNvPr>
            <p:cNvSpPr>
              <a:spLocks noChangeArrowheads="1"/>
            </p:cNvSpPr>
            <p:nvPr/>
          </p:nvSpPr>
          <p:spPr bwMode="gray">
            <a:xfrm>
              <a:off x="4796067" y="1147571"/>
              <a:ext cx="3969797"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Hoheitliche</a:t>
              </a:r>
              <a:r>
                <a:rPr lang="en-US" sz="1400" dirty="0">
                  <a:latin typeface="+mn-lt"/>
                  <a:cs typeface="Arial Unicode MS"/>
                </a:rPr>
                <a:t> </a:t>
              </a:r>
              <a:r>
                <a:rPr lang="en-US" sz="1400" dirty="0" err="1">
                  <a:latin typeface="+mn-lt"/>
                  <a:cs typeface="Arial Unicode MS"/>
                </a:rPr>
                <a:t>Personenfeststellungsmaßnahmen</a:t>
              </a:r>
              <a:endParaRPr lang="en-US" sz="1400" dirty="0">
                <a:latin typeface="+mn-lt"/>
                <a:cs typeface="Arial Unicode MS"/>
              </a:endParaRPr>
            </a:p>
            <a:p>
              <a:pPr marL="358775" lvl="1" indent="-179388" defTabSz="914400">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Digitale</a:t>
              </a:r>
              <a:r>
                <a:rPr lang="en-US" dirty="0">
                  <a:latin typeface="+mn-lt"/>
                  <a:cs typeface="Arial Unicode MS"/>
                </a:rPr>
                <a:t> </a:t>
              </a:r>
              <a:r>
                <a:rPr lang="en-US" dirty="0" err="1">
                  <a:latin typeface="+mn-lt"/>
                  <a:cs typeface="Arial Unicode MS"/>
                </a:rPr>
                <a:t>Fingerabdrücke</a:t>
              </a:r>
              <a:r>
                <a:rPr lang="en-US" dirty="0">
                  <a:latin typeface="+mn-lt"/>
                  <a:cs typeface="Arial Unicode MS"/>
                </a:rPr>
                <a:t> </a:t>
              </a:r>
              <a:r>
                <a:rPr lang="en-US" dirty="0" err="1">
                  <a:latin typeface="+mn-lt"/>
                  <a:cs typeface="Arial Unicode MS"/>
                </a:rPr>
                <a:t>im</a:t>
              </a:r>
              <a:r>
                <a:rPr lang="en-US" dirty="0">
                  <a:latin typeface="+mn-lt"/>
                  <a:cs typeface="Arial Unicode MS"/>
                </a:rPr>
                <a:t> Chip des </a:t>
              </a:r>
              <a:r>
                <a:rPr lang="en-US" dirty="0" err="1">
                  <a:latin typeface="+mn-lt"/>
                  <a:cs typeface="Arial Unicode MS"/>
                </a:rPr>
                <a:t>Personalausweises</a:t>
              </a:r>
              <a:r>
                <a:rPr lang="en-US" dirty="0">
                  <a:latin typeface="+mn-lt"/>
                  <a:cs typeface="Arial Unicode MS"/>
                </a:rPr>
                <a:t> </a:t>
              </a:r>
              <a:r>
                <a:rPr lang="en-US" dirty="0" err="1">
                  <a:latin typeface="+mn-lt"/>
                  <a:cs typeface="Arial Unicode MS"/>
                </a:rPr>
                <a:t>erlauben</a:t>
              </a:r>
              <a:r>
                <a:rPr lang="en-US" dirty="0">
                  <a:latin typeface="+mn-lt"/>
                  <a:cs typeface="Arial Unicode MS"/>
                </a:rPr>
                <a:t> den </a:t>
              </a:r>
              <a:r>
                <a:rPr lang="en-US" dirty="0" err="1">
                  <a:latin typeface="+mn-lt"/>
                  <a:cs typeface="Arial Unicode MS"/>
                </a:rPr>
                <a:t>Sicherheitsbehörden</a:t>
              </a:r>
              <a:r>
                <a:rPr lang="en-US" dirty="0">
                  <a:latin typeface="+mn-lt"/>
                  <a:cs typeface="Arial Unicode MS"/>
                </a:rPr>
                <a:t> der EU </a:t>
              </a:r>
              <a:r>
                <a:rPr lang="en-US" dirty="0" err="1">
                  <a:latin typeface="+mn-lt"/>
                  <a:cs typeface="Arial Unicode MS"/>
                </a:rPr>
                <a:t>einen</a:t>
              </a:r>
              <a:r>
                <a:rPr lang="en-US" dirty="0">
                  <a:latin typeface="+mn-lt"/>
                  <a:cs typeface="Arial Unicode MS"/>
                </a:rPr>
                <a:t> </a:t>
              </a:r>
              <a:r>
                <a:rPr lang="en-US" dirty="0" err="1">
                  <a:latin typeface="+mn-lt"/>
                  <a:cs typeface="Arial Unicode MS"/>
                </a:rPr>
                <a:t>Vergleich</a:t>
              </a:r>
              <a:r>
                <a:rPr lang="en-US" dirty="0">
                  <a:latin typeface="+mn-lt"/>
                  <a:cs typeface="Arial Unicode MS"/>
                </a:rPr>
                <a:t> der </a:t>
              </a:r>
              <a:r>
                <a:rPr lang="en-US" dirty="0" err="1">
                  <a:latin typeface="+mn-lt"/>
                  <a:cs typeface="Arial Unicode MS"/>
                </a:rPr>
                <a:t>Fingerabdrücke</a:t>
              </a:r>
              <a:r>
                <a:rPr lang="en-US" dirty="0">
                  <a:latin typeface="+mn-lt"/>
                  <a:cs typeface="Arial Unicode MS"/>
                </a:rPr>
                <a:t> der Person </a:t>
              </a:r>
              <a:r>
                <a:rPr lang="en-US" dirty="0" err="1">
                  <a:latin typeface="+mn-lt"/>
                  <a:cs typeface="Arial Unicode MS"/>
                </a:rPr>
                <a:t>mit</a:t>
              </a:r>
              <a:r>
                <a:rPr lang="en-US" dirty="0">
                  <a:latin typeface="+mn-lt"/>
                  <a:cs typeface="Arial Unicode MS"/>
                </a:rPr>
                <a:t> </a:t>
              </a:r>
              <a:r>
                <a:rPr lang="en-US" dirty="0" err="1">
                  <a:latin typeface="+mn-lt"/>
                  <a:cs typeface="Arial Unicode MS"/>
                </a:rPr>
                <a:t>denen</a:t>
              </a:r>
              <a:r>
                <a:rPr lang="en-US" dirty="0">
                  <a:latin typeface="+mn-lt"/>
                  <a:cs typeface="Arial Unicode MS"/>
                </a:rPr>
                <a:t> </a:t>
              </a:r>
              <a:r>
                <a:rPr lang="en-US" dirty="0" err="1">
                  <a:latin typeface="+mn-lt"/>
                  <a:cs typeface="Arial Unicode MS"/>
                </a:rPr>
                <a:t>im</a:t>
              </a:r>
              <a:r>
                <a:rPr lang="en-US" dirty="0">
                  <a:latin typeface="+mn-lt"/>
                  <a:cs typeface="Arial Unicode MS"/>
                </a:rPr>
                <a:t> </a:t>
              </a:r>
              <a:r>
                <a:rPr lang="en-US" dirty="0" err="1">
                  <a:latin typeface="+mn-lt"/>
                  <a:cs typeface="Arial Unicode MS"/>
                </a:rPr>
                <a:t>Ausweis</a:t>
              </a:r>
              <a:r>
                <a:rPr lang="en-US" dirty="0">
                  <a:latin typeface="+mn-lt"/>
                  <a:cs typeface="Arial Unicode MS"/>
                </a:rPr>
                <a:t>.</a:t>
              </a:r>
            </a:p>
          </p:txBody>
        </p:sp>
        <p:sp>
          <p:nvSpPr>
            <p:cNvPr id="56" name="Line 14">
              <a:extLst>
                <a:ext uri="{FF2B5EF4-FFF2-40B4-BE49-F238E27FC236}">
                  <a16:creationId xmlns:a16="http://schemas.microsoft.com/office/drawing/2014/main" id="{C9238F2A-033F-4CD7-8690-14DA243B506A}"/>
                </a:ext>
              </a:extLst>
            </p:cNvPr>
            <p:cNvSpPr>
              <a:spLocks noChangeShapeType="1"/>
            </p:cNvSpPr>
            <p:nvPr/>
          </p:nvSpPr>
          <p:spPr bwMode="gray">
            <a:xfrm>
              <a:off x="5202692" y="1883274"/>
              <a:ext cx="3681203" cy="0"/>
            </a:xfrm>
            <a:prstGeom prst="line">
              <a:avLst/>
            </a:prstGeom>
            <a:noFill/>
            <a:ln w="19050">
              <a:solidFill>
                <a:srgbClr val="5489C2"/>
              </a:solidFill>
              <a:round/>
              <a:headEnd/>
              <a:tailEnd/>
            </a:ln>
            <a:effectLst/>
          </p:spPr>
          <p:txBody>
            <a:bodyPr vert="eaVert" wrap="none" anchor="ctr"/>
            <a:lstStyle/>
            <a:p>
              <a:endParaRPr lang="en-US" dirty="0">
                <a:latin typeface="+mn-lt"/>
              </a:endParaRPr>
            </a:p>
          </p:txBody>
        </p:sp>
        <p:sp>
          <p:nvSpPr>
            <p:cNvPr id="63" name="Line 14">
              <a:extLst>
                <a:ext uri="{FF2B5EF4-FFF2-40B4-BE49-F238E27FC236}">
                  <a16:creationId xmlns:a16="http://schemas.microsoft.com/office/drawing/2014/main" id="{0290F60A-F6B0-4909-9916-4561AF8A6C70}"/>
                </a:ext>
              </a:extLst>
            </p:cNvPr>
            <p:cNvSpPr>
              <a:spLocks noChangeShapeType="1"/>
            </p:cNvSpPr>
            <p:nvPr/>
          </p:nvSpPr>
          <p:spPr bwMode="gray">
            <a:xfrm flipV="1">
              <a:off x="323848" y="1883273"/>
              <a:ext cx="3723811" cy="0"/>
            </a:xfrm>
            <a:prstGeom prst="line">
              <a:avLst/>
            </a:prstGeom>
            <a:noFill/>
            <a:ln w="19050">
              <a:solidFill>
                <a:srgbClr val="58B227"/>
              </a:solidFill>
              <a:round/>
              <a:headEnd/>
              <a:tailEnd/>
            </a:ln>
            <a:effectLst/>
          </p:spPr>
          <p:txBody>
            <a:bodyPr vert="eaVert" wrap="none" anchor="ctr"/>
            <a:lstStyle/>
            <a:p>
              <a:endParaRPr lang="en-US" dirty="0">
                <a:latin typeface="+mn-lt"/>
              </a:endParaRPr>
            </a:p>
          </p:txBody>
        </p:sp>
        <p:sp>
          <p:nvSpPr>
            <p:cNvPr id="64" name="Rectangle 15">
              <a:extLst>
                <a:ext uri="{FF2B5EF4-FFF2-40B4-BE49-F238E27FC236}">
                  <a16:creationId xmlns:a16="http://schemas.microsoft.com/office/drawing/2014/main" id="{3C374D0C-C660-4CA5-A48A-30693343BFCB}"/>
                </a:ext>
              </a:extLst>
            </p:cNvPr>
            <p:cNvSpPr>
              <a:spLocks noChangeArrowheads="1"/>
            </p:cNvSpPr>
            <p:nvPr/>
          </p:nvSpPr>
          <p:spPr bwMode="gray">
            <a:xfrm>
              <a:off x="177501" y="1147571"/>
              <a:ext cx="4865400" cy="659737"/>
            </a:xfrm>
            <a:prstGeom prst="rect">
              <a:avLst/>
            </a:prstGeom>
            <a:noFill/>
            <a:ln w="12700" algn="ctr">
              <a:noFill/>
              <a:miter lim="800000"/>
              <a:headEnd/>
              <a:tailEnd/>
            </a:ln>
            <a:effectLst/>
          </p:spPr>
          <p:txBody>
            <a:bodyPr lIns="180000" tIns="54000" rIns="0" bIns="54000"/>
            <a:lstStyle/>
            <a:p>
              <a:pPr defTabSz="914400">
                <a:lnSpc>
                  <a:spcPct val="104000"/>
                </a:lnSpc>
                <a:spcBef>
                  <a:spcPts val="300"/>
                </a:spcBef>
              </a:pPr>
              <a:r>
                <a:rPr lang="en-US" sz="1400" dirty="0" err="1">
                  <a:latin typeface="+mn-lt"/>
                  <a:cs typeface="Arial Unicode MS"/>
                </a:rPr>
                <a:t>Hoheitliche</a:t>
              </a:r>
              <a:r>
                <a:rPr lang="en-US" sz="1400" dirty="0">
                  <a:latin typeface="+mn-lt"/>
                  <a:cs typeface="Arial Unicode MS"/>
                </a:rPr>
                <a:t> </a:t>
              </a:r>
              <a:r>
                <a:rPr lang="en-US" sz="1400" dirty="0" err="1">
                  <a:latin typeface="+mn-lt"/>
                  <a:cs typeface="Arial Unicode MS"/>
                </a:rPr>
                <a:t>Personenfeststellungsmaßnahmen</a:t>
              </a:r>
              <a:endParaRPr lang="en-US" sz="1400" dirty="0">
                <a:latin typeface="+mn-lt"/>
                <a:cs typeface="Arial Unicode MS"/>
              </a:endParaRPr>
            </a:p>
            <a:p>
              <a:pPr marL="358775" lvl="1" indent="-179388">
                <a:lnSpc>
                  <a:spcPct val="104000"/>
                </a:lnSpc>
                <a:spcBef>
                  <a:spcPts val="0"/>
                </a:spcBef>
                <a:buClr>
                  <a:schemeClr val="tx1"/>
                </a:buClr>
                <a:buSzPct val="70000"/>
                <a:buFont typeface="Wingdings 2" panose="05020102010507070707" pitchFamily="18" charset="2"/>
                <a:buChar char="¡"/>
              </a:pPr>
              <a:r>
                <a:rPr lang="en-US" dirty="0" err="1">
                  <a:latin typeface="+mn-lt"/>
                  <a:cs typeface="Arial Unicode MS"/>
                </a:rPr>
                <a:t>Behörden</a:t>
              </a:r>
              <a:r>
                <a:rPr lang="en-US" dirty="0">
                  <a:latin typeface="+mn-lt"/>
                  <a:cs typeface="Arial Unicode MS"/>
                </a:rPr>
                <a:t>, </a:t>
              </a:r>
              <a:r>
                <a:rPr lang="en-US" dirty="0" err="1">
                  <a:latin typeface="+mn-lt"/>
                  <a:cs typeface="Arial Unicode MS"/>
                </a:rPr>
                <a:t>Polizei</a:t>
              </a:r>
              <a:r>
                <a:rPr lang="en-US" dirty="0">
                  <a:latin typeface="+mn-lt"/>
                  <a:cs typeface="Arial Unicode MS"/>
                </a:rPr>
                <a:t>, …</a:t>
              </a:r>
            </a:p>
          </p:txBody>
        </p:sp>
      </p:grpSp>
      <p:sp>
        <p:nvSpPr>
          <p:cNvPr id="3" name="Foliennummernplatzhalter 2">
            <a:extLst>
              <a:ext uri="{FF2B5EF4-FFF2-40B4-BE49-F238E27FC236}">
                <a16:creationId xmlns:a16="http://schemas.microsoft.com/office/drawing/2014/main" id="{FAF4C5BB-E91D-49F9-9A3F-23D18E232FB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a:t>
            </a:fld>
            <a:endParaRPr lang="de-DE" dirty="0"/>
          </a:p>
        </p:txBody>
      </p:sp>
    </p:spTree>
    <p:extLst>
      <p:ext uri="{BB962C8B-B14F-4D97-AF65-F5344CB8AC3E}">
        <p14:creationId xmlns:p14="http://schemas.microsoft.com/office/powerpoint/2010/main" val="1085668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250"/>
                                  </p:stCondLst>
                                  <p:childTnLst>
                                    <p:animRot by="21600000">
                                      <p:cBhvr>
                                        <p:cTn id="6" dur="2000" fill="hold"/>
                                        <p:tgtEl>
                                          <p:spTgt spid="7"/>
                                        </p:tgtEl>
                                        <p:attrNameLst>
                                          <p:attrName>r</p:attrName>
                                        </p:attrNameLst>
                                      </p:cBhvr>
                                    </p:animRot>
                                  </p:childTnLst>
                                </p:cTn>
                              </p:par>
                            </p:childTnLst>
                          </p:cTn>
                        </p:par>
                        <p:par>
                          <p:cTn id="7" fill="hold">
                            <p:stCondLst>
                              <p:cond delay="2250"/>
                            </p:stCondLst>
                            <p:childTnLst>
                              <p:par>
                                <p:cTn id="8" presetID="2" presetClass="exit" presetSubtype="9" fill="hold" grpId="0" nodeType="afterEffect">
                                  <p:stCondLst>
                                    <p:cond delay="250"/>
                                  </p:stCondLst>
                                  <p:childTnLst>
                                    <p:anim calcmode="lin" valueType="num">
                                      <p:cBhvr additive="base">
                                        <p:cTn id="9" dur="500"/>
                                        <p:tgtEl>
                                          <p:spTgt spid="71"/>
                                        </p:tgtEl>
                                        <p:attrNameLst>
                                          <p:attrName>ppt_x</p:attrName>
                                        </p:attrNameLst>
                                      </p:cBhvr>
                                      <p:tavLst>
                                        <p:tav tm="0">
                                          <p:val>
                                            <p:strVal val="ppt_x"/>
                                          </p:val>
                                        </p:tav>
                                        <p:tav tm="100000">
                                          <p:val>
                                            <p:strVal val="0-ppt_w/2"/>
                                          </p:val>
                                        </p:tav>
                                      </p:tavLst>
                                    </p:anim>
                                    <p:anim calcmode="lin" valueType="num">
                                      <p:cBhvr additive="base">
                                        <p:cTn id="10" dur="500"/>
                                        <p:tgtEl>
                                          <p:spTgt spid="71"/>
                                        </p:tgtEl>
                                        <p:attrNameLst>
                                          <p:attrName>ppt_y</p:attrName>
                                        </p:attrNameLst>
                                      </p:cBhvr>
                                      <p:tavLst>
                                        <p:tav tm="0">
                                          <p:val>
                                            <p:strVal val="ppt_y"/>
                                          </p:val>
                                        </p:tav>
                                        <p:tav tm="100000">
                                          <p:val>
                                            <p:strVal val="0-ppt_h/2"/>
                                          </p:val>
                                        </p:tav>
                                      </p:tavLst>
                                    </p:anim>
                                    <p:set>
                                      <p:cBhvr>
                                        <p:cTn id="11" dur="1" fill="hold">
                                          <p:stCondLst>
                                            <p:cond delay="499"/>
                                          </p:stCondLst>
                                        </p:cTn>
                                        <p:tgtEl>
                                          <p:spTgt spid="71"/>
                                        </p:tgtEl>
                                        <p:attrNameLst>
                                          <p:attrName>style.visibility</p:attrName>
                                        </p:attrNameLst>
                                      </p:cBhvr>
                                      <p:to>
                                        <p:strVal val="hidden"/>
                                      </p:to>
                                    </p:set>
                                  </p:childTnLst>
                                </p:cTn>
                              </p:par>
                              <p:par>
                                <p:cTn id="12" presetID="42" presetClass="path" presetSubtype="0" accel="50000" decel="50000" fill="hold" grpId="0" nodeType="withEffect">
                                  <p:stCondLst>
                                    <p:cond delay="250"/>
                                  </p:stCondLst>
                                  <p:childTnLst>
                                    <p:animMotion origin="layout" path="M 4.44444E-6 -2.65042E-6 L -0.36424 -0.00031 " pathEditMode="relative" rAng="0" ptsTypes="AA">
                                      <p:cBhvr>
                                        <p:cTn id="13" dur="2000" fill="hold"/>
                                        <p:tgtEl>
                                          <p:spTgt spid="89"/>
                                        </p:tgtEl>
                                        <p:attrNameLst>
                                          <p:attrName>ppt_x</p:attrName>
                                          <p:attrName>ppt_y</p:attrName>
                                        </p:attrNameLst>
                                      </p:cBhvr>
                                      <p:rCtr x="-18212" y="-31"/>
                                    </p:animMotion>
                                  </p:childTnLst>
                                </p:cTn>
                              </p:par>
                            </p:childTnLst>
                          </p:cTn>
                        </p:par>
                        <p:par>
                          <p:cTn id="14" fill="hold">
                            <p:stCondLst>
                              <p:cond delay="45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5000"/>
                            </p:stCondLst>
                            <p:childTnLst>
                              <p:par>
                                <p:cTn id="21" presetID="2" presetClass="exit" presetSubtype="4" fill="hold" nodeType="afterEffect">
                                  <p:stCondLst>
                                    <p:cond delay="250"/>
                                  </p:stCondLst>
                                  <p:childTnLst>
                                    <p:anim calcmode="lin" valueType="num">
                                      <p:cBhvr additive="base">
                                        <p:cTn id="22" dur="500"/>
                                        <p:tgtEl>
                                          <p:spTgt spid="9"/>
                                        </p:tgtEl>
                                        <p:attrNameLst>
                                          <p:attrName>ppt_x</p:attrName>
                                        </p:attrNameLst>
                                      </p:cBhvr>
                                      <p:tavLst>
                                        <p:tav tm="0">
                                          <p:val>
                                            <p:strVal val="ppt_x"/>
                                          </p:val>
                                        </p:tav>
                                        <p:tav tm="100000">
                                          <p:val>
                                            <p:strVal val="ppt_x"/>
                                          </p:val>
                                        </p:tav>
                                      </p:tavLst>
                                    </p:anim>
                                    <p:anim calcmode="lin" valueType="num">
                                      <p:cBhvr additive="base">
                                        <p:cTn id="23" dur="500"/>
                                        <p:tgtEl>
                                          <p:spTgt spid="9"/>
                                        </p:tgtEl>
                                        <p:attrNameLst>
                                          <p:attrName>ppt_y</p:attrName>
                                        </p:attrNameLst>
                                      </p:cBhvr>
                                      <p:tavLst>
                                        <p:tav tm="0">
                                          <p:val>
                                            <p:strVal val="ppt_y"/>
                                          </p:val>
                                        </p:tav>
                                        <p:tav tm="100000">
                                          <p:val>
                                            <p:strVal val="1+ppt_h/2"/>
                                          </p:val>
                                        </p:tav>
                                      </p:tavLst>
                                    </p:anim>
                                    <p:set>
                                      <p:cBhvr>
                                        <p:cTn id="24" dur="1" fill="hold">
                                          <p:stCondLst>
                                            <p:cond delay="499"/>
                                          </p:stCondLst>
                                        </p:cTn>
                                        <p:tgtEl>
                                          <p:spTgt spid="9"/>
                                        </p:tgtEl>
                                        <p:attrNameLst>
                                          <p:attrName>style.visibility</p:attrName>
                                        </p:attrNameLst>
                                      </p:cBhvr>
                                      <p:to>
                                        <p:strVal val="hidden"/>
                                      </p:to>
                                    </p:set>
                                  </p:childTnLst>
                                </p:cTn>
                              </p:par>
                              <p:par>
                                <p:cTn id="25" presetID="2" presetClass="exit" presetSubtype="4" fill="hold" nodeType="withEffect">
                                  <p:stCondLst>
                                    <p:cond delay="250"/>
                                  </p:stCondLst>
                                  <p:childTnLst>
                                    <p:anim calcmode="lin" valueType="num">
                                      <p:cBhvr additive="base">
                                        <p:cTn id="26" dur="500"/>
                                        <p:tgtEl>
                                          <p:spTgt spid="10"/>
                                        </p:tgtEl>
                                        <p:attrNameLst>
                                          <p:attrName>ppt_x</p:attrName>
                                        </p:attrNameLst>
                                      </p:cBhvr>
                                      <p:tavLst>
                                        <p:tav tm="0">
                                          <p:val>
                                            <p:strVal val="ppt_x"/>
                                          </p:val>
                                        </p:tav>
                                        <p:tav tm="100000">
                                          <p:val>
                                            <p:strVal val="ppt_x"/>
                                          </p:val>
                                        </p:tav>
                                      </p:tavLst>
                                    </p:anim>
                                    <p:anim calcmode="lin" valueType="num">
                                      <p:cBhvr additive="base">
                                        <p:cTn id="27" dur="500"/>
                                        <p:tgtEl>
                                          <p:spTgt spid="10"/>
                                        </p:tgtEl>
                                        <p:attrNameLst>
                                          <p:attrName>ppt_y</p:attrName>
                                        </p:attrNameLst>
                                      </p:cBhvr>
                                      <p:tavLst>
                                        <p:tav tm="0">
                                          <p:val>
                                            <p:strVal val="ppt_y"/>
                                          </p:val>
                                        </p:tav>
                                        <p:tav tm="100000">
                                          <p:val>
                                            <p:strVal val="1+ppt_h/2"/>
                                          </p:val>
                                        </p:tav>
                                      </p:tavLst>
                                    </p:anim>
                                    <p:set>
                                      <p:cBhvr>
                                        <p:cTn id="28" dur="1" fill="hold">
                                          <p:stCondLst>
                                            <p:cond delay="499"/>
                                          </p:stCondLst>
                                        </p:cTn>
                                        <p:tgtEl>
                                          <p:spTgt spid="10"/>
                                        </p:tgtEl>
                                        <p:attrNameLst>
                                          <p:attrName>style.visibility</p:attrName>
                                        </p:attrNameLst>
                                      </p:cBhvr>
                                      <p:to>
                                        <p:strVal val="hidden"/>
                                      </p:to>
                                    </p:set>
                                  </p:childTnLst>
                                </p:cTn>
                              </p:par>
                              <p:par>
                                <p:cTn id="29" presetID="2" presetClass="exit" presetSubtype="4" fill="hold" nodeType="withEffect">
                                  <p:stCondLst>
                                    <p:cond delay="250"/>
                                  </p:stCondLst>
                                  <p:childTnLst>
                                    <p:anim calcmode="lin" valueType="num">
                                      <p:cBhvr additive="base">
                                        <p:cTn id="30" dur="500"/>
                                        <p:tgtEl>
                                          <p:spTgt spid="11"/>
                                        </p:tgtEl>
                                        <p:attrNameLst>
                                          <p:attrName>ppt_x</p:attrName>
                                        </p:attrNameLst>
                                      </p:cBhvr>
                                      <p:tavLst>
                                        <p:tav tm="0">
                                          <p:val>
                                            <p:strVal val="ppt_x"/>
                                          </p:val>
                                        </p:tav>
                                        <p:tav tm="100000">
                                          <p:val>
                                            <p:strVal val="ppt_x"/>
                                          </p:val>
                                        </p:tav>
                                      </p:tavLst>
                                    </p:anim>
                                    <p:anim calcmode="lin" valueType="num">
                                      <p:cBhvr additive="base">
                                        <p:cTn id="31" dur="500"/>
                                        <p:tgtEl>
                                          <p:spTgt spid="11"/>
                                        </p:tgtEl>
                                        <p:attrNameLst>
                                          <p:attrName>ppt_y</p:attrName>
                                        </p:attrNameLst>
                                      </p:cBhvr>
                                      <p:tavLst>
                                        <p:tav tm="0">
                                          <p:val>
                                            <p:strVal val="ppt_y"/>
                                          </p:val>
                                        </p:tav>
                                        <p:tav tm="100000">
                                          <p:val>
                                            <p:strVal val="1+ppt_h/2"/>
                                          </p:val>
                                        </p:tav>
                                      </p:tavLst>
                                    </p:anim>
                                    <p:set>
                                      <p:cBhvr>
                                        <p:cTn id="32" dur="1" fill="hold">
                                          <p:stCondLst>
                                            <p:cond delay="499"/>
                                          </p:stCondLst>
                                        </p:cTn>
                                        <p:tgtEl>
                                          <p:spTgt spid="11"/>
                                        </p:tgtEl>
                                        <p:attrNameLst>
                                          <p:attrName>style.visibility</p:attrName>
                                        </p:attrNameLst>
                                      </p:cBhvr>
                                      <p:to>
                                        <p:strVal val="hidden"/>
                                      </p:to>
                                    </p:set>
                                  </p:childTnLst>
                                </p:cTn>
                              </p:par>
                            </p:childTnLst>
                          </p:cTn>
                        </p:par>
                        <p:par>
                          <p:cTn id="33" fill="hold">
                            <p:stCondLst>
                              <p:cond delay="5750"/>
                            </p:stCondLst>
                            <p:childTnLst>
                              <p:par>
                                <p:cTn id="34" presetID="2" presetClass="exit" presetSubtype="4" fill="hold" nodeType="afterEffect">
                                  <p:stCondLst>
                                    <p:cond delay="0"/>
                                  </p:stCondLst>
                                  <p:childTnLst>
                                    <p:anim calcmode="lin" valueType="num">
                                      <p:cBhvr additive="base">
                                        <p:cTn id="35" dur="500"/>
                                        <p:tgtEl>
                                          <p:spTgt spid="12"/>
                                        </p:tgtEl>
                                        <p:attrNameLst>
                                          <p:attrName>ppt_x</p:attrName>
                                        </p:attrNameLst>
                                      </p:cBhvr>
                                      <p:tavLst>
                                        <p:tav tm="0">
                                          <p:val>
                                            <p:strVal val="ppt_x"/>
                                          </p:val>
                                        </p:tav>
                                        <p:tav tm="100000">
                                          <p:val>
                                            <p:strVal val="ppt_x"/>
                                          </p:val>
                                        </p:tav>
                                      </p:tavLst>
                                    </p:anim>
                                    <p:anim calcmode="lin" valueType="num">
                                      <p:cBhvr additive="base">
                                        <p:cTn id="36" dur="500"/>
                                        <p:tgtEl>
                                          <p:spTgt spid="12"/>
                                        </p:tgtEl>
                                        <p:attrNameLst>
                                          <p:attrName>ppt_y</p:attrName>
                                        </p:attrNameLst>
                                      </p:cBhvr>
                                      <p:tavLst>
                                        <p:tav tm="0">
                                          <p:val>
                                            <p:strVal val="ppt_y"/>
                                          </p:val>
                                        </p:tav>
                                        <p:tav tm="100000">
                                          <p:val>
                                            <p:strVal val="1+ppt_h/2"/>
                                          </p:val>
                                        </p:tav>
                                      </p:tavLst>
                                    </p:anim>
                                    <p:set>
                                      <p:cBhvr>
                                        <p:cTn id="37" dur="1" fill="hold">
                                          <p:stCondLst>
                                            <p:cond delay="499"/>
                                          </p:stCondLst>
                                        </p:cTn>
                                        <p:tgtEl>
                                          <p:spTgt spid="12"/>
                                        </p:tgtEl>
                                        <p:attrNameLst>
                                          <p:attrName>style.visibility</p:attrName>
                                        </p:attrNameLst>
                                      </p:cBhvr>
                                      <p:to>
                                        <p:strVal val="hidden"/>
                                      </p:to>
                                    </p:set>
                                  </p:childTnLst>
                                </p:cTn>
                              </p:par>
                            </p:childTnLst>
                          </p:cTn>
                        </p:par>
                        <p:par>
                          <p:cTn id="38" fill="hold">
                            <p:stCondLst>
                              <p:cond delay="6250"/>
                            </p:stCondLst>
                            <p:childTnLst>
                              <p:par>
                                <p:cTn id="39" presetID="2" presetClass="exit" presetSubtype="4" fill="hold" nodeType="afterEffect">
                                  <p:stCondLst>
                                    <p:cond delay="0"/>
                                  </p:stCondLst>
                                  <p:childTnLst>
                                    <p:anim calcmode="lin" valueType="num">
                                      <p:cBhvr additive="base">
                                        <p:cTn id="40" dur="500"/>
                                        <p:tgtEl>
                                          <p:spTgt spid="47"/>
                                        </p:tgtEl>
                                        <p:attrNameLst>
                                          <p:attrName>ppt_x</p:attrName>
                                        </p:attrNameLst>
                                      </p:cBhvr>
                                      <p:tavLst>
                                        <p:tav tm="0">
                                          <p:val>
                                            <p:strVal val="ppt_x"/>
                                          </p:val>
                                        </p:tav>
                                        <p:tav tm="100000">
                                          <p:val>
                                            <p:strVal val="ppt_x"/>
                                          </p:val>
                                        </p:tav>
                                      </p:tavLst>
                                    </p:anim>
                                    <p:anim calcmode="lin" valueType="num">
                                      <p:cBhvr additive="base">
                                        <p:cTn id="41" dur="500"/>
                                        <p:tgtEl>
                                          <p:spTgt spid="47"/>
                                        </p:tgtEl>
                                        <p:attrNameLst>
                                          <p:attrName>ppt_y</p:attrName>
                                        </p:attrNameLst>
                                      </p:cBhvr>
                                      <p:tavLst>
                                        <p:tav tm="0">
                                          <p:val>
                                            <p:strVal val="ppt_y"/>
                                          </p:val>
                                        </p:tav>
                                        <p:tav tm="100000">
                                          <p:val>
                                            <p:strVal val="1+ppt_h/2"/>
                                          </p:val>
                                        </p:tav>
                                      </p:tavLst>
                                    </p:anim>
                                    <p:set>
                                      <p:cBhvr>
                                        <p:cTn id="42"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1" grpId="0" animBg="1"/>
      <p:bldP spid="89" grpId="0" animBg="1"/>
      <p:bldP spid="8"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IKZ-Kooperation: Sichere E-Mail-Region Homberg per eID</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3" name="AutoShape 5">
            <a:extLst>
              <a:ext uri="{FF2B5EF4-FFF2-40B4-BE49-F238E27FC236}">
                <a16:creationId xmlns:a16="http://schemas.microsoft.com/office/drawing/2014/main" id="{E9E7E7D7-D8F5-4F8C-8484-47182EB35032}"/>
              </a:ext>
            </a:extLst>
          </p:cNvPr>
          <p:cNvSpPr>
            <a:spLocks noChangeArrowheads="1"/>
          </p:cNvSpPr>
          <p:nvPr>
            <p:custDataLst>
              <p:tags r:id="rId1"/>
            </p:custDataLst>
          </p:nvPr>
        </p:nvSpPr>
        <p:spPr bwMode="gray">
          <a:xfrm>
            <a:off x="4437531" y="1015253"/>
            <a:ext cx="2090866"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Volksverschlüsselung</a:t>
            </a:r>
          </a:p>
        </p:txBody>
      </p:sp>
      <p:sp>
        <p:nvSpPr>
          <p:cNvPr id="44" name="AutoShape 10" descr="Verlauf_weiss_grau">
            <a:extLst>
              <a:ext uri="{FF2B5EF4-FFF2-40B4-BE49-F238E27FC236}">
                <a16:creationId xmlns:a16="http://schemas.microsoft.com/office/drawing/2014/main" id="{D5C001BF-4086-4456-BA1B-25F2FBABD94E}"/>
              </a:ext>
            </a:extLst>
          </p:cNvPr>
          <p:cNvSpPr>
            <a:spLocks noChangeArrowheads="1"/>
          </p:cNvSpPr>
          <p:nvPr>
            <p:custDataLst>
              <p:tags r:id="rId2"/>
            </p:custDataLst>
          </p:nvPr>
        </p:nvSpPr>
        <p:spPr bwMode="gray">
          <a:xfrm>
            <a:off x="4437531" y="1380981"/>
            <a:ext cx="2090866" cy="3157496"/>
          </a:xfrm>
          <a:prstGeom prst="roundRect">
            <a:avLst>
              <a:gd name="adj" fmla="val 6676"/>
            </a:avLst>
          </a:prstGeom>
          <a:blipFill dpi="0" rotWithShape="1">
            <a:blip r:embed="rId7"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200" dirty="0">
                <a:latin typeface="+mn-lt"/>
              </a:rPr>
              <a:t>Kommt für E-Mail-Clients auf dem eigenen Desktop zum Einsatz (Outlook oder Thunderbird).</a:t>
            </a:r>
          </a:p>
          <a:p>
            <a:pPr marL="179388" lvl="1" indent="-177800">
              <a:spcBef>
                <a:spcPct val="25000"/>
              </a:spcBef>
              <a:buFont typeface="Wingdings" pitchFamily="2" charset="2"/>
              <a:buChar char="§"/>
            </a:pPr>
            <a:r>
              <a:rPr lang="de-DE" sz="1200" dirty="0">
                <a:latin typeface="+mn-lt"/>
              </a:rPr>
              <a:t>Verwendet den SMIME-Standard für eine hoch-sichere Verschlüsselung</a:t>
            </a:r>
          </a:p>
          <a:p>
            <a:pPr marL="179388" lvl="1" indent="-177800">
              <a:spcBef>
                <a:spcPct val="25000"/>
              </a:spcBef>
              <a:buFont typeface="Wingdings" pitchFamily="2" charset="2"/>
              <a:buChar char="§"/>
            </a:pPr>
            <a:r>
              <a:rPr lang="de-DE" sz="1200" dirty="0">
                <a:latin typeface="+mn-lt"/>
              </a:rPr>
              <a:t>Die Zertifikate werden unter Verwendung der Online-Ausweisfunktion ausgestellt </a:t>
            </a:r>
          </a:p>
          <a:p>
            <a:pPr marL="179388" lvl="1" indent="-177800">
              <a:spcBef>
                <a:spcPct val="25000"/>
              </a:spcBef>
              <a:buFont typeface="Wingdings" pitchFamily="2" charset="2"/>
              <a:buChar char="§"/>
            </a:pPr>
            <a:r>
              <a:rPr lang="de-DE" sz="1200" dirty="0">
                <a:latin typeface="+mn-lt"/>
              </a:rPr>
              <a:t>Das Fraunhofer-Institut SIT Darmstadt und die Deutschen Telekom stellt Service Privatpersonen kostenfrei zur Verfügung.</a:t>
            </a:r>
          </a:p>
          <a:p>
            <a:pPr marL="179388" lvl="1" indent="-177800">
              <a:spcBef>
                <a:spcPct val="25000"/>
              </a:spcBef>
              <a:buFont typeface="Wingdings" pitchFamily="2" charset="2"/>
              <a:buChar char="§"/>
            </a:pPr>
            <a:endParaRPr lang="de-DE" sz="1200" dirty="0">
              <a:latin typeface="+mn-lt"/>
            </a:endParaRPr>
          </a:p>
        </p:txBody>
      </p:sp>
      <p:sp>
        <p:nvSpPr>
          <p:cNvPr id="45" name="AutoShape 5">
            <a:extLst>
              <a:ext uri="{FF2B5EF4-FFF2-40B4-BE49-F238E27FC236}">
                <a16:creationId xmlns:a16="http://schemas.microsoft.com/office/drawing/2014/main" id="{A118B625-FFFB-41B2-8F50-C8D2B8E5AC6D}"/>
              </a:ext>
            </a:extLst>
          </p:cNvPr>
          <p:cNvSpPr>
            <a:spLocks noChangeArrowheads="1"/>
          </p:cNvSpPr>
          <p:nvPr>
            <p:custDataLst>
              <p:tags r:id="rId3"/>
            </p:custDataLst>
          </p:nvPr>
        </p:nvSpPr>
        <p:spPr bwMode="gray">
          <a:xfrm>
            <a:off x="6685176" y="1019725"/>
            <a:ext cx="2090866"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De-Mail</a:t>
            </a:r>
          </a:p>
        </p:txBody>
      </p:sp>
      <p:sp>
        <p:nvSpPr>
          <p:cNvPr id="46" name="AutoShape 10" descr="Verlauf_weiss_grau">
            <a:extLst>
              <a:ext uri="{FF2B5EF4-FFF2-40B4-BE49-F238E27FC236}">
                <a16:creationId xmlns:a16="http://schemas.microsoft.com/office/drawing/2014/main" id="{710A9B87-B5F5-4990-9038-C506F633CA65}"/>
              </a:ext>
            </a:extLst>
          </p:cNvPr>
          <p:cNvSpPr>
            <a:spLocks noChangeArrowheads="1"/>
          </p:cNvSpPr>
          <p:nvPr>
            <p:custDataLst>
              <p:tags r:id="rId4"/>
            </p:custDataLst>
          </p:nvPr>
        </p:nvSpPr>
        <p:spPr bwMode="gray">
          <a:xfrm>
            <a:off x="6685176" y="1385453"/>
            <a:ext cx="2090866" cy="3157496"/>
          </a:xfrm>
          <a:prstGeom prst="roundRect">
            <a:avLst>
              <a:gd name="adj" fmla="val 6676"/>
            </a:avLst>
          </a:prstGeom>
          <a:blipFill dpi="0" rotWithShape="1">
            <a:blip r:embed="rId7"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200" dirty="0">
                <a:latin typeface="+mn-lt"/>
              </a:rPr>
              <a:t>Wer keinen E-Mail-Client auf dem eigenen Rechner nutzen möchte, dem steht mit der De-Mail eine sichere Web-Mail-</a:t>
            </a:r>
            <a:r>
              <a:rPr lang="de-DE" sz="1200" dirty="0" err="1">
                <a:latin typeface="+mn-lt"/>
              </a:rPr>
              <a:t>Umge</a:t>
            </a:r>
            <a:r>
              <a:rPr lang="de-DE" sz="1200" dirty="0">
                <a:latin typeface="+mn-lt"/>
              </a:rPr>
              <a:t>-</a:t>
            </a:r>
            <a:r>
              <a:rPr lang="de-DE" sz="1200" dirty="0" err="1">
                <a:latin typeface="+mn-lt"/>
              </a:rPr>
              <a:t>bung</a:t>
            </a:r>
            <a:r>
              <a:rPr lang="de-DE" sz="1200" dirty="0">
                <a:latin typeface="+mn-lt"/>
              </a:rPr>
              <a:t> zur Verfügung.</a:t>
            </a:r>
          </a:p>
          <a:p>
            <a:pPr marL="179388" lvl="1" indent="-177800">
              <a:spcBef>
                <a:spcPct val="25000"/>
              </a:spcBef>
              <a:buFont typeface="Wingdings" pitchFamily="2" charset="2"/>
              <a:buChar char="§"/>
            </a:pPr>
            <a:r>
              <a:rPr lang="de-DE" sz="1200" dirty="0">
                <a:latin typeface="+mn-lt"/>
              </a:rPr>
              <a:t>De-Mail ist im Gesetz verankert mit Vorteilen:</a:t>
            </a:r>
          </a:p>
          <a:p>
            <a:pPr marL="358775" lvl="2" indent="-176213">
              <a:spcBef>
                <a:spcPct val="25000"/>
              </a:spcBef>
              <a:buFont typeface="Wingdings" pitchFamily="2" charset="2"/>
              <a:buChar char="§"/>
            </a:pPr>
            <a:r>
              <a:rPr lang="de-DE" sz="1100" dirty="0">
                <a:latin typeface="+mn-lt"/>
              </a:rPr>
              <a:t>Schriftformersatz</a:t>
            </a:r>
          </a:p>
          <a:p>
            <a:pPr marL="358775" lvl="2" indent="-176213">
              <a:spcBef>
                <a:spcPct val="25000"/>
              </a:spcBef>
              <a:buFont typeface="Wingdings" pitchFamily="2" charset="2"/>
              <a:buChar char="§"/>
            </a:pPr>
            <a:r>
              <a:rPr lang="de-DE" sz="1100" dirty="0">
                <a:latin typeface="+mn-lt"/>
              </a:rPr>
              <a:t>Konfrontative Zustellung</a:t>
            </a:r>
          </a:p>
          <a:p>
            <a:pPr marL="358775" lvl="2" indent="-176213">
              <a:spcBef>
                <a:spcPct val="25000"/>
              </a:spcBef>
              <a:buFont typeface="Wingdings" pitchFamily="2" charset="2"/>
              <a:buChar char="§"/>
            </a:pPr>
            <a:r>
              <a:rPr lang="de-DE" sz="1100" dirty="0">
                <a:latin typeface="+mn-lt"/>
              </a:rPr>
              <a:t>Digitalisierung Briefpost</a:t>
            </a:r>
          </a:p>
          <a:p>
            <a:pPr marL="179388" lvl="1" indent="-177800">
              <a:spcBef>
                <a:spcPct val="25000"/>
              </a:spcBef>
              <a:buFont typeface="Wingdings" pitchFamily="2" charset="2"/>
              <a:buChar char="§"/>
            </a:pPr>
            <a:r>
              <a:rPr lang="de-DE" sz="1200" dirty="0">
                <a:latin typeface="+mn-lt"/>
              </a:rPr>
              <a:t>Wird von 1&amp;1 De-Mail GmbH und von </a:t>
            </a:r>
            <a:r>
              <a:rPr lang="de-DE" sz="1200" dirty="0" err="1">
                <a:latin typeface="+mn-lt"/>
              </a:rPr>
              <a:t>Mentana</a:t>
            </a:r>
            <a:r>
              <a:rPr lang="de-DE" sz="1200" dirty="0">
                <a:latin typeface="+mn-lt"/>
              </a:rPr>
              <a:t> </a:t>
            </a:r>
            <a:r>
              <a:rPr lang="de-DE" sz="1200" dirty="0" err="1">
                <a:latin typeface="+mn-lt"/>
              </a:rPr>
              <a:t>Claimsoft</a:t>
            </a:r>
            <a:r>
              <a:rPr lang="de-DE" sz="1200" dirty="0">
                <a:latin typeface="+mn-lt"/>
              </a:rPr>
              <a:t> GmbH angeboten.</a:t>
            </a:r>
          </a:p>
        </p:txBody>
      </p:sp>
      <p:sp>
        <p:nvSpPr>
          <p:cNvPr id="47" name="Inhaltsplatzhalter 2">
            <a:extLst>
              <a:ext uri="{FF2B5EF4-FFF2-40B4-BE49-F238E27FC236}">
                <a16:creationId xmlns:a16="http://schemas.microsoft.com/office/drawing/2014/main" id="{A86B039E-3622-4A6E-A3D2-F0381AD4ADC4}"/>
              </a:ext>
            </a:extLst>
          </p:cNvPr>
          <p:cNvSpPr txBox="1">
            <a:spLocks/>
          </p:cNvSpPr>
          <p:nvPr/>
        </p:nvSpPr>
        <p:spPr bwMode="auto">
          <a:xfrm>
            <a:off x="242047" y="1021411"/>
            <a:ext cx="4071769" cy="37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Vorhabensbeschreibung</a:t>
            </a:r>
          </a:p>
          <a:p>
            <a:pPr>
              <a:buNone/>
            </a:pPr>
            <a:r>
              <a:rPr lang="de-DE" altLang="de-DE" sz="1200" dirty="0"/>
              <a:t>Den Bürgerinnen und Bürgern wird an Bürgerterminals das kostenfreie Angebot gemacht, </a:t>
            </a:r>
            <a:r>
              <a:rPr lang="de-DE" altLang="de-DE" sz="1200" b="1" dirty="0"/>
              <a:t>eine E-Mail-Adresse mit ihrem elektronischen Personalausweis (eID) zu verknüpfen. Dadurch sind verschlüsselte E-Mail und  Identifizierung des Absenders plus Empfängers möglich.</a:t>
            </a:r>
            <a:r>
              <a:rPr lang="de-DE" altLang="de-DE" sz="1200" dirty="0"/>
              <a:t> Damit werden die heute üblichen Gefahren im Netz drastisch reduziert. Gleichzeitig können Papier-basierte Abläufe so auf digitale Wege umgestellt werden.</a:t>
            </a:r>
          </a:p>
          <a:p>
            <a:pPr>
              <a:buNone/>
            </a:pPr>
            <a:r>
              <a:rPr lang="de-DE" altLang="de-DE" sz="1200" dirty="0"/>
              <a:t>Die Stadt Homberg (Efze) im Rahmen von IKZ erstellt im Sinne einer </a:t>
            </a:r>
            <a:r>
              <a:rPr lang="de-DE" altLang="de-DE" sz="1200" b="1" dirty="0"/>
              <a:t>digitalen Daseinsvorsorge </a:t>
            </a:r>
            <a:r>
              <a:rPr lang="de-DE" altLang="de-DE" sz="1200" dirty="0"/>
              <a:t>gemeinsam mit Unternehmen, Behörden, Schulen, Freiberuflern ... den Rahmen für eine flächendeckende Umsetzung der sicheren E-Mail bei interessierten Bürgerinnen und Bürgern. </a:t>
            </a:r>
          </a:p>
          <a:p>
            <a:pPr>
              <a:buNone/>
            </a:pPr>
            <a:r>
              <a:rPr lang="de-DE" altLang="de-DE" sz="1200" dirty="0"/>
              <a:t>Zur Umsetzung stehen die beiden Varianten </a:t>
            </a:r>
            <a:r>
              <a:rPr lang="de-DE" altLang="de-DE" sz="1200" b="1" dirty="0" err="1"/>
              <a:t>Volksver</a:t>
            </a:r>
            <a:r>
              <a:rPr lang="de-DE" altLang="de-DE" sz="1200" b="1" dirty="0"/>
              <a:t>-schlüsselung und De-Mail</a:t>
            </a:r>
            <a:r>
              <a:rPr lang="de-DE" altLang="de-DE" sz="1200" dirty="0"/>
              <a:t> zur Verfügung.</a:t>
            </a:r>
          </a:p>
        </p:txBody>
      </p:sp>
      <p:sp>
        <p:nvSpPr>
          <p:cNvPr id="6" name="Foliennummernplatzhalter 5">
            <a:extLst>
              <a:ext uri="{FF2B5EF4-FFF2-40B4-BE49-F238E27FC236}">
                <a16:creationId xmlns:a16="http://schemas.microsoft.com/office/drawing/2014/main" id="{8EF36DB0-22E3-4B86-A912-E2C80FE0E03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110</a:t>
            </a:fld>
            <a:endParaRPr lang="de-DE" dirty="0"/>
          </a:p>
        </p:txBody>
      </p:sp>
      <p:sp>
        <p:nvSpPr>
          <p:cNvPr id="7" name="Rechteck 6">
            <a:extLst>
              <a:ext uri="{FF2B5EF4-FFF2-40B4-BE49-F238E27FC236}">
                <a16:creationId xmlns:a16="http://schemas.microsoft.com/office/drawing/2014/main" id="{641FFB0A-8B83-2731-3068-AF48732242E2}"/>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68180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1000"/>
                                        <p:tgtEl>
                                          <p:spTgt spid="46"/>
                                        </p:tgtEl>
                                      </p:cBhvr>
                                    </p:animEffect>
                                    <p:anim calcmode="lin" valueType="num">
                                      <p:cBhvr>
                                        <p:cTn id="15" dur="1000" fill="hold"/>
                                        <p:tgtEl>
                                          <p:spTgt spid="46"/>
                                        </p:tgtEl>
                                        <p:attrNameLst>
                                          <p:attrName>ppt_x</p:attrName>
                                        </p:attrNameLst>
                                      </p:cBhvr>
                                      <p:tavLst>
                                        <p:tav tm="0">
                                          <p:val>
                                            <p:strVal val="#ppt_x"/>
                                          </p:val>
                                        </p:tav>
                                        <p:tav tm="100000">
                                          <p:val>
                                            <p:strVal val="#ppt_x"/>
                                          </p:val>
                                        </p:tav>
                                      </p:tavLst>
                                    </p:anim>
                                    <p:anim calcmode="lin" valueType="num">
                                      <p:cBhvr>
                                        <p:cTn id="16"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0A30D490-64AB-4FF9-B050-1B0D8EEF27B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IKZ-Kooperation: Sichere E-Mail-Region Homberg per eID</a:t>
            </a:r>
            <a:endParaRPr lang="de-DE" dirty="0"/>
          </a:p>
        </p:txBody>
      </p:sp>
      <p:sp>
        <p:nvSpPr>
          <p:cNvPr id="112" name="AutoShape 5"/>
          <p:cNvSpPr>
            <a:spLocks noChangeArrowheads="1"/>
          </p:cNvSpPr>
          <p:nvPr>
            <p:custDataLst>
              <p:tags r:id="rId1"/>
            </p:custDataLst>
          </p:nvPr>
        </p:nvSpPr>
        <p:spPr bwMode="gray">
          <a:xfrm>
            <a:off x="347899"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Bürgerschaft</a:t>
            </a:r>
          </a:p>
        </p:txBody>
      </p:sp>
      <p:sp>
        <p:nvSpPr>
          <p:cNvPr id="115" name="AutoShape 5"/>
          <p:cNvSpPr>
            <a:spLocks noChangeArrowheads="1"/>
          </p:cNvSpPr>
          <p:nvPr>
            <p:custDataLst>
              <p:tags r:id="rId2"/>
            </p:custDataLst>
          </p:nvPr>
        </p:nvSpPr>
        <p:spPr bwMode="gray">
          <a:xfrm>
            <a:off x="3335388"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Unternehmen, Institutionen</a:t>
            </a:r>
          </a:p>
        </p:txBody>
      </p:sp>
      <p:sp>
        <p:nvSpPr>
          <p:cNvPr id="120" name="AutoShape 9" descr="Verlauf_weiss_grau"/>
          <p:cNvSpPr>
            <a:spLocks noChangeArrowheads="1"/>
          </p:cNvSpPr>
          <p:nvPr>
            <p:custDataLst>
              <p:tags r:id="rId3"/>
            </p:custDataLst>
          </p:nvPr>
        </p:nvSpPr>
        <p:spPr bwMode="gray">
          <a:xfrm>
            <a:off x="347899" y="1888382"/>
            <a:ext cx="2521324" cy="2865047"/>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400" dirty="0">
                <a:latin typeface="+mn-lt"/>
              </a:rPr>
              <a:t>Vertrauliche Nachrichten</a:t>
            </a:r>
          </a:p>
          <a:p>
            <a:pPr marL="179388" lvl="1" indent="-177800">
              <a:spcBef>
                <a:spcPct val="25000"/>
              </a:spcBef>
              <a:buFont typeface="Wingdings" pitchFamily="2" charset="2"/>
              <a:buChar char="§"/>
            </a:pPr>
            <a:r>
              <a:rPr lang="de-DE" sz="1400" dirty="0">
                <a:latin typeface="+mn-lt"/>
              </a:rPr>
              <a:t>Spontane Kommunikation, wo sonst nur ein Brief mit Kosten und Zeit möglich ist</a:t>
            </a:r>
          </a:p>
          <a:p>
            <a:pPr marL="179388" lvl="1" indent="-177800">
              <a:spcBef>
                <a:spcPct val="25000"/>
              </a:spcBef>
              <a:buFont typeface="Wingdings" pitchFamily="2" charset="2"/>
              <a:buChar char="§"/>
            </a:pPr>
            <a:r>
              <a:rPr lang="de-DE" sz="1400" dirty="0">
                <a:latin typeface="+mn-lt"/>
              </a:rPr>
              <a:t>Nur De-Mail:</a:t>
            </a:r>
          </a:p>
          <a:p>
            <a:pPr marL="636588" lvl="2" indent="-177800">
              <a:spcBef>
                <a:spcPct val="25000"/>
              </a:spcBef>
              <a:buFont typeface="Wingdings" pitchFamily="2" charset="2"/>
              <a:buChar char="§"/>
            </a:pPr>
            <a:r>
              <a:rPr lang="de-DE" sz="1400" dirty="0">
                <a:latin typeface="+mn-lt"/>
              </a:rPr>
              <a:t>Ein Postfach für alles</a:t>
            </a:r>
          </a:p>
          <a:p>
            <a:pPr marL="636588" lvl="2" indent="-177800">
              <a:spcBef>
                <a:spcPct val="25000"/>
              </a:spcBef>
              <a:buFont typeface="Wingdings" pitchFamily="2" charset="2"/>
              <a:buChar char="§"/>
            </a:pPr>
            <a:r>
              <a:rPr lang="de-DE" sz="1400" dirty="0">
                <a:latin typeface="+mn-lt"/>
              </a:rPr>
              <a:t>Ein E-Mail-System ohne Spam, Schadsoftware ...</a:t>
            </a:r>
          </a:p>
          <a:p>
            <a:pPr marL="636588" lvl="2" indent="-177800">
              <a:spcBef>
                <a:spcPct val="25000"/>
              </a:spcBef>
              <a:buFont typeface="Wingdings" pitchFamily="2" charset="2"/>
              <a:buChar char="§"/>
            </a:pPr>
            <a:r>
              <a:rPr lang="de-DE" sz="1400" dirty="0">
                <a:latin typeface="+mn-lt"/>
              </a:rPr>
              <a:t>Gerichtsfest</a:t>
            </a:r>
          </a:p>
          <a:p>
            <a:pPr marL="636588" lvl="2" indent="-177800">
              <a:spcBef>
                <a:spcPct val="25000"/>
              </a:spcBef>
              <a:buFont typeface="Wingdings" pitchFamily="2" charset="2"/>
              <a:buChar char="§"/>
            </a:pPr>
            <a:r>
              <a:rPr lang="de-DE" sz="1400" dirty="0">
                <a:latin typeface="+mn-lt"/>
              </a:rPr>
              <a:t>De-Mail-Verzeichnis</a:t>
            </a:r>
          </a:p>
        </p:txBody>
      </p:sp>
      <p:sp>
        <p:nvSpPr>
          <p:cNvPr id="121" name="AutoShape 10" descr="Verlauf_weiss_grau"/>
          <p:cNvSpPr>
            <a:spLocks noChangeArrowheads="1"/>
          </p:cNvSpPr>
          <p:nvPr>
            <p:custDataLst>
              <p:tags r:id="rId4"/>
            </p:custDataLst>
          </p:nvPr>
        </p:nvSpPr>
        <p:spPr bwMode="gray">
          <a:xfrm>
            <a:off x="3335388" y="1888382"/>
            <a:ext cx="2521324" cy="2865047"/>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Vorteile für die Bürgerschaft gelten auch für Unternehmen</a:t>
            </a:r>
          </a:p>
          <a:p>
            <a:pPr marL="179388" lvl="1" indent="-177800">
              <a:spcBef>
                <a:spcPct val="25000"/>
              </a:spcBef>
              <a:buFont typeface="Wingdings" pitchFamily="2" charset="2"/>
              <a:buChar char="§"/>
            </a:pPr>
            <a:r>
              <a:rPr lang="de-DE" sz="1400" dirty="0">
                <a:latin typeface="+mn-lt"/>
              </a:rPr>
              <a:t>Telefax kann durch De-Mail abgelöst werden</a:t>
            </a:r>
          </a:p>
          <a:p>
            <a:pPr marL="179388" lvl="1" indent="-177800">
              <a:spcBef>
                <a:spcPct val="25000"/>
              </a:spcBef>
              <a:buFont typeface="Wingdings" pitchFamily="2" charset="2"/>
              <a:buChar char="§"/>
            </a:pPr>
            <a:r>
              <a:rPr lang="de-DE" sz="1400" dirty="0">
                <a:latin typeface="+mn-lt"/>
              </a:rPr>
              <a:t>Briefverkehr kann durch De-Mail abgelöst werden</a:t>
            </a:r>
          </a:p>
          <a:p>
            <a:pPr marL="179388" lvl="1" indent="-177800">
              <a:spcBef>
                <a:spcPct val="25000"/>
              </a:spcBef>
              <a:buFont typeface="Wingdings" pitchFamily="2" charset="2"/>
              <a:buChar char="§"/>
            </a:pPr>
            <a:r>
              <a:rPr lang="de-DE" sz="1400" dirty="0">
                <a:latin typeface="+mn-lt"/>
              </a:rPr>
              <a:t>Rechtsgültige digitale Durchgängigkeit für Geschäftsprozesse</a:t>
            </a:r>
          </a:p>
          <a:p>
            <a:pPr marL="179388" lvl="1" indent="-177800">
              <a:spcBef>
                <a:spcPct val="25000"/>
              </a:spcBef>
              <a:buFont typeface="Wingdings" pitchFamily="2" charset="2"/>
              <a:buChar char="§"/>
            </a:pPr>
            <a:r>
              <a:rPr lang="de-DE" sz="1400" dirty="0">
                <a:latin typeface="+mn-lt"/>
              </a:rPr>
              <a:t>IT-Risiko Minimierung (Ransomware) </a:t>
            </a:r>
          </a:p>
        </p:txBody>
      </p:sp>
      <p:sp>
        <p:nvSpPr>
          <p:cNvPr id="17" name="AutoShape 5"/>
          <p:cNvSpPr>
            <a:spLocks noChangeArrowheads="1"/>
          </p:cNvSpPr>
          <p:nvPr>
            <p:custDataLst>
              <p:tags r:id="rId5"/>
            </p:custDataLst>
          </p:nvPr>
        </p:nvSpPr>
        <p:spPr bwMode="gray">
          <a:xfrm>
            <a:off x="6322878" y="1519529"/>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Behörden, Ämter</a:t>
            </a:r>
          </a:p>
        </p:txBody>
      </p:sp>
      <p:sp>
        <p:nvSpPr>
          <p:cNvPr id="18" name="AutoShape 10" descr="Verlauf_weiss_grau"/>
          <p:cNvSpPr>
            <a:spLocks noChangeArrowheads="1"/>
          </p:cNvSpPr>
          <p:nvPr>
            <p:custDataLst>
              <p:tags r:id="rId6"/>
            </p:custDataLst>
          </p:nvPr>
        </p:nvSpPr>
        <p:spPr bwMode="gray">
          <a:xfrm>
            <a:off x="6322878" y="1892854"/>
            <a:ext cx="2521324" cy="2865047"/>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Vorausgenannte Vorteile gelten auch für Behörden</a:t>
            </a:r>
          </a:p>
          <a:p>
            <a:pPr marL="179388" lvl="1" indent="-177800">
              <a:spcBef>
                <a:spcPct val="25000"/>
              </a:spcBef>
              <a:buFont typeface="Wingdings" pitchFamily="2" charset="2"/>
              <a:buChar char="§"/>
            </a:pPr>
            <a:r>
              <a:rPr lang="de-DE" sz="1400" dirty="0">
                <a:latin typeface="+mn-lt"/>
              </a:rPr>
              <a:t>Kleinteilig föderale Verwaltungsprozesse können spontan digitale Wege nutzen (</a:t>
            </a:r>
            <a:r>
              <a:rPr lang="de-DE" sz="1400" spc="-1" dirty="0">
                <a:solidFill>
                  <a:srgbClr val="000000"/>
                </a:solidFill>
                <a:latin typeface="Arial"/>
              </a:rPr>
              <a:t>Gemeinde - Kreis - Rettung - Polizei-Krankenhaus...</a:t>
            </a:r>
            <a:r>
              <a:rPr lang="de-DE" sz="1400" dirty="0">
                <a:latin typeface="+mn-lt"/>
              </a:rPr>
              <a:t>)</a:t>
            </a:r>
          </a:p>
          <a:p>
            <a:pPr marL="179388" lvl="1" indent="-177800">
              <a:spcBef>
                <a:spcPct val="25000"/>
              </a:spcBef>
              <a:buFont typeface="Wingdings" pitchFamily="2" charset="2"/>
              <a:buChar char="§"/>
            </a:pPr>
            <a:r>
              <a:rPr lang="de-DE" sz="1400" dirty="0">
                <a:latin typeface="+mn-lt"/>
              </a:rPr>
              <a:t>Kombinierbar mit OZG-Servicekonten</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7"/>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Das Vorhaben schafft Vorteile für alle Beteiligten in der Region </a:t>
            </a:r>
          </a:p>
        </p:txBody>
      </p:sp>
      <p:sp>
        <p:nvSpPr>
          <p:cNvPr id="7" name="Foliennummernplatzhalter 6">
            <a:extLst>
              <a:ext uri="{FF2B5EF4-FFF2-40B4-BE49-F238E27FC236}">
                <a16:creationId xmlns:a16="http://schemas.microsoft.com/office/drawing/2014/main" id="{7DB3F51A-843C-41EF-A216-D87569FF02D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111</a:t>
            </a:fld>
            <a:endParaRPr lang="de-DE" dirty="0"/>
          </a:p>
        </p:txBody>
      </p:sp>
      <p:sp>
        <p:nvSpPr>
          <p:cNvPr id="6" name="Rechteck 5">
            <a:extLst>
              <a:ext uri="{FF2B5EF4-FFF2-40B4-BE49-F238E27FC236}">
                <a16:creationId xmlns:a16="http://schemas.microsoft.com/office/drawing/2014/main" id="{1882DAB2-D579-CA67-155C-6BC87DE5C347}"/>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47138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000"/>
                                        <p:tgtEl>
                                          <p:spTgt spid="120"/>
                                        </p:tgtEl>
                                      </p:cBhvr>
                                    </p:animEffect>
                                    <p:anim calcmode="lin" valueType="num">
                                      <p:cBhvr>
                                        <p:cTn id="8" dur="1000" fill="hold"/>
                                        <p:tgtEl>
                                          <p:spTgt spid="120"/>
                                        </p:tgtEl>
                                        <p:attrNameLst>
                                          <p:attrName>ppt_x</p:attrName>
                                        </p:attrNameLst>
                                      </p:cBhvr>
                                      <p:tavLst>
                                        <p:tav tm="0">
                                          <p:val>
                                            <p:strVal val="#ppt_x"/>
                                          </p:val>
                                        </p:tav>
                                        <p:tav tm="100000">
                                          <p:val>
                                            <p:strVal val="#ppt_x"/>
                                          </p:val>
                                        </p:tav>
                                      </p:tavLst>
                                    </p:anim>
                                    <p:anim calcmode="lin" valueType="num">
                                      <p:cBhvr>
                                        <p:cTn id="9"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1000"/>
                                        <p:tgtEl>
                                          <p:spTgt spid="121"/>
                                        </p:tgtEl>
                                      </p:cBhvr>
                                    </p:animEffect>
                                    <p:anim calcmode="lin" valueType="num">
                                      <p:cBhvr>
                                        <p:cTn id="15" dur="1000" fill="hold"/>
                                        <p:tgtEl>
                                          <p:spTgt spid="121"/>
                                        </p:tgtEl>
                                        <p:attrNameLst>
                                          <p:attrName>ppt_x</p:attrName>
                                        </p:attrNameLst>
                                      </p:cBhvr>
                                      <p:tavLst>
                                        <p:tav tm="0">
                                          <p:val>
                                            <p:strVal val="#ppt_x"/>
                                          </p:val>
                                        </p:tav>
                                        <p:tav tm="100000">
                                          <p:val>
                                            <p:strVal val="#ppt_x"/>
                                          </p:val>
                                        </p:tav>
                                      </p:tavLst>
                                    </p:anim>
                                    <p:anim calcmode="lin" valueType="num">
                                      <p:cBhvr>
                                        <p:cTn id="16" dur="1000" fill="hold"/>
                                        <p:tgtEl>
                                          <p:spTgt spid="1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8"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5C9EBD2F-9AC6-41A9-AA60-7A80427860B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IKZ-Kooperation: Sichere E-Mail-Region Homberg per eID</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Rectangle 11">
            <a:extLst>
              <a:ext uri="{FF2B5EF4-FFF2-40B4-BE49-F238E27FC236}">
                <a16:creationId xmlns:a16="http://schemas.microsoft.com/office/drawing/2014/main" id="{99654FD6-C66A-4DE7-8F5D-F24EAA39D2B7}"/>
              </a:ext>
            </a:extLst>
          </p:cNvPr>
          <p:cNvSpPr>
            <a:spLocks noChangeArrowheads="1"/>
          </p:cNvSpPr>
          <p:nvPr>
            <p:custDataLst>
              <p:tags r:id="rId1"/>
            </p:custDataLst>
          </p:nvPr>
        </p:nvSpPr>
        <p:spPr bwMode="gray">
          <a:xfrm>
            <a:off x="3363197"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8" name="Rectangle 12">
            <a:extLst>
              <a:ext uri="{FF2B5EF4-FFF2-40B4-BE49-F238E27FC236}">
                <a16:creationId xmlns:a16="http://schemas.microsoft.com/office/drawing/2014/main" id="{B185183D-705C-4DCF-A0C4-689F541F8D2C}"/>
              </a:ext>
            </a:extLst>
          </p:cNvPr>
          <p:cNvSpPr>
            <a:spLocks noChangeArrowheads="1"/>
          </p:cNvSpPr>
          <p:nvPr>
            <p:custDataLst>
              <p:tags r:id="rId2"/>
            </p:custDataLst>
          </p:nvPr>
        </p:nvSpPr>
        <p:spPr bwMode="gray">
          <a:xfrm>
            <a:off x="5182181"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9" name="Rectangle 13">
            <a:extLst>
              <a:ext uri="{FF2B5EF4-FFF2-40B4-BE49-F238E27FC236}">
                <a16:creationId xmlns:a16="http://schemas.microsoft.com/office/drawing/2014/main" id="{E9346856-9A38-4F77-AEED-6745A5D0C710}"/>
              </a:ext>
            </a:extLst>
          </p:cNvPr>
          <p:cNvSpPr>
            <a:spLocks noChangeArrowheads="1"/>
          </p:cNvSpPr>
          <p:nvPr>
            <p:custDataLst>
              <p:tags r:id="rId3"/>
            </p:custDataLst>
          </p:nvPr>
        </p:nvSpPr>
        <p:spPr bwMode="gray">
          <a:xfrm>
            <a:off x="7001166"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10" name="Rectangle 180">
            <a:extLst>
              <a:ext uri="{FF2B5EF4-FFF2-40B4-BE49-F238E27FC236}">
                <a16:creationId xmlns:a16="http://schemas.microsoft.com/office/drawing/2014/main" id="{9646FE17-43A9-499F-8439-4A4ED2BD7DAD}"/>
              </a:ext>
            </a:extLst>
          </p:cNvPr>
          <p:cNvSpPr>
            <a:spLocks noChangeArrowheads="1"/>
          </p:cNvSpPr>
          <p:nvPr>
            <p:custDataLst>
              <p:tags r:id="rId4"/>
            </p:custDataLst>
          </p:nvPr>
        </p:nvSpPr>
        <p:spPr bwMode="gray">
          <a:xfrm>
            <a:off x="3363197"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1</a:t>
            </a:r>
          </a:p>
        </p:txBody>
      </p:sp>
      <p:grpSp>
        <p:nvGrpSpPr>
          <p:cNvPr id="11" name="Gruppieren 10">
            <a:extLst>
              <a:ext uri="{FF2B5EF4-FFF2-40B4-BE49-F238E27FC236}">
                <a16:creationId xmlns:a16="http://schemas.microsoft.com/office/drawing/2014/main" id="{A5DEBD6E-02E7-4B85-ACDC-043CE389242D}"/>
              </a:ext>
            </a:extLst>
          </p:cNvPr>
          <p:cNvGrpSpPr/>
          <p:nvPr/>
        </p:nvGrpSpPr>
        <p:grpSpPr>
          <a:xfrm>
            <a:off x="323850" y="1661333"/>
            <a:ext cx="5767824" cy="468312"/>
            <a:chOff x="323850" y="1661333"/>
            <a:chExt cx="4866721" cy="468312"/>
          </a:xfrm>
        </p:grpSpPr>
        <p:sp>
          <p:nvSpPr>
            <p:cNvPr id="12" name="Rectangle 5">
              <a:extLst>
                <a:ext uri="{FF2B5EF4-FFF2-40B4-BE49-F238E27FC236}">
                  <a16:creationId xmlns:a16="http://schemas.microsoft.com/office/drawing/2014/main" id="{0CA0D07E-034D-43C3-B3C5-C72BA558A143}"/>
                </a:ext>
              </a:extLst>
            </p:cNvPr>
            <p:cNvSpPr>
              <a:spLocks noChangeArrowheads="1"/>
            </p:cNvSpPr>
            <p:nvPr>
              <p:custDataLst>
                <p:tags r:id="rId26"/>
              </p:custDataLst>
            </p:nvPr>
          </p:nvSpPr>
          <p:spPr bwMode="gray">
            <a:xfrm>
              <a:off x="323850" y="166133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Digital Service Points (Bürgerterminals)</a:t>
              </a:r>
            </a:p>
            <a:p>
              <a:pPr>
                <a:lnSpc>
                  <a:spcPct val="100000"/>
                </a:lnSpc>
                <a:spcBef>
                  <a:spcPct val="0"/>
                </a:spcBef>
                <a:buClrTx/>
                <a:buSzTx/>
                <a:buFontTx/>
                <a:buNone/>
              </a:pPr>
              <a:r>
                <a:rPr lang="de-DE" dirty="0">
                  <a:latin typeface="+mj-lt"/>
                  <a:cs typeface="Arial" pitchFamily="34" charset="0"/>
                </a:rPr>
                <a:t>Aufstellorte auswählen, Geräte beschaffen, </a:t>
              </a:r>
              <a:br>
                <a:rPr lang="de-DE" dirty="0">
                  <a:latin typeface="+mj-lt"/>
                  <a:cs typeface="Arial" pitchFamily="34" charset="0"/>
                </a:rPr>
              </a:br>
              <a:r>
                <a:rPr lang="de-DE" dirty="0">
                  <a:latin typeface="+mj-lt"/>
                  <a:cs typeface="Arial" pitchFamily="34" charset="0"/>
                </a:rPr>
                <a:t>Landingpage (</a:t>
              </a:r>
              <a:r>
                <a:rPr lang="de-DE" dirty="0" err="1">
                  <a:latin typeface="+mj-lt"/>
                  <a:cs typeface="Arial" pitchFamily="34" charset="0"/>
                </a:rPr>
                <a:t>Diensteangebot</a:t>
              </a:r>
              <a:r>
                <a:rPr lang="de-DE" dirty="0">
                  <a:latin typeface="+mj-lt"/>
                  <a:cs typeface="Arial" pitchFamily="34" charset="0"/>
                </a:rPr>
                <a:t>) abstimmen</a:t>
              </a:r>
            </a:p>
          </p:txBody>
        </p:sp>
        <p:sp>
          <p:nvSpPr>
            <p:cNvPr id="13" name="Rectangle 15">
              <a:extLst>
                <a:ext uri="{FF2B5EF4-FFF2-40B4-BE49-F238E27FC236}">
                  <a16:creationId xmlns:a16="http://schemas.microsoft.com/office/drawing/2014/main" id="{EDD6F9CC-F8BE-4E85-ABDE-C832F6404AAA}"/>
                </a:ext>
              </a:extLst>
            </p:cNvPr>
            <p:cNvSpPr>
              <a:spLocks noChangeArrowheads="1"/>
            </p:cNvSpPr>
            <p:nvPr>
              <p:custDataLst>
                <p:tags r:id="rId27"/>
              </p:custDataLst>
            </p:nvPr>
          </p:nvSpPr>
          <p:spPr bwMode="gray">
            <a:xfrm>
              <a:off x="2888362" y="1805795"/>
              <a:ext cx="2302209"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sp>
        <p:nvSpPr>
          <p:cNvPr id="14" name="Rectangle 180">
            <a:extLst>
              <a:ext uri="{FF2B5EF4-FFF2-40B4-BE49-F238E27FC236}">
                <a16:creationId xmlns:a16="http://schemas.microsoft.com/office/drawing/2014/main" id="{7591C900-2AE7-4EB1-8CF1-96551665858B}"/>
              </a:ext>
            </a:extLst>
          </p:cNvPr>
          <p:cNvSpPr>
            <a:spLocks noChangeArrowheads="1"/>
          </p:cNvSpPr>
          <p:nvPr>
            <p:custDataLst>
              <p:tags r:id="rId5"/>
            </p:custDataLst>
          </p:nvPr>
        </p:nvSpPr>
        <p:spPr bwMode="gray">
          <a:xfrm>
            <a:off x="4272689"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2</a:t>
            </a:r>
          </a:p>
        </p:txBody>
      </p:sp>
      <p:sp>
        <p:nvSpPr>
          <p:cNvPr id="15" name="Rectangle 180">
            <a:extLst>
              <a:ext uri="{FF2B5EF4-FFF2-40B4-BE49-F238E27FC236}">
                <a16:creationId xmlns:a16="http://schemas.microsoft.com/office/drawing/2014/main" id="{201AD1B4-025A-4DD0-9A4B-5666E4BBCD1C}"/>
              </a:ext>
            </a:extLst>
          </p:cNvPr>
          <p:cNvSpPr>
            <a:spLocks noChangeArrowheads="1"/>
          </p:cNvSpPr>
          <p:nvPr>
            <p:custDataLst>
              <p:tags r:id="rId6"/>
            </p:custDataLst>
          </p:nvPr>
        </p:nvSpPr>
        <p:spPr bwMode="gray">
          <a:xfrm>
            <a:off x="5182181"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3</a:t>
            </a:r>
          </a:p>
        </p:txBody>
      </p:sp>
      <p:sp>
        <p:nvSpPr>
          <p:cNvPr id="16" name="Rectangle 180">
            <a:extLst>
              <a:ext uri="{FF2B5EF4-FFF2-40B4-BE49-F238E27FC236}">
                <a16:creationId xmlns:a16="http://schemas.microsoft.com/office/drawing/2014/main" id="{4B5BA138-95CA-45CC-A9D4-FAA1EBFC911E}"/>
              </a:ext>
            </a:extLst>
          </p:cNvPr>
          <p:cNvSpPr>
            <a:spLocks noChangeArrowheads="1"/>
          </p:cNvSpPr>
          <p:nvPr>
            <p:custDataLst>
              <p:tags r:id="rId7"/>
            </p:custDataLst>
          </p:nvPr>
        </p:nvSpPr>
        <p:spPr bwMode="gray">
          <a:xfrm>
            <a:off x="6091674"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4</a:t>
            </a:r>
          </a:p>
        </p:txBody>
      </p:sp>
      <p:sp>
        <p:nvSpPr>
          <p:cNvPr id="17" name="Rectangle 180">
            <a:extLst>
              <a:ext uri="{FF2B5EF4-FFF2-40B4-BE49-F238E27FC236}">
                <a16:creationId xmlns:a16="http://schemas.microsoft.com/office/drawing/2014/main" id="{52AB57BA-1F6F-40A2-96F6-ADA3CCE57AA4}"/>
              </a:ext>
            </a:extLst>
          </p:cNvPr>
          <p:cNvSpPr>
            <a:spLocks noChangeArrowheads="1"/>
          </p:cNvSpPr>
          <p:nvPr>
            <p:custDataLst>
              <p:tags r:id="rId8"/>
            </p:custDataLst>
          </p:nvPr>
        </p:nvSpPr>
        <p:spPr bwMode="gray">
          <a:xfrm>
            <a:off x="7001166"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5</a:t>
            </a:r>
          </a:p>
        </p:txBody>
      </p:sp>
      <p:sp>
        <p:nvSpPr>
          <p:cNvPr id="18" name="Rectangle 180">
            <a:extLst>
              <a:ext uri="{FF2B5EF4-FFF2-40B4-BE49-F238E27FC236}">
                <a16:creationId xmlns:a16="http://schemas.microsoft.com/office/drawing/2014/main" id="{09763012-0D6B-4DDE-A720-1879EC91C148}"/>
              </a:ext>
            </a:extLst>
          </p:cNvPr>
          <p:cNvSpPr>
            <a:spLocks noChangeArrowheads="1"/>
          </p:cNvSpPr>
          <p:nvPr>
            <p:custDataLst>
              <p:tags r:id="rId9"/>
            </p:custDataLst>
          </p:nvPr>
        </p:nvSpPr>
        <p:spPr bwMode="gray">
          <a:xfrm>
            <a:off x="7910658"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6</a:t>
            </a:r>
          </a:p>
        </p:txBody>
      </p:sp>
      <p:grpSp>
        <p:nvGrpSpPr>
          <p:cNvPr id="19" name="Gruppieren 18">
            <a:extLst>
              <a:ext uri="{FF2B5EF4-FFF2-40B4-BE49-F238E27FC236}">
                <a16:creationId xmlns:a16="http://schemas.microsoft.com/office/drawing/2014/main" id="{90709E51-C25F-4E83-B0A5-442B44C8D343}"/>
              </a:ext>
            </a:extLst>
          </p:cNvPr>
          <p:cNvGrpSpPr/>
          <p:nvPr/>
        </p:nvGrpSpPr>
        <p:grpSpPr>
          <a:xfrm>
            <a:off x="323850" y="2742420"/>
            <a:ext cx="8496300" cy="468313"/>
            <a:chOff x="323850" y="2742420"/>
            <a:chExt cx="8496300" cy="468313"/>
          </a:xfrm>
        </p:grpSpPr>
        <p:sp>
          <p:nvSpPr>
            <p:cNvPr id="20" name="Rectangle 3">
              <a:extLst>
                <a:ext uri="{FF2B5EF4-FFF2-40B4-BE49-F238E27FC236}">
                  <a16:creationId xmlns:a16="http://schemas.microsoft.com/office/drawing/2014/main" id="{BC971472-9821-4B68-905B-C572ABB1DE48}"/>
                </a:ext>
              </a:extLst>
            </p:cNvPr>
            <p:cNvSpPr>
              <a:spLocks noChangeArrowheads="1"/>
            </p:cNvSpPr>
            <p:nvPr>
              <p:custDataLst>
                <p:tags r:id="rId24"/>
              </p:custDataLst>
            </p:nvPr>
          </p:nvSpPr>
          <p:spPr bwMode="gray">
            <a:xfrm>
              <a:off x="323850" y="27424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Institutionalisierung</a:t>
              </a:r>
            </a:p>
            <a:p>
              <a:pPr>
                <a:lnSpc>
                  <a:spcPct val="100000"/>
                </a:lnSpc>
                <a:spcBef>
                  <a:spcPct val="0"/>
                </a:spcBef>
                <a:buClrTx/>
                <a:buSzTx/>
                <a:buFontTx/>
                <a:buNone/>
              </a:pPr>
              <a:r>
                <a:rPr lang="de-DE" dirty="0">
                  <a:latin typeface="+mj-lt"/>
                  <a:cs typeface="Arial" pitchFamily="34" charset="0"/>
                </a:rPr>
                <a:t>Spezifische Arbeitskreise, Workshops usw. für nach-</a:t>
              </a:r>
            </a:p>
            <a:p>
              <a:pPr>
                <a:lnSpc>
                  <a:spcPct val="100000"/>
                </a:lnSpc>
                <a:spcBef>
                  <a:spcPct val="0"/>
                </a:spcBef>
                <a:buClrTx/>
                <a:buSzTx/>
                <a:buFontTx/>
                <a:buNone/>
              </a:pPr>
              <a:r>
                <a:rPr lang="de-DE" dirty="0">
                  <a:latin typeface="+mj-lt"/>
                  <a:cs typeface="Arial" pitchFamily="34" charset="0"/>
                </a:rPr>
                <a:t>haltigen Projekterfolg und Netzwerkeffekt einrichten</a:t>
              </a:r>
            </a:p>
          </p:txBody>
        </p:sp>
        <p:sp>
          <p:nvSpPr>
            <p:cNvPr id="21" name="Rectangle 23">
              <a:extLst>
                <a:ext uri="{FF2B5EF4-FFF2-40B4-BE49-F238E27FC236}">
                  <a16:creationId xmlns:a16="http://schemas.microsoft.com/office/drawing/2014/main" id="{E494E338-1C45-4DEB-AEF9-AEFB974F0A5B}"/>
                </a:ext>
              </a:extLst>
            </p:cNvPr>
            <p:cNvSpPr>
              <a:spLocks noChangeArrowheads="1"/>
            </p:cNvSpPr>
            <p:nvPr>
              <p:custDataLst>
                <p:tags r:id="rId25"/>
              </p:custDataLst>
            </p:nvPr>
          </p:nvSpPr>
          <p:spPr bwMode="gray">
            <a:xfrm>
              <a:off x="6091674" y="2886883"/>
              <a:ext cx="2728476"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sp>
        <p:nvSpPr>
          <p:cNvPr id="22" name="Rectangle 29">
            <a:extLst>
              <a:ext uri="{FF2B5EF4-FFF2-40B4-BE49-F238E27FC236}">
                <a16:creationId xmlns:a16="http://schemas.microsoft.com/office/drawing/2014/main" id="{15103ED8-01F1-4BE6-9DA6-14E1AB0B5A41}"/>
              </a:ext>
            </a:extLst>
          </p:cNvPr>
          <p:cNvSpPr>
            <a:spLocks noChangeArrowheads="1"/>
          </p:cNvSpPr>
          <p:nvPr>
            <p:custDataLst>
              <p:tags r:id="rId10"/>
            </p:custDataLst>
          </p:nvPr>
        </p:nvSpPr>
        <p:spPr bwMode="gray">
          <a:xfrm>
            <a:off x="3363197" y="1337483"/>
            <a:ext cx="5456953" cy="3005917"/>
          </a:xfrm>
          <a:prstGeom prst="rect">
            <a:avLst/>
          </a:prstGeom>
          <a:noFill/>
          <a:ln w="6350" algn="ctr">
            <a:solidFill>
              <a:srgbClr val="999999"/>
            </a:solidFill>
            <a:miter lim="800000"/>
            <a:headEnd/>
            <a:tailEnd/>
          </a:ln>
          <a:effectLst/>
        </p:spPr>
        <p:txBody>
          <a:bodyPr wrap="none" lIns="0" tIns="0" rIns="0" bIns="0" anchor="ctr"/>
          <a:lstStyle/>
          <a:p>
            <a:endParaRPr lang="de-DE">
              <a:latin typeface="+mj-lt"/>
            </a:endParaRPr>
          </a:p>
        </p:txBody>
      </p:sp>
      <p:sp>
        <p:nvSpPr>
          <p:cNvPr id="23" name="Rectangle 30">
            <a:extLst>
              <a:ext uri="{FF2B5EF4-FFF2-40B4-BE49-F238E27FC236}">
                <a16:creationId xmlns:a16="http://schemas.microsoft.com/office/drawing/2014/main" id="{17A2A161-C74A-4CF5-A4B5-F689C8C9B545}"/>
              </a:ext>
            </a:extLst>
          </p:cNvPr>
          <p:cNvSpPr>
            <a:spLocks noChangeArrowheads="1"/>
          </p:cNvSpPr>
          <p:nvPr>
            <p:custDataLst>
              <p:tags r:id="rId11"/>
            </p:custDataLst>
          </p:nvPr>
        </p:nvSpPr>
        <p:spPr bwMode="gray">
          <a:xfrm>
            <a:off x="3361765" y="1013633"/>
            <a:ext cx="5458385" cy="252412"/>
          </a:xfrm>
          <a:prstGeom prst="rect">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latin typeface="+mj-lt"/>
              </a:rPr>
              <a:t>buergerservice.org e.V. moderiert und begleitet </a:t>
            </a:r>
          </a:p>
        </p:txBody>
      </p:sp>
      <p:grpSp>
        <p:nvGrpSpPr>
          <p:cNvPr id="24" name="Gruppieren 23">
            <a:extLst>
              <a:ext uri="{FF2B5EF4-FFF2-40B4-BE49-F238E27FC236}">
                <a16:creationId xmlns:a16="http://schemas.microsoft.com/office/drawing/2014/main" id="{904761A9-6A95-4F58-9CB2-A587457F82ED}"/>
              </a:ext>
            </a:extLst>
          </p:cNvPr>
          <p:cNvGrpSpPr/>
          <p:nvPr/>
        </p:nvGrpSpPr>
        <p:grpSpPr>
          <a:xfrm>
            <a:off x="323850" y="2201083"/>
            <a:ext cx="8096088" cy="468312"/>
            <a:chOff x="323850" y="2201083"/>
            <a:chExt cx="8096088" cy="468312"/>
          </a:xfrm>
        </p:grpSpPr>
        <p:sp>
          <p:nvSpPr>
            <p:cNvPr id="25" name="Rectangle 6">
              <a:extLst>
                <a:ext uri="{FF2B5EF4-FFF2-40B4-BE49-F238E27FC236}">
                  <a16:creationId xmlns:a16="http://schemas.microsoft.com/office/drawing/2014/main" id="{A7F586C4-2AE3-4F58-9C58-3D46E78FF2F9}"/>
                </a:ext>
              </a:extLst>
            </p:cNvPr>
            <p:cNvSpPr>
              <a:spLocks noChangeArrowheads="1"/>
            </p:cNvSpPr>
            <p:nvPr>
              <p:custDataLst>
                <p:tags r:id="rId20"/>
              </p:custDataLst>
            </p:nvPr>
          </p:nvSpPr>
          <p:spPr bwMode="gray">
            <a:xfrm>
              <a:off x="323850" y="220108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Betreuungspersonal einweisen</a:t>
              </a:r>
            </a:p>
            <a:p>
              <a:pPr>
                <a:lnSpc>
                  <a:spcPct val="100000"/>
                </a:lnSpc>
                <a:spcBef>
                  <a:spcPct val="0"/>
                </a:spcBef>
                <a:buClrTx/>
                <a:buSzTx/>
                <a:buFontTx/>
                <a:buNone/>
              </a:pPr>
              <a:r>
                <a:rPr lang="de-DE" dirty="0">
                  <a:latin typeface="+mj-lt"/>
                  <a:cs typeface="Arial" pitchFamily="34" charset="0"/>
                </a:rPr>
                <a:t>Schulungen, …</a:t>
              </a:r>
              <a:br>
                <a:rPr lang="de-DE" dirty="0">
                  <a:latin typeface="+mj-lt"/>
                  <a:cs typeface="Arial" pitchFamily="34" charset="0"/>
                </a:rPr>
              </a:br>
              <a:r>
                <a:rPr lang="de-DE" dirty="0">
                  <a:latin typeface="+mj-lt"/>
                  <a:cs typeface="Arial" pitchFamily="34" charset="0"/>
                </a:rPr>
                <a:t>Workshops, …</a:t>
              </a:r>
            </a:p>
          </p:txBody>
        </p:sp>
        <p:sp>
          <p:nvSpPr>
            <p:cNvPr id="26" name="Rectangle 22">
              <a:extLst>
                <a:ext uri="{FF2B5EF4-FFF2-40B4-BE49-F238E27FC236}">
                  <a16:creationId xmlns:a16="http://schemas.microsoft.com/office/drawing/2014/main" id="{B9024BF5-E217-4796-8BA2-E288352D52C1}"/>
                </a:ext>
              </a:extLst>
            </p:cNvPr>
            <p:cNvSpPr>
              <a:spLocks noChangeArrowheads="1"/>
            </p:cNvSpPr>
            <p:nvPr>
              <p:custDataLst>
                <p:tags r:id="rId21"/>
              </p:custDataLst>
            </p:nvPr>
          </p:nvSpPr>
          <p:spPr bwMode="gray">
            <a:xfrm>
              <a:off x="5182181" y="2347133"/>
              <a:ext cx="908059"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sp>
          <p:nvSpPr>
            <p:cNvPr id="27" name="AutoShape 16">
              <a:extLst>
                <a:ext uri="{FF2B5EF4-FFF2-40B4-BE49-F238E27FC236}">
                  <a16:creationId xmlns:a16="http://schemas.microsoft.com/office/drawing/2014/main" id="{113F94F1-FDFE-424A-A686-AA02728FE87B}"/>
                </a:ext>
              </a:extLst>
            </p:cNvPr>
            <p:cNvSpPr>
              <a:spLocks noChangeArrowheads="1"/>
            </p:cNvSpPr>
            <p:nvPr>
              <p:custDataLst>
                <p:tags r:id="rId22"/>
              </p:custDataLst>
            </p:nvPr>
          </p:nvSpPr>
          <p:spPr bwMode="gray">
            <a:xfrm>
              <a:off x="6010034" y="2343972"/>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28" name="Rectangle 9">
              <a:extLst>
                <a:ext uri="{FF2B5EF4-FFF2-40B4-BE49-F238E27FC236}">
                  <a16:creationId xmlns:a16="http://schemas.microsoft.com/office/drawing/2014/main" id="{96C61D9F-9A31-4481-87F1-590F1325EA0C}"/>
                </a:ext>
              </a:extLst>
            </p:cNvPr>
            <p:cNvSpPr>
              <a:spLocks noChangeArrowheads="1"/>
            </p:cNvSpPr>
            <p:nvPr>
              <p:custDataLst>
                <p:tags r:id="rId23"/>
              </p:custDataLst>
            </p:nvPr>
          </p:nvSpPr>
          <p:spPr bwMode="gray">
            <a:xfrm>
              <a:off x="6211376" y="2327150"/>
              <a:ext cx="220856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Betreuungspersonal ist eingewiesen</a:t>
              </a:r>
            </a:p>
          </p:txBody>
        </p:sp>
      </p:grpSp>
      <p:grpSp>
        <p:nvGrpSpPr>
          <p:cNvPr id="29" name="Gruppieren 28">
            <a:extLst>
              <a:ext uri="{FF2B5EF4-FFF2-40B4-BE49-F238E27FC236}">
                <a16:creationId xmlns:a16="http://schemas.microsoft.com/office/drawing/2014/main" id="{B0439F96-3A07-49E0-99EC-76C38E68B4B3}"/>
              </a:ext>
            </a:extLst>
          </p:cNvPr>
          <p:cNvGrpSpPr/>
          <p:nvPr/>
        </p:nvGrpSpPr>
        <p:grpSpPr>
          <a:xfrm>
            <a:off x="323850" y="3821920"/>
            <a:ext cx="8496300" cy="468313"/>
            <a:chOff x="323850" y="3821920"/>
            <a:chExt cx="8496300" cy="468313"/>
          </a:xfrm>
        </p:grpSpPr>
        <p:sp>
          <p:nvSpPr>
            <p:cNvPr id="30" name="Rectangle 9">
              <a:extLst>
                <a:ext uri="{FF2B5EF4-FFF2-40B4-BE49-F238E27FC236}">
                  <a16:creationId xmlns:a16="http://schemas.microsoft.com/office/drawing/2014/main" id="{F3C7E586-EE16-4ECC-9D0C-BBDBF8CC7A86}"/>
                </a:ext>
              </a:extLst>
            </p:cNvPr>
            <p:cNvSpPr>
              <a:spLocks noChangeArrowheads="1"/>
            </p:cNvSpPr>
            <p:nvPr>
              <p:custDataLst>
                <p:tags r:id="rId18"/>
              </p:custDataLst>
            </p:nvPr>
          </p:nvSpPr>
          <p:spPr bwMode="gray">
            <a:xfrm>
              <a:off x="323850" y="38219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a:t>
              </a:r>
            </a:p>
            <a:p>
              <a:pPr>
                <a:lnSpc>
                  <a:spcPct val="100000"/>
                </a:lnSpc>
                <a:spcBef>
                  <a:spcPct val="0"/>
                </a:spcBef>
                <a:buClrTx/>
                <a:buSzTx/>
                <a:buFontTx/>
                <a:buNone/>
              </a:pPr>
              <a:r>
                <a:rPr lang="de-DE" dirty="0">
                  <a:latin typeface="+mj-lt"/>
                  <a:cs typeface="Arial" pitchFamily="34" charset="0"/>
                </a:rPr>
                <a:t>…,</a:t>
              </a:r>
              <a:br>
                <a:rPr lang="de-DE" dirty="0">
                  <a:latin typeface="+mj-lt"/>
                  <a:cs typeface="Arial" pitchFamily="34" charset="0"/>
                </a:rPr>
              </a:br>
              <a:r>
                <a:rPr lang="de-DE" dirty="0">
                  <a:latin typeface="+mj-lt"/>
                  <a:cs typeface="Arial" pitchFamily="34" charset="0"/>
                </a:rPr>
                <a:t>…</a:t>
              </a:r>
            </a:p>
          </p:txBody>
        </p:sp>
        <p:sp>
          <p:nvSpPr>
            <p:cNvPr id="31" name="Rectangle 24">
              <a:extLst>
                <a:ext uri="{FF2B5EF4-FFF2-40B4-BE49-F238E27FC236}">
                  <a16:creationId xmlns:a16="http://schemas.microsoft.com/office/drawing/2014/main" id="{E703A8BC-5AC6-46B4-B760-1587ABF797D0}"/>
                </a:ext>
              </a:extLst>
            </p:cNvPr>
            <p:cNvSpPr>
              <a:spLocks noChangeArrowheads="1"/>
            </p:cNvSpPr>
            <p:nvPr>
              <p:custDataLst>
                <p:tags r:id="rId19"/>
              </p:custDataLst>
            </p:nvPr>
          </p:nvSpPr>
          <p:spPr bwMode="gray">
            <a:xfrm>
              <a:off x="5190572" y="3962301"/>
              <a:ext cx="3629578"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grpSp>
      <p:grpSp>
        <p:nvGrpSpPr>
          <p:cNvPr id="32" name="Gruppieren 31">
            <a:extLst>
              <a:ext uri="{FF2B5EF4-FFF2-40B4-BE49-F238E27FC236}">
                <a16:creationId xmlns:a16="http://schemas.microsoft.com/office/drawing/2014/main" id="{6C023C6A-773D-4DE0-B16B-3826B1FB2D1A}"/>
              </a:ext>
            </a:extLst>
          </p:cNvPr>
          <p:cNvGrpSpPr/>
          <p:nvPr/>
        </p:nvGrpSpPr>
        <p:grpSpPr>
          <a:xfrm>
            <a:off x="323850" y="1809424"/>
            <a:ext cx="8234126" cy="1941059"/>
            <a:chOff x="323850" y="1809424"/>
            <a:chExt cx="8234126" cy="1941059"/>
          </a:xfrm>
        </p:grpSpPr>
        <p:sp>
          <p:nvSpPr>
            <p:cNvPr id="33" name="Rectangle 4">
              <a:extLst>
                <a:ext uri="{FF2B5EF4-FFF2-40B4-BE49-F238E27FC236}">
                  <a16:creationId xmlns:a16="http://schemas.microsoft.com/office/drawing/2014/main" id="{6281FD1F-7E90-4C4A-9210-31D266F5797A}"/>
                </a:ext>
              </a:extLst>
            </p:cNvPr>
            <p:cNvSpPr>
              <a:spLocks noChangeArrowheads="1"/>
            </p:cNvSpPr>
            <p:nvPr>
              <p:custDataLst>
                <p:tags r:id="rId14"/>
              </p:custDataLst>
            </p:nvPr>
          </p:nvSpPr>
          <p:spPr bwMode="gray">
            <a:xfrm>
              <a:off x="323850" y="328217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a:t>
              </a:r>
            </a:p>
            <a:p>
              <a:pPr>
                <a:lnSpc>
                  <a:spcPct val="100000"/>
                </a:lnSpc>
                <a:spcBef>
                  <a:spcPct val="0"/>
                </a:spcBef>
                <a:buClrTx/>
                <a:buSzTx/>
                <a:buFontTx/>
                <a:buNone/>
              </a:pPr>
              <a:r>
                <a:rPr lang="de-DE" dirty="0">
                  <a:latin typeface="+mj-lt"/>
                  <a:cs typeface="Arial" pitchFamily="34" charset="0"/>
                </a:rPr>
                <a:t>…,</a:t>
              </a:r>
              <a:br>
                <a:rPr lang="de-DE" dirty="0">
                  <a:latin typeface="+mj-lt"/>
                  <a:cs typeface="Arial" pitchFamily="34" charset="0"/>
                </a:rPr>
              </a:br>
              <a:r>
                <a:rPr lang="de-DE" dirty="0">
                  <a:latin typeface="+mj-lt"/>
                  <a:cs typeface="Arial" pitchFamily="34" charset="0"/>
                </a:rPr>
                <a:t>…</a:t>
              </a:r>
            </a:p>
          </p:txBody>
        </p:sp>
        <p:sp>
          <p:nvSpPr>
            <p:cNvPr id="34" name="AutoShape 16">
              <a:extLst>
                <a:ext uri="{FF2B5EF4-FFF2-40B4-BE49-F238E27FC236}">
                  <a16:creationId xmlns:a16="http://schemas.microsoft.com/office/drawing/2014/main" id="{76A692AD-AF4A-4320-97E2-317A6637BB24}"/>
                </a:ext>
              </a:extLst>
            </p:cNvPr>
            <p:cNvSpPr>
              <a:spLocks noChangeArrowheads="1"/>
            </p:cNvSpPr>
            <p:nvPr>
              <p:custDataLst>
                <p:tags r:id="rId15"/>
              </p:custDataLst>
            </p:nvPr>
          </p:nvSpPr>
          <p:spPr bwMode="gray">
            <a:xfrm>
              <a:off x="5102648" y="3444343"/>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35" name="Rectangle 24">
              <a:extLst>
                <a:ext uri="{FF2B5EF4-FFF2-40B4-BE49-F238E27FC236}">
                  <a16:creationId xmlns:a16="http://schemas.microsoft.com/office/drawing/2014/main" id="{339B7577-210A-4FC4-84F1-353FA803CC53}"/>
                </a:ext>
              </a:extLst>
            </p:cNvPr>
            <p:cNvSpPr>
              <a:spLocks noChangeArrowheads="1"/>
            </p:cNvSpPr>
            <p:nvPr>
              <p:custDataLst>
                <p:tags r:id="rId16"/>
              </p:custDataLst>
            </p:nvPr>
          </p:nvSpPr>
          <p:spPr bwMode="gray">
            <a:xfrm>
              <a:off x="4343292" y="3426633"/>
              <a:ext cx="759356"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sp>
          <p:nvSpPr>
            <p:cNvPr id="36" name="Rectangle 9">
              <a:extLst>
                <a:ext uri="{FF2B5EF4-FFF2-40B4-BE49-F238E27FC236}">
                  <a16:creationId xmlns:a16="http://schemas.microsoft.com/office/drawing/2014/main" id="{D2699F22-5729-46B2-84D1-699451894971}"/>
                </a:ext>
              </a:extLst>
            </p:cNvPr>
            <p:cNvSpPr>
              <a:spLocks noChangeArrowheads="1"/>
            </p:cNvSpPr>
            <p:nvPr>
              <p:custDataLst>
                <p:tags r:id="rId17"/>
              </p:custDataLst>
            </p:nvPr>
          </p:nvSpPr>
          <p:spPr bwMode="gray">
            <a:xfrm>
              <a:off x="6116344" y="1809424"/>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Alle Terminals in Betrieb</a:t>
              </a:r>
            </a:p>
          </p:txBody>
        </p:sp>
      </p:grpSp>
      <p:sp>
        <p:nvSpPr>
          <p:cNvPr id="37" name="AutoShape 5">
            <a:extLst>
              <a:ext uri="{FF2B5EF4-FFF2-40B4-BE49-F238E27FC236}">
                <a16:creationId xmlns:a16="http://schemas.microsoft.com/office/drawing/2014/main" id="{57FA65C2-6148-4F7F-9E3C-832B5D1A5868}"/>
              </a:ext>
            </a:extLst>
          </p:cNvPr>
          <p:cNvSpPr>
            <a:spLocks noChangeArrowheads="1"/>
          </p:cNvSpPr>
          <p:nvPr>
            <p:custDataLst>
              <p:tags r:id="rId12"/>
            </p:custDataLst>
          </p:nvPr>
        </p:nvSpPr>
        <p:spPr bwMode="gray">
          <a:xfrm>
            <a:off x="340354" y="1018044"/>
            <a:ext cx="2954175" cy="571851"/>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Sichere E-Mail-Region mit eID</a:t>
            </a:r>
          </a:p>
        </p:txBody>
      </p:sp>
      <p:sp>
        <p:nvSpPr>
          <p:cNvPr id="38" name="AutoShape 16">
            <a:extLst>
              <a:ext uri="{FF2B5EF4-FFF2-40B4-BE49-F238E27FC236}">
                <a16:creationId xmlns:a16="http://schemas.microsoft.com/office/drawing/2014/main" id="{DF7C9923-E3E4-4C5F-BBC2-F41232008DE8}"/>
              </a:ext>
            </a:extLst>
          </p:cNvPr>
          <p:cNvSpPr>
            <a:spLocks noChangeArrowheads="1"/>
          </p:cNvSpPr>
          <p:nvPr>
            <p:custDataLst>
              <p:tags r:id="rId13"/>
            </p:custDataLst>
          </p:nvPr>
        </p:nvSpPr>
        <p:spPr bwMode="gray">
          <a:xfrm>
            <a:off x="6007027" y="1805795"/>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39" name="Foliennummernplatzhalter 38">
            <a:extLst>
              <a:ext uri="{FF2B5EF4-FFF2-40B4-BE49-F238E27FC236}">
                <a16:creationId xmlns:a16="http://schemas.microsoft.com/office/drawing/2014/main" id="{0E5372C8-1AC5-420A-9D65-F37664734F4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112</a:t>
            </a:fld>
            <a:endParaRPr lang="de-DE" dirty="0"/>
          </a:p>
        </p:txBody>
      </p:sp>
      <p:sp>
        <p:nvSpPr>
          <p:cNvPr id="7" name="Rechteck 6">
            <a:extLst>
              <a:ext uri="{FF2B5EF4-FFF2-40B4-BE49-F238E27FC236}">
                <a16:creationId xmlns:a16="http://schemas.microsoft.com/office/drawing/2014/main" id="{68EA22A2-185C-21A5-C1A1-7F93FF85B3A4}"/>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2149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5F9EA1AD-7BAE-487E-A720-4866E89BCCB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IKZ-Kooperation: Sichere E-Mail-Region Homberg per eID</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39" name="Abgerundetes Rechteck 10">
            <a:extLst>
              <a:ext uri="{FF2B5EF4-FFF2-40B4-BE49-F238E27FC236}">
                <a16:creationId xmlns:a16="http://schemas.microsoft.com/office/drawing/2014/main" id="{38097D24-0165-4043-B335-33D5AC6A66CD}"/>
              </a:ext>
            </a:extLst>
          </p:cNvPr>
          <p:cNvSpPr>
            <a:spLocks noChangeArrowheads="1"/>
          </p:cNvSpPr>
          <p:nvPr/>
        </p:nvSpPr>
        <p:spPr bwMode="auto">
          <a:xfrm>
            <a:off x="1422492" y="1029930"/>
            <a:ext cx="2262002" cy="3240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en-US" sz="1400" b="1">
                <a:solidFill>
                  <a:schemeClr val="bg1"/>
                </a:solidFill>
                <a:latin typeface="+mn-lt"/>
                <a:ea typeface="ＭＳ Ｐゴシック" pitchFamily="34" charset="-128"/>
                <a:cs typeface="Arial" pitchFamily="34" charset="0"/>
              </a:rPr>
              <a:t>Ziele</a:t>
            </a:r>
            <a:endParaRPr lang="en-US" sz="1400" b="1" dirty="0">
              <a:solidFill>
                <a:schemeClr val="bg1"/>
              </a:solidFill>
              <a:latin typeface="+mn-lt"/>
              <a:ea typeface="ＭＳ Ｐゴシック" pitchFamily="34" charset="-128"/>
              <a:cs typeface="Arial" pitchFamily="34" charset="0"/>
            </a:endParaRPr>
          </a:p>
        </p:txBody>
      </p:sp>
      <p:sp>
        <p:nvSpPr>
          <p:cNvPr id="40" name="Abgerundetes Rechteck 10">
            <a:extLst>
              <a:ext uri="{FF2B5EF4-FFF2-40B4-BE49-F238E27FC236}">
                <a16:creationId xmlns:a16="http://schemas.microsoft.com/office/drawing/2014/main" id="{5F58B5BA-90AB-4A64-A92E-860A2BE107EC}"/>
              </a:ext>
            </a:extLst>
          </p:cNvPr>
          <p:cNvSpPr>
            <a:spLocks noChangeArrowheads="1"/>
          </p:cNvSpPr>
          <p:nvPr/>
        </p:nvSpPr>
        <p:spPr bwMode="auto">
          <a:xfrm>
            <a:off x="3823199" y="1029555"/>
            <a:ext cx="2857300" cy="3240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en-US" sz="1400" b="1">
                <a:solidFill>
                  <a:schemeClr val="bg1"/>
                </a:solidFill>
                <a:latin typeface="+mn-lt"/>
                <a:ea typeface="ＭＳ Ｐゴシック" pitchFamily="34" charset="-128"/>
                <a:cs typeface="Arial" pitchFamily="34" charset="0"/>
              </a:rPr>
              <a:t>Aufgaben</a:t>
            </a:r>
            <a:endParaRPr lang="en-US" sz="1400" b="1" dirty="0">
              <a:solidFill>
                <a:schemeClr val="bg1"/>
              </a:solidFill>
              <a:latin typeface="+mn-lt"/>
              <a:ea typeface="ＭＳ Ｐゴシック" pitchFamily="34" charset="-128"/>
              <a:cs typeface="Arial" pitchFamily="34" charset="0"/>
            </a:endParaRPr>
          </a:p>
        </p:txBody>
      </p:sp>
      <p:sp>
        <p:nvSpPr>
          <p:cNvPr id="41" name="Abgerundetes Rechteck 10">
            <a:extLst>
              <a:ext uri="{FF2B5EF4-FFF2-40B4-BE49-F238E27FC236}">
                <a16:creationId xmlns:a16="http://schemas.microsoft.com/office/drawing/2014/main" id="{4251D39A-DDF7-4EF9-9502-DB875A9703B9}"/>
              </a:ext>
            </a:extLst>
          </p:cNvPr>
          <p:cNvSpPr>
            <a:spLocks noChangeArrowheads="1"/>
          </p:cNvSpPr>
          <p:nvPr/>
        </p:nvSpPr>
        <p:spPr bwMode="auto">
          <a:xfrm>
            <a:off x="6815552" y="1030554"/>
            <a:ext cx="1187235" cy="322002"/>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en-US" sz="1400" b="1" dirty="0" err="1">
                <a:solidFill>
                  <a:schemeClr val="bg1"/>
                </a:solidFill>
                <a:latin typeface="+mn-lt"/>
                <a:ea typeface="ＭＳ Ｐゴシック" pitchFamily="34" charset="-128"/>
                <a:cs typeface="Arial" pitchFamily="34" charset="0"/>
              </a:rPr>
              <a:t>Wer</a:t>
            </a:r>
            <a:r>
              <a:rPr lang="en-US" sz="1400" b="1" dirty="0">
                <a:solidFill>
                  <a:schemeClr val="bg1"/>
                </a:solidFill>
                <a:latin typeface="+mn-lt"/>
                <a:ea typeface="ＭＳ Ｐゴシック" pitchFamily="34" charset="-128"/>
                <a:cs typeface="Arial" pitchFamily="34" charset="0"/>
              </a:rPr>
              <a:t>/</a:t>
            </a:r>
            <a:r>
              <a:rPr lang="en-US" sz="1400" b="1" dirty="0" err="1">
                <a:solidFill>
                  <a:schemeClr val="bg1"/>
                </a:solidFill>
                <a:latin typeface="+mn-lt"/>
                <a:ea typeface="ＭＳ Ｐゴシック" pitchFamily="34" charset="-128"/>
                <a:cs typeface="Arial" pitchFamily="34" charset="0"/>
              </a:rPr>
              <a:t>Termin</a:t>
            </a:r>
            <a:endParaRPr lang="en-US" sz="1400" b="1" dirty="0">
              <a:solidFill>
                <a:schemeClr val="bg1"/>
              </a:solidFill>
              <a:latin typeface="+mn-lt"/>
              <a:ea typeface="ＭＳ Ｐゴシック" pitchFamily="34" charset="-128"/>
              <a:cs typeface="Arial" pitchFamily="34" charset="0"/>
            </a:endParaRPr>
          </a:p>
        </p:txBody>
      </p:sp>
      <p:sp>
        <p:nvSpPr>
          <p:cNvPr id="42" name="Abgerundetes Rechteck 10">
            <a:extLst>
              <a:ext uri="{FF2B5EF4-FFF2-40B4-BE49-F238E27FC236}">
                <a16:creationId xmlns:a16="http://schemas.microsoft.com/office/drawing/2014/main" id="{9FE8ECC6-E0B1-4D45-814D-FC20C47464B8}"/>
              </a:ext>
            </a:extLst>
          </p:cNvPr>
          <p:cNvSpPr>
            <a:spLocks noChangeArrowheads="1"/>
          </p:cNvSpPr>
          <p:nvPr/>
        </p:nvSpPr>
        <p:spPr bwMode="auto">
          <a:xfrm>
            <a:off x="8119967" y="1030554"/>
            <a:ext cx="872944" cy="322002"/>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en-US" sz="1400" b="1">
                <a:solidFill>
                  <a:schemeClr val="bg1"/>
                </a:solidFill>
                <a:latin typeface="+mn-lt"/>
                <a:ea typeface="ＭＳ Ｐゴシック" pitchFamily="34" charset="-128"/>
                <a:cs typeface="Arial" pitchFamily="34" charset="0"/>
              </a:rPr>
              <a:t>Status</a:t>
            </a:r>
            <a:endParaRPr lang="en-US" sz="1400" b="1" dirty="0">
              <a:solidFill>
                <a:schemeClr val="bg1"/>
              </a:solidFill>
              <a:latin typeface="+mn-lt"/>
              <a:ea typeface="ＭＳ Ｐゴシック" pitchFamily="34" charset="-128"/>
              <a:cs typeface="Arial" pitchFamily="34" charset="0"/>
            </a:endParaRPr>
          </a:p>
        </p:txBody>
      </p:sp>
      <p:sp>
        <p:nvSpPr>
          <p:cNvPr id="43" name="Abgerundetes Rechteck 10">
            <a:extLst>
              <a:ext uri="{FF2B5EF4-FFF2-40B4-BE49-F238E27FC236}">
                <a16:creationId xmlns:a16="http://schemas.microsoft.com/office/drawing/2014/main" id="{70B79E76-27FB-4C19-891D-49E58317CA20}"/>
              </a:ext>
            </a:extLst>
          </p:cNvPr>
          <p:cNvSpPr>
            <a:spLocks noChangeArrowheads="1"/>
          </p:cNvSpPr>
          <p:nvPr/>
        </p:nvSpPr>
        <p:spPr bwMode="auto">
          <a:xfrm>
            <a:off x="322349" y="1461894"/>
            <a:ext cx="984869" cy="2150479"/>
          </a:xfrm>
          <a:prstGeom prst="rect">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en-US" sz="14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Sichere</a:t>
            </a:r>
            <a:r>
              <a:rPr lang="en-US" sz="1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 E-Mail an Digital Service Points </a:t>
            </a:r>
            <a:r>
              <a:rPr lang="en-US" sz="14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kennen-lernen</a:t>
            </a:r>
            <a:r>
              <a:rPr lang="en-US" sz="1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 und </a:t>
            </a:r>
            <a:r>
              <a:rPr lang="en-US" sz="14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regis-trieren</a:t>
            </a:r>
            <a:endParaRPr lang="en-US" sz="1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44" name="Abgerundetes Rechteck 10">
            <a:extLst>
              <a:ext uri="{FF2B5EF4-FFF2-40B4-BE49-F238E27FC236}">
                <a16:creationId xmlns:a16="http://schemas.microsoft.com/office/drawing/2014/main" id="{5BE9BF20-7015-4FB6-83B3-7699F3AAF524}"/>
              </a:ext>
            </a:extLst>
          </p:cNvPr>
          <p:cNvSpPr>
            <a:spLocks noChangeArrowheads="1"/>
          </p:cNvSpPr>
          <p:nvPr/>
        </p:nvSpPr>
        <p:spPr bwMode="auto">
          <a:xfrm>
            <a:off x="322349" y="3720338"/>
            <a:ext cx="984869" cy="1021259"/>
          </a:xfrm>
          <a:prstGeom prst="rect">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en-US" sz="14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Sichere</a:t>
            </a:r>
            <a:r>
              <a:rPr lang="en-US" sz="1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 E-Mail in </a:t>
            </a:r>
            <a:r>
              <a:rPr lang="en-US" sz="14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Prozesse</a:t>
            </a:r>
            <a:r>
              <a:rPr lang="en-US" sz="1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 </a:t>
            </a:r>
            <a:r>
              <a:rPr lang="en-US" sz="14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einbinden</a:t>
            </a:r>
            <a:endParaRPr lang="en-US" sz="1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grpSp>
        <p:nvGrpSpPr>
          <p:cNvPr id="45" name="Gruppieren 44">
            <a:extLst>
              <a:ext uri="{FF2B5EF4-FFF2-40B4-BE49-F238E27FC236}">
                <a16:creationId xmlns:a16="http://schemas.microsoft.com/office/drawing/2014/main" id="{7DCA7025-FB0D-402D-A655-F82DE5344A47}"/>
              </a:ext>
            </a:extLst>
          </p:cNvPr>
          <p:cNvGrpSpPr/>
          <p:nvPr/>
        </p:nvGrpSpPr>
        <p:grpSpPr>
          <a:xfrm>
            <a:off x="1422492" y="4284952"/>
            <a:ext cx="7570419" cy="456646"/>
            <a:chOff x="1422492" y="4730670"/>
            <a:chExt cx="9775733" cy="456646"/>
          </a:xfrm>
        </p:grpSpPr>
        <p:sp>
          <p:nvSpPr>
            <p:cNvPr id="46" name="Abgerundetes Rechteck 10">
              <a:extLst>
                <a:ext uri="{FF2B5EF4-FFF2-40B4-BE49-F238E27FC236}">
                  <a16:creationId xmlns:a16="http://schemas.microsoft.com/office/drawing/2014/main" id="{14CD1A60-55C4-434B-92C3-E629C6E788DD}"/>
                </a:ext>
              </a:extLst>
            </p:cNvPr>
            <p:cNvSpPr>
              <a:spLocks noChangeArrowheads="1"/>
            </p:cNvSpPr>
            <p:nvPr/>
          </p:nvSpPr>
          <p:spPr bwMode="auto">
            <a:xfrm>
              <a:off x="1422492" y="4730670"/>
              <a:ext cx="9775733" cy="456646"/>
            </a:xfrm>
            <a:prstGeom prst="rect">
              <a:avLst/>
            </a:prstGeom>
            <a:solidFill>
              <a:schemeClr val="bg1"/>
            </a:solidFill>
            <a:ln w="19050" algn="ctr">
              <a:solidFill>
                <a:schemeClr val="bg2"/>
              </a:solidFill>
              <a:miter lim="800000"/>
              <a:headEnd type="none" w="sm" len="sm"/>
              <a:tailEnd type="none" w="sm" len="sm"/>
            </a:ln>
            <a:effectLst/>
          </p:spPr>
          <p:txBody>
            <a:bodyPr lIns="68026" tIns="85032" rIns="68026" bIns="68026" anchor="ctr" anchorCtr="1"/>
            <a:lstStyle/>
            <a:p>
              <a:pPr algn="ctr" defTabSz="863600" eaLnBrk="0" hangingPunct="0">
                <a:lnSpc>
                  <a:spcPct val="90000"/>
                </a:lnSpc>
                <a:spcBef>
                  <a:spcPct val="0"/>
                </a:spcBef>
              </a:pPr>
              <a:endParaRPr lang="en-US" sz="1400" dirty="0">
                <a:latin typeface="+mn-lt"/>
                <a:cs typeface="Arial Unicode MS"/>
              </a:endParaRPr>
            </a:p>
          </p:txBody>
        </p:sp>
        <p:sp>
          <p:nvSpPr>
            <p:cNvPr id="48" name="Rectangle 18">
              <a:extLst>
                <a:ext uri="{FF2B5EF4-FFF2-40B4-BE49-F238E27FC236}">
                  <a16:creationId xmlns:a16="http://schemas.microsoft.com/office/drawing/2014/main" id="{379CC214-C946-48A8-AD43-83C0B3D13B1D}"/>
                </a:ext>
              </a:extLst>
            </p:cNvPr>
            <p:cNvSpPr>
              <a:spLocks noChangeArrowheads="1"/>
            </p:cNvSpPr>
            <p:nvPr/>
          </p:nvSpPr>
          <p:spPr bwMode="auto">
            <a:xfrm>
              <a:off x="1426000" y="4730670"/>
              <a:ext cx="3092102"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Weiterentwicklung</a:t>
              </a:r>
              <a:endParaRPr lang="en-US" sz="1400" dirty="0">
                <a:latin typeface="+mn-lt"/>
                <a:cs typeface="Arial Unicode MS"/>
              </a:endParaRPr>
            </a:p>
          </p:txBody>
        </p:sp>
        <p:sp>
          <p:nvSpPr>
            <p:cNvPr id="49" name="Rectangle 18">
              <a:extLst>
                <a:ext uri="{FF2B5EF4-FFF2-40B4-BE49-F238E27FC236}">
                  <a16:creationId xmlns:a16="http://schemas.microsoft.com/office/drawing/2014/main" id="{6F11A66E-747A-44BF-83DF-5064D19CADC7}"/>
                </a:ext>
              </a:extLst>
            </p:cNvPr>
            <p:cNvSpPr>
              <a:spLocks noChangeArrowheads="1"/>
            </p:cNvSpPr>
            <p:nvPr/>
          </p:nvSpPr>
          <p:spPr bwMode="auto">
            <a:xfrm>
              <a:off x="4518103" y="4730670"/>
              <a:ext cx="3694090"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900" dirty="0">
                  <a:latin typeface="+mn-lt"/>
                </a:rPr>
                <a:t>Smartphone-Apps </a:t>
              </a:r>
              <a:r>
                <a:rPr lang="en-US" sz="900" dirty="0" err="1">
                  <a:latin typeface="+mn-lt"/>
                </a:rPr>
                <a:t>für</a:t>
              </a:r>
              <a:r>
                <a:rPr lang="en-US" sz="900" dirty="0">
                  <a:latin typeface="+mn-lt"/>
                </a:rPr>
                <a:t> die </a:t>
              </a:r>
              <a:r>
                <a:rPr lang="en-US" sz="900" dirty="0" err="1">
                  <a:latin typeface="+mn-lt"/>
                </a:rPr>
                <a:t>sichere</a:t>
              </a:r>
              <a:r>
                <a:rPr lang="en-US" sz="900" dirty="0">
                  <a:latin typeface="+mn-lt"/>
                </a:rPr>
                <a:t> E-Mail</a:t>
              </a:r>
            </a:p>
            <a:p>
              <a:pPr defTabSz="863600" eaLnBrk="0" hangingPunct="0">
                <a:lnSpc>
                  <a:spcPct val="104000"/>
                </a:lnSpc>
                <a:spcBef>
                  <a:spcPct val="0"/>
                </a:spcBef>
                <a:buClrTx/>
                <a:buSzPct val="110000"/>
              </a:pPr>
              <a:r>
                <a:rPr lang="en-US" sz="900" dirty="0" err="1">
                  <a:latin typeface="+mn-lt"/>
                </a:rPr>
                <a:t>Einbettung</a:t>
              </a:r>
              <a:r>
                <a:rPr lang="en-US" sz="900" dirty="0">
                  <a:latin typeface="+mn-lt"/>
                </a:rPr>
                <a:t> in die Desktop/Cloud-Welt,</a:t>
              </a:r>
            </a:p>
            <a:p>
              <a:pPr defTabSz="863600" eaLnBrk="0" hangingPunct="0">
                <a:lnSpc>
                  <a:spcPct val="104000"/>
                </a:lnSpc>
                <a:spcBef>
                  <a:spcPct val="0"/>
                </a:spcBef>
                <a:buClrTx/>
                <a:buSzPct val="110000"/>
              </a:pPr>
              <a:r>
                <a:rPr lang="en-US" sz="900" dirty="0" err="1">
                  <a:latin typeface="+mn-lt"/>
                </a:rPr>
                <a:t>neuartige</a:t>
              </a:r>
              <a:r>
                <a:rPr lang="en-US" sz="900" dirty="0">
                  <a:latin typeface="+mn-lt"/>
                </a:rPr>
                <a:t> </a:t>
              </a:r>
              <a:r>
                <a:rPr lang="en-US" sz="900" dirty="0" err="1">
                  <a:latin typeface="+mn-lt"/>
                </a:rPr>
                <a:t>rechtssichere</a:t>
              </a:r>
              <a:r>
                <a:rPr lang="en-US" sz="900" dirty="0">
                  <a:latin typeface="+mn-lt"/>
                </a:rPr>
                <a:t> </a:t>
              </a:r>
              <a:r>
                <a:rPr lang="en-US" sz="900" dirty="0" err="1">
                  <a:latin typeface="+mn-lt"/>
                </a:rPr>
                <a:t>Prozesse</a:t>
              </a:r>
              <a:r>
                <a:rPr lang="en-US" sz="900" dirty="0">
                  <a:latin typeface="+mn-lt"/>
                </a:rPr>
                <a:t> </a:t>
              </a:r>
              <a:r>
                <a:rPr lang="en-US" sz="900" dirty="0" err="1">
                  <a:latin typeface="+mn-lt"/>
                </a:rPr>
                <a:t>gestalten</a:t>
              </a:r>
              <a:endParaRPr lang="en-US" sz="900" dirty="0">
                <a:latin typeface="+mn-lt"/>
              </a:endParaRPr>
            </a:p>
          </p:txBody>
        </p:sp>
        <p:sp>
          <p:nvSpPr>
            <p:cNvPr id="50" name="Rectangle 18">
              <a:extLst>
                <a:ext uri="{FF2B5EF4-FFF2-40B4-BE49-F238E27FC236}">
                  <a16:creationId xmlns:a16="http://schemas.microsoft.com/office/drawing/2014/main" id="{A95D067C-88A6-4414-A122-B80314D3B25B}"/>
                </a:ext>
              </a:extLst>
            </p:cNvPr>
            <p:cNvSpPr>
              <a:spLocks noChangeArrowheads="1"/>
            </p:cNvSpPr>
            <p:nvPr/>
          </p:nvSpPr>
          <p:spPr bwMode="auto">
            <a:xfrm>
              <a:off x="8386587" y="4730670"/>
              <a:ext cx="1533085"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a:latin typeface="+mn-lt"/>
                  <a:cs typeface="Arial Unicode MS"/>
                </a:rPr>
                <a:t>…/</a:t>
              </a:r>
            </a:p>
            <a:p>
              <a:pPr defTabSz="863600" eaLnBrk="0" hangingPunct="0">
                <a:lnSpc>
                  <a:spcPct val="104000"/>
                </a:lnSpc>
                <a:spcBef>
                  <a:spcPct val="0"/>
                </a:spcBef>
                <a:buClrTx/>
                <a:buSzPct val="110000"/>
              </a:pPr>
              <a:r>
                <a:rPr lang="en-US" sz="1400" dirty="0" err="1">
                  <a:latin typeface="+mn-lt"/>
                  <a:cs typeface="Arial Unicode MS"/>
                </a:rPr>
                <a:t>dd.mm.yyyy</a:t>
              </a:r>
              <a:endParaRPr lang="en-US" sz="1400" dirty="0">
                <a:latin typeface="+mn-lt"/>
                <a:cs typeface="Arial Unicode MS"/>
              </a:endParaRPr>
            </a:p>
          </p:txBody>
        </p:sp>
      </p:grpSp>
      <p:grpSp>
        <p:nvGrpSpPr>
          <p:cNvPr id="51" name="Gruppieren 5">
            <a:extLst>
              <a:ext uri="{FF2B5EF4-FFF2-40B4-BE49-F238E27FC236}">
                <a16:creationId xmlns:a16="http://schemas.microsoft.com/office/drawing/2014/main" id="{1050949F-B5DC-48E3-8C58-931872BF6DC0}"/>
              </a:ext>
            </a:extLst>
          </p:cNvPr>
          <p:cNvGrpSpPr/>
          <p:nvPr/>
        </p:nvGrpSpPr>
        <p:grpSpPr>
          <a:xfrm>
            <a:off x="1422492" y="3720339"/>
            <a:ext cx="7570419" cy="456646"/>
            <a:chOff x="1422492" y="4165680"/>
            <a:chExt cx="9775733" cy="456646"/>
          </a:xfrm>
        </p:grpSpPr>
        <p:sp>
          <p:nvSpPr>
            <p:cNvPr id="52" name="Abgerundetes Rechteck 10">
              <a:extLst>
                <a:ext uri="{FF2B5EF4-FFF2-40B4-BE49-F238E27FC236}">
                  <a16:creationId xmlns:a16="http://schemas.microsoft.com/office/drawing/2014/main" id="{4CC9C3A2-AE90-4FA0-98E3-9097971ED20B}"/>
                </a:ext>
              </a:extLst>
            </p:cNvPr>
            <p:cNvSpPr>
              <a:spLocks noChangeArrowheads="1"/>
            </p:cNvSpPr>
            <p:nvPr/>
          </p:nvSpPr>
          <p:spPr bwMode="auto">
            <a:xfrm>
              <a:off x="1422492" y="4165680"/>
              <a:ext cx="9775733" cy="456646"/>
            </a:xfrm>
            <a:prstGeom prst="rect">
              <a:avLst/>
            </a:prstGeom>
            <a:solidFill>
              <a:schemeClr val="bg1"/>
            </a:solidFill>
            <a:ln w="19050" algn="ctr">
              <a:solidFill>
                <a:schemeClr val="bg2"/>
              </a:solidFill>
              <a:miter lim="800000"/>
              <a:headEnd type="none" w="sm" len="sm"/>
              <a:tailEnd type="none" w="sm" len="sm"/>
            </a:ln>
            <a:effectLst/>
          </p:spPr>
          <p:txBody>
            <a:bodyPr lIns="68026" tIns="85032" rIns="68026" bIns="68026" anchor="ctr" anchorCtr="1"/>
            <a:lstStyle/>
            <a:p>
              <a:pPr algn="ctr" defTabSz="863600" eaLnBrk="0" hangingPunct="0">
                <a:lnSpc>
                  <a:spcPct val="90000"/>
                </a:lnSpc>
                <a:spcBef>
                  <a:spcPct val="0"/>
                </a:spcBef>
              </a:pPr>
              <a:endParaRPr lang="en-US" sz="1400" dirty="0">
                <a:latin typeface="+mn-lt"/>
                <a:cs typeface="Arial Unicode MS"/>
              </a:endParaRPr>
            </a:p>
          </p:txBody>
        </p:sp>
        <p:sp>
          <p:nvSpPr>
            <p:cNvPr id="54" name="Rectangle 18">
              <a:extLst>
                <a:ext uri="{FF2B5EF4-FFF2-40B4-BE49-F238E27FC236}">
                  <a16:creationId xmlns:a16="http://schemas.microsoft.com/office/drawing/2014/main" id="{68E61B3E-0572-457B-BF52-62EAB04AEC01}"/>
                </a:ext>
              </a:extLst>
            </p:cNvPr>
            <p:cNvSpPr>
              <a:spLocks noChangeArrowheads="1"/>
            </p:cNvSpPr>
            <p:nvPr/>
          </p:nvSpPr>
          <p:spPr bwMode="auto">
            <a:xfrm>
              <a:off x="1426000" y="4165680"/>
              <a:ext cx="3092102"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Institutionalisierung</a:t>
              </a:r>
              <a:r>
                <a:rPr lang="en-US" sz="1400" dirty="0">
                  <a:latin typeface="+mn-lt"/>
                  <a:cs typeface="Arial Unicode MS"/>
                </a:rPr>
                <a:t> </a:t>
              </a:r>
              <a:r>
                <a:rPr lang="en-US" sz="1400" dirty="0" err="1">
                  <a:latin typeface="+mn-lt"/>
                  <a:cs typeface="Arial Unicode MS"/>
                </a:rPr>
                <a:t>Einführung+Nachhaltigkeit</a:t>
              </a:r>
              <a:endParaRPr lang="en-US" sz="1400" dirty="0">
                <a:latin typeface="+mn-lt"/>
                <a:cs typeface="Arial Unicode MS"/>
              </a:endParaRPr>
            </a:p>
          </p:txBody>
        </p:sp>
        <p:sp>
          <p:nvSpPr>
            <p:cNvPr id="55" name="Rectangle 18">
              <a:extLst>
                <a:ext uri="{FF2B5EF4-FFF2-40B4-BE49-F238E27FC236}">
                  <a16:creationId xmlns:a16="http://schemas.microsoft.com/office/drawing/2014/main" id="{93B2980E-C34C-46E2-AC97-C7D3735BB805}"/>
                </a:ext>
              </a:extLst>
            </p:cNvPr>
            <p:cNvSpPr>
              <a:spLocks noChangeArrowheads="1"/>
            </p:cNvSpPr>
            <p:nvPr/>
          </p:nvSpPr>
          <p:spPr bwMode="auto">
            <a:xfrm>
              <a:off x="4522542" y="4165680"/>
              <a:ext cx="3864044"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900" dirty="0">
                  <a:latin typeface="+mn-lt"/>
                </a:rPr>
                <a:t>Marketing, </a:t>
              </a:r>
              <a:r>
                <a:rPr lang="en-US" sz="900" dirty="0" err="1">
                  <a:latin typeface="+mn-lt"/>
                </a:rPr>
                <a:t>Schulungsveranstaltungen</a:t>
              </a:r>
              <a:r>
                <a:rPr lang="en-US" sz="900" dirty="0">
                  <a:latin typeface="+mn-lt"/>
                </a:rPr>
                <a:t>, </a:t>
              </a:r>
              <a:r>
                <a:rPr lang="en-US" sz="900">
                  <a:latin typeface="+mn-lt"/>
                </a:rPr>
                <a:t>spezifische</a:t>
              </a:r>
              <a:r>
                <a:rPr lang="en-US" sz="900" dirty="0">
                  <a:latin typeface="+mn-lt"/>
                </a:rPr>
                <a:t> </a:t>
              </a:r>
              <a:r>
                <a:rPr lang="en-US" sz="900" dirty="0" err="1">
                  <a:latin typeface="+mn-lt"/>
                </a:rPr>
                <a:t>Arbeitskreise</a:t>
              </a:r>
              <a:r>
                <a:rPr lang="en-US" sz="900" dirty="0">
                  <a:latin typeface="+mn-lt"/>
                </a:rPr>
                <a:t>, Monitoring von </a:t>
              </a:r>
              <a:r>
                <a:rPr lang="en-US" sz="900" dirty="0" err="1">
                  <a:latin typeface="+mn-lt"/>
                </a:rPr>
                <a:t>Akzeptanz</a:t>
              </a:r>
              <a:r>
                <a:rPr lang="en-US" sz="900" dirty="0">
                  <a:latin typeface="+mn-lt"/>
                </a:rPr>
                <a:t> und </a:t>
              </a:r>
              <a:r>
                <a:rPr lang="en-US" sz="900" dirty="0" err="1">
                  <a:latin typeface="+mn-lt"/>
                </a:rPr>
                <a:t>Nutzung</a:t>
              </a:r>
              <a:endParaRPr lang="en-US" sz="900" dirty="0">
                <a:latin typeface="+mn-lt"/>
              </a:endParaRPr>
            </a:p>
          </p:txBody>
        </p:sp>
        <p:sp>
          <p:nvSpPr>
            <p:cNvPr id="56" name="Rectangle 18">
              <a:extLst>
                <a:ext uri="{FF2B5EF4-FFF2-40B4-BE49-F238E27FC236}">
                  <a16:creationId xmlns:a16="http://schemas.microsoft.com/office/drawing/2014/main" id="{7DAF65AB-8437-43DC-8CC5-0D61E990597A}"/>
                </a:ext>
              </a:extLst>
            </p:cNvPr>
            <p:cNvSpPr>
              <a:spLocks noChangeArrowheads="1"/>
            </p:cNvSpPr>
            <p:nvPr/>
          </p:nvSpPr>
          <p:spPr bwMode="auto">
            <a:xfrm>
              <a:off x="8386587" y="4165680"/>
              <a:ext cx="1533085"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Kommunen</a:t>
              </a:r>
              <a:r>
                <a:rPr lang="en-US" sz="1400" dirty="0">
                  <a:latin typeface="+mn-lt"/>
                  <a:cs typeface="Arial Unicode MS"/>
                </a:rPr>
                <a:t>/</a:t>
              </a:r>
            </a:p>
            <a:p>
              <a:pPr defTabSz="863600" eaLnBrk="0" hangingPunct="0">
                <a:lnSpc>
                  <a:spcPct val="104000"/>
                </a:lnSpc>
                <a:spcBef>
                  <a:spcPct val="0"/>
                </a:spcBef>
                <a:buClrTx/>
                <a:buSzPct val="110000"/>
              </a:pPr>
              <a:r>
                <a:rPr lang="en-US" sz="1400" dirty="0" err="1">
                  <a:latin typeface="+mn-lt"/>
                  <a:cs typeface="Arial Unicode MS"/>
                </a:rPr>
                <a:t>laufend</a:t>
              </a:r>
              <a:endParaRPr lang="en-US" sz="1400" dirty="0">
                <a:latin typeface="+mn-lt"/>
                <a:cs typeface="Arial Unicode MS"/>
              </a:endParaRPr>
            </a:p>
          </p:txBody>
        </p:sp>
      </p:grpSp>
      <p:grpSp>
        <p:nvGrpSpPr>
          <p:cNvPr id="57" name="Gruppieren 6">
            <a:extLst>
              <a:ext uri="{FF2B5EF4-FFF2-40B4-BE49-F238E27FC236}">
                <a16:creationId xmlns:a16="http://schemas.microsoft.com/office/drawing/2014/main" id="{426D7FFC-5C6D-4D04-90B8-43292BF3B607}"/>
              </a:ext>
            </a:extLst>
          </p:cNvPr>
          <p:cNvGrpSpPr/>
          <p:nvPr/>
        </p:nvGrpSpPr>
        <p:grpSpPr>
          <a:xfrm>
            <a:off x="1422492" y="3155728"/>
            <a:ext cx="7570419" cy="456646"/>
            <a:chOff x="1422492" y="3601417"/>
            <a:chExt cx="9775733" cy="456646"/>
          </a:xfrm>
        </p:grpSpPr>
        <p:sp>
          <p:nvSpPr>
            <p:cNvPr id="58" name="Abgerundetes Rechteck 10">
              <a:extLst>
                <a:ext uri="{FF2B5EF4-FFF2-40B4-BE49-F238E27FC236}">
                  <a16:creationId xmlns:a16="http://schemas.microsoft.com/office/drawing/2014/main" id="{72FA56A9-6BA3-4102-8061-29BFF9C3DF45}"/>
                </a:ext>
              </a:extLst>
            </p:cNvPr>
            <p:cNvSpPr>
              <a:spLocks noChangeArrowheads="1"/>
            </p:cNvSpPr>
            <p:nvPr/>
          </p:nvSpPr>
          <p:spPr bwMode="auto">
            <a:xfrm>
              <a:off x="1422492" y="3601417"/>
              <a:ext cx="9775733" cy="456646"/>
            </a:xfrm>
            <a:prstGeom prst="rect">
              <a:avLst/>
            </a:prstGeom>
            <a:solidFill>
              <a:schemeClr val="bg1"/>
            </a:solidFill>
            <a:ln w="19050" algn="ctr">
              <a:solidFill>
                <a:schemeClr val="bg2"/>
              </a:solidFill>
              <a:miter lim="800000"/>
              <a:headEnd type="none" w="sm" len="sm"/>
              <a:tailEnd type="none" w="sm" len="sm"/>
            </a:ln>
            <a:effectLst/>
          </p:spPr>
          <p:txBody>
            <a:bodyPr lIns="68026" tIns="85032" rIns="68026" bIns="68026" anchor="ctr" anchorCtr="1"/>
            <a:lstStyle/>
            <a:p>
              <a:pPr algn="ctr" defTabSz="863600" eaLnBrk="0" hangingPunct="0">
                <a:lnSpc>
                  <a:spcPct val="90000"/>
                </a:lnSpc>
                <a:spcBef>
                  <a:spcPct val="0"/>
                </a:spcBef>
              </a:pPr>
              <a:endParaRPr lang="en-US" sz="1400" dirty="0">
                <a:latin typeface="+mn-lt"/>
                <a:cs typeface="Arial Unicode MS"/>
              </a:endParaRPr>
            </a:p>
          </p:txBody>
        </p:sp>
        <p:sp>
          <p:nvSpPr>
            <p:cNvPr id="60" name="Rectangle 18">
              <a:extLst>
                <a:ext uri="{FF2B5EF4-FFF2-40B4-BE49-F238E27FC236}">
                  <a16:creationId xmlns:a16="http://schemas.microsoft.com/office/drawing/2014/main" id="{6C1DFAEC-0E27-4325-8F21-6970C4DF2715}"/>
                </a:ext>
              </a:extLst>
            </p:cNvPr>
            <p:cNvSpPr>
              <a:spLocks noChangeArrowheads="1"/>
            </p:cNvSpPr>
            <p:nvPr/>
          </p:nvSpPr>
          <p:spPr bwMode="auto">
            <a:xfrm>
              <a:off x="1426000" y="3601417"/>
              <a:ext cx="3092102"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Betreuungspersonal</a:t>
              </a:r>
              <a:endParaRPr lang="en-US" sz="1400" dirty="0">
                <a:latin typeface="+mn-lt"/>
                <a:cs typeface="Arial Unicode MS"/>
              </a:endParaRPr>
            </a:p>
          </p:txBody>
        </p:sp>
        <p:sp>
          <p:nvSpPr>
            <p:cNvPr id="61" name="Rectangle 18">
              <a:extLst>
                <a:ext uri="{FF2B5EF4-FFF2-40B4-BE49-F238E27FC236}">
                  <a16:creationId xmlns:a16="http://schemas.microsoft.com/office/drawing/2014/main" id="{346C5359-F54D-46B9-B744-BC419CD2114C}"/>
                </a:ext>
              </a:extLst>
            </p:cNvPr>
            <p:cNvSpPr>
              <a:spLocks noChangeArrowheads="1"/>
            </p:cNvSpPr>
            <p:nvPr/>
          </p:nvSpPr>
          <p:spPr bwMode="auto">
            <a:xfrm>
              <a:off x="4522542" y="3601417"/>
              <a:ext cx="3689651"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900" dirty="0">
                  <a:latin typeface="+mn-lt"/>
                </a:rPr>
                <a:t>Je </a:t>
              </a:r>
              <a:r>
                <a:rPr lang="en-US" sz="900" dirty="0" err="1">
                  <a:latin typeface="+mn-lt"/>
                </a:rPr>
                <a:t>nach</a:t>
              </a:r>
              <a:r>
                <a:rPr lang="en-US" sz="900" dirty="0">
                  <a:latin typeface="+mn-lt"/>
                </a:rPr>
                <a:t> </a:t>
              </a:r>
              <a:r>
                <a:rPr lang="en-US" sz="900" dirty="0" err="1">
                  <a:latin typeface="+mn-lt"/>
                </a:rPr>
                <a:t>Aufstellort</a:t>
              </a:r>
              <a:r>
                <a:rPr lang="en-US" sz="900" dirty="0">
                  <a:latin typeface="+mn-lt"/>
                </a:rPr>
                <a:t> </a:t>
              </a:r>
              <a:r>
                <a:rPr lang="en-US" sz="900" dirty="0" err="1">
                  <a:latin typeface="+mn-lt"/>
                </a:rPr>
                <a:t>eine</a:t>
              </a:r>
              <a:r>
                <a:rPr lang="en-US" sz="900" dirty="0">
                  <a:latin typeface="+mn-lt"/>
                </a:rPr>
                <a:t> </a:t>
              </a:r>
              <a:r>
                <a:rPr lang="en-US" sz="900" dirty="0" err="1">
                  <a:latin typeface="+mn-lt"/>
                </a:rPr>
                <a:t>passende</a:t>
              </a:r>
              <a:r>
                <a:rPr lang="en-US" sz="900" dirty="0">
                  <a:latin typeface="+mn-lt"/>
                </a:rPr>
                <a:t> </a:t>
              </a:r>
              <a:r>
                <a:rPr lang="en-US" sz="900" dirty="0" err="1">
                  <a:latin typeface="+mn-lt"/>
                </a:rPr>
                <a:t>Betreuung</a:t>
              </a:r>
              <a:r>
                <a:rPr lang="en-US" sz="900" dirty="0">
                  <a:latin typeface="+mn-lt"/>
                </a:rPr>
                <a:t> </a:t>
              </a:r>
              <a:r>
                <a:rPr lang="en-US" sz="900" dirty="0" err="1">
                  <a:latin typeface="+mn-lt"/>
                </a:rPr>
                <a:t>vorschlagen</a:t>
              </a:r>
              <a:r>
                <a:rPr lang="en-US" sz="900" dirty="0">
                  <a:latin typeface="+mn-lt"/>
                </a:rPr>
                <a:t>, </a:t>
              </a:r>
              <a:r>
                <a:rPr lang="en-US" sz="900" dirty="0" err="1">
                  <a:latin typeface="+mn-lt"/>
                </a:rPr>
                <a:t>Personen</a:t>
              </a:r>
              <a:r>
                <a:rPr lang="en-US" sz="900" dirty="0">
                  <a:latin typeface="+mn-lt"/>
                </a:rPr>
                <a:t> </a:t>
              </a:r>
              <a:r>
                <a:rPr lang="en-US" sz="900" dirty="0" err="1">
                  <a:latin typeface="+mn-lt"/>
                </a:rPr>
                <a:t>zum</a:t>
              </a:r>
              <a:r>
                <a:rPr lang="en-US" sz="900" dirty="0">
                  <a:latin typeface="+mn-lt"/>
                </a:rPr>
                <a:t> </a:t>
              </a:r>
              <a:r>
                <a:rPr lang="en-US" sz="900" dirty="0" err="1">
                  <a:latin typeface="+mn-lt"/>
                </a:rPr>
                <a:t>Mitmachen</a:t>
              </a:r>
              <a:r>
                <a:rPr lang="en-US" sz="900" dirty="0">
                  <a:latin typeface="+mn-lt"/>
                </a:rPr>
                <a:t> </a:t>
              </a:r>
              <a:r>
                <a:rPr lang="en-US" sz="900" dirty="0" err="1">
                  <a:latin typeface="+mn-lt"/>
                </a:rPr>
                <a:t>gewinnen</a:t>
              </a:r>
              <a:r>
                <a:rPr lang="en-US" sz="900" dirty="0">
                  <a:latin typeface="+mn-lt"/>
                </a:rPr>
                <a:t> und </a:t>
              </a:r>
              <a:r>
                <a:rPr lang="en-US" sz="900" dirty="0" err="1">
                  <a:latin typeface="+mn-lt"/>
                </a:rPr>
                <a:t>schulen</a:t>
              </a:r>
              <a:r>
                <a:rPr lang="en-US" sz="900" dirty="0">
                  <a:latin typeface="+mn-lt"/>
                </a:rPr>
                <a:t>  </a:t>
              </a:r>
            </a:p>
          </p:txBody>
        </p:sp>
        <p:sp>
          <p:nvSpPr>
            <p:cNvPr id="62" name="Rectangle 18">
              <a:extLst>
                <a:ext uri="{FF2B5EF4-FFF2-40B4-BE49-F238E27FC236}">
                  <a16:creationId xmlns:a16="http://schemas.microsoft.com/office/drawing/2014/main" id="{9F8148F6-EA22-4D18-86F4-AEF85376D0B1}"/>
                </a:ext>
              </a:extLst>
            </p:cNvPr>
            <p:cNvSpPr>
              <a:spLocks noChangeArrowheads="1"/>
            </p:cNvSpPr>
            <p:nvPr/>
          </p:nvSpPr>
          <p:spPr bwMode="auto">
            <a:xfrm>
              <a:off x="8386587" y="3601417"/>
              <a:ext cx="1533085"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Kommunen</a:t>
              </a:r>
              <a:r>
                <a:rPr lang="en-US" sz="1400" dirty="0">
                  <a:latin typeface="+mn-lt"/>
                  <a:cs typeface="Arial Unicode MS"/>
                </a:rPr>
                <a:t>/</a:t>
              </a:r>
            </a:p>
            <a:p>
              <a:pPr defTabSz="863600" eaLnBrk="0" hangingPunct="0">
                <a:lnSpc>
                  <a:spcPct val="104000"/>
                </a:lnSpc>
                <a:spcBef>
                  <a:spcPct val="0"/>
                </a:spcBef>
                <a:buClrTx/>
                <a:buSzPct val="110000"/>
              </a:pPr>
              <a:r>
                <a:rPr lang="en-US" sz="1400" dirty="0">
                  <a:latin typeface="+mn-lt"/>
                  <a:cs typeface="Arial Unicode MS"/>
                </a:rPr>
                <a:t>30.06.2022</a:t>
              </a:r>
            </a:p>
          </p:txBody>
        </p:sp>
      </p:grpSp>
      <p:grpSp>
        <p:nvGrpSpPr>
          <p:cNvPr id="65" name="Gruppieren 7">
            <a:extLst>
              <a:ext uri="{FF2B5EF4-FFF2-40B4-BE49-F238E27FC236}">
                <a16:creationId xmlns:a16="http://schemas.microsoft.com/office/drawing/2014/main" id="{6CA7AE81-907C-45A6-891E-75A7E4BA3D24}"/>
              </a:ext>
            </a:extLst>
          </p:cNvPr>
          <p:cNvGrpSpPr/>
          <p:nvPr/>
        </p:nvGrpSpPr>
        <p:grpSpPr>
          <a:xfrm>
            <a:off x="1422492" y="2591117"/>
            <a:ext cx="7570419" cy="456646"/>
            <a:chOff x="1422492" y="3040234"/>
            <a:chExt cx="9775733" cy="456646"/>
          </a:xfrm>
        </p:grpSpPr>
        <p:sp>
          <p:nvSpPr>
            <p:cNvPr id="66" name="Abgerundetes Rechteck 10">
              <a:extLst>
                <a:ext uri="{FF2B5EF4-FFF2-40B4-BE49-F238E27FC236}">
                  <a16:creationId xmlns:a16="http://schemas.microsoft.com/office/drawing/2014/main" id="{2CE49E15-E16B-47D4-A1BC-61F10E0C2D3B}"/>
                </a:ext>
              </a:extLst>
            </p:cNvPr>
            <p:cNvSpPr>
              <a:spLocks noChangeArrowheads="1"/>
            </p:cNvSpPr>
            <p:nvPr/>
          </p:nvSpPr>
          <p:spPr bwMode="auto">
            <a:xfrm>
              <a:off x="1422492" y="3040234"/>
              <a:ext cx="9775733" cy="456646"/>
            </a:xfrm>
            <a:prstGeom prst="rect">
              <a:avLst/>
            </a:prstGeom>
            <a:solidFill>
              <a:schemeClr val="bg1"/>
            </a:solidFill>
            <a:ln w="19050" algn="ctr">
              <a:solidFill>
                <a:schemeClr val="bg2"/>
              </a:solidFill>
              <a:miter lim="800000"/>
              <a:headEnd type="none" w="sm" len="sm"/>
              <a:tailEnd type="none" w="sm" len="sm"/>
            </a:ln>
            <a:effectLst/>
          </p:spPr>
          <p:txBody>
            <a:bodyPr lIns="68026" tIns="85032" rIns="68026" bIns="68026" anchor="ctr" anchorCtr="1"/>
            <a:lstStyle/>
            <a:p>
              <a:pPr algn="ctr" defTabSz="863600" eaLnBrk="0" hangingPunct="0">
                <a:lnSpc>
                  <a:spcPct val="90000"/>
                </a:lnSpc>
                <a:spcBef>
                  <a:spcPct val="0"/>
                </a:spcBef>
              </a:pPr>
              <a:endParaRPr lang="en-US" sz="1400" dirty="0">
                <a:latin typeface="+mn-lt"/>
                <a:cs typeface="Arial Unicode MS"/>
              </a:endParaRPr>
            </a:p>
          </p:txBody>
        </p:sp>
        <p:sp>
          <p:nvSpPr>
            <p:cNvPr id="68" name="Rectangle 18">
              <a:extLst>
                <a:ext uri="{FF2B5EF4-FFF2-40B4-BE49-F238E27FC236}">
                  <a16:creationId xmlns:a16="http://schemas.microsoft.com/office/drawing/2014/main" id="{3F66AE18-AF34-47D4-BF9A-D075126EB200}"/>
                </a:ext>
              </a:extLst>
            </p:cNvPr>
            <p:cNvSpPr>
              <a:spLocks noChangeArrowheads="1"/>
            </p:cNvSpPr>
            <p:nvPr/>
          </p:nvSpPr>
          <p:spPr bwMode="auto">
            <a:xfrm>
              <a:off x="1426000" y="3040234"/>
              <a:ext cx="3092102"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Landingpage</a:t>
              </a:r>
              <a:endParaRPr lang="en-US" sz="1400" dirty="0">
                <a:latin typeface="+mn-lt"/>
                <a:cs typeface="Arial Unicode MS"/>
              </a:endParaRPr>
            </a:p>
          </p:txBody>
        </p:sp>
        <p:sp>
          <p:nvSpPr>
            <p:cNvPr id="69" name="Rectangle 18">
              <a:extLst>
                <a:ext uri="{FF2B5EF4-FFF2-40B4-BE49-F238E27FC236}">
                  <a16:creationId xmlns:a16="http://schemas.microsoft.com/office/drawing/2014/main" id="{53508EEE-B1F5-4F29-AB15-94262A5906C1}"/>
                </a:ext>
              </a:extLst>
            </p:cNvPr>
            <p:cNvSpPr>
              <a:spLocks noChangeArrowheads="1"/>
            </p:cNvSpPr>
            <p:nvPr/>
          </p:nvSpPr>
          <p:spPr bwMode="auto">
            <a:xfrm>
              <a:off x="4518103" y="3040234"/>
              <a:ext cx="3868484"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900" dirty="0" err="1">
                  <a:latin typeface="+mn-lt"/>
                </a:rPr>
                <a:t>Abstimmung</a:t>
              </a:r>
              <a:r>
                <a:rPr lang="en-US" sz="900" dirty="0">
                  <a:latin typeface="+mn-lt"/>
                </a:rPr>
                <a:t> der </a:t>
              </a:r>
              <a:r>
                <a:rPr lang="en-US" sz="900" dirty="0" err="1">
                  <a:latin typeface="+mn-lt"/>
                </a:rPr>
                <a:t>Startseite</a:t>
              </a:r>
              <a:r>
                <a:rPr lang="en-US" sz="900" dirty="0">
                  <a:latin typeface="+mn-lt"/>
                </a:rPr>
                <a:t> und der </a:t>
              </a:r>
              <a:r>
                <a:rPr lang="en-US" sz="900" dirty="0" err="1">
                  <a:latin typeface="+mn-lt"/>
                </a:rPr>
                <a:t>weiteren</a:t>
              </a:r>
              <a:r>
                <a:rPr lang="en-US" sz="900" dirty="0">
                  <a:latin typeface="+mn-lt"/>
                </a:rPr>
                <a:t> </a:t>
              </a:r>
              <a:r>
                <a:rPr lang="en-US" sz="900" dirty="0" err="1">
                  <a:latin typeface="+mn-lt"/>
                </a:rPr>
                <a:t>Inhalte</a:t>
              </a:r>
              <a:r>
                <a:rPr lang="en-US" sz="900" dirty="0">
                  <a:latin typeface="+mn-lt"/>
                </a:rPr>
                <a:t> (</a:t>
              </a:r>
              <a:r>
                <a:rPr lang="en-US" sz="900" dirty="0" err="1">
                  <a:latin typeface="+mn-lt"/>
                </a:rPr>
                <a:t>Diensteangebot</a:t>
              </a:r>
              <a:r>
                <a:rPr lang="en-US" sz="900" dirty="0">
                  <a:latin typeface="+mn-lt"/>
                </a:rPr>
                <a:t>) auf den </a:t>
              </a:r>
              <a:r>
                <a:rPr lang="en-US" sz="900" dirty="0" err="1">
                  <a:latin typeface="+mn-lt"/>
                </a:rPr>
                <a:t>Bürgerterminals</a:t>
              </a:r>
              <a:r>
                <a:rPr lang="en-US" sz="900" dirty="0">
                  <a:latin typeface="+mn-lt"/>
                </a:rPr>
                <a:t>, </a:t>
              </a:r>
              <a:r>
                <a:rPr lang="en-US" sz="900" dirty="0" err="1">
                  <a:latin typeface="+mn-lt"/>
                </a:rPr>
                <a:t>Optimierung</a:t>
              </a:r>
              <a:r>
                <a:rPr lang="en-US" sz="900" dirty="0">
                  <a:latin typeface="+mn-lt"/>
                </a:rPr>
                <a:t> der </a:t>
              </a:r>
              <a:r>
                <a:rPr lang="en-US" sz="900" dirty="0" err="1">
                  <a:latin typeface="+mn-lt"/>
                </a:rPr>
                <a:t>Registrierung</a:t>
              </a:r>
              <a:r>
                <a:rPr lang="en-US" sz="900" dirty="0">
                  <a:latin typeface="+mn-lt"/>
                </a:rPr>
                <a:t> </a:t>
              </a:r>
              <a:r>
                <a:rPr lang="en-US" sz="900" dirty="0" err="1">
                  <a:latin typeface="+mn-lt"/>
                </a:rPr>
                <a:t>zu</a:t>
              </a:r>
              <a:r>
                <a:rPr lang="en-US" sz="900" dirty="0">
                  <a:latin typeface="+mn-lt"/>
                </a:rPr>
                <a:t> eID-De-Mail am </a:t>
              </a:r>
              <a:r>
                <a:rPr lang="en-US" sz="900" dirty="0" err="1">
                  <a:latin typeface="+mn-lt"/>
                </a:rPr>
                <a:t>Bürgerterminal</a:t>
              </a:r>
              <a:endParaRPr lang="en-US" sz="900" dirty="0">
                <a:latin typeface="+mn-lt"/>
              </a:endParaRPr>
            </a:p>
          </p:txBody>
        </p:sp>
        <p:sp>
          <p:nvSpPr>
            <p:cNvPr id="70" name="Rectangle 18">
              <a:extLst>
                <a:ext uri="{FF2B5EF4-FFF2-40B4-BE49-F238E27FC236}">
                  <a16:creationId xmlns:a16="http://schemas.microsoft.com/office/drawing/2014/main" id="{F7DF6AB6-1FA1-4210-BAA3-B033E6648360}"/>
                </a:ext>
              </a:extLst>
            </p:cNvPr>
            <p:cNvSpPr>
              <a:spLocks noChangeArrowheads="1"/>
            </p:cNvSpPr>
            <p:nvPr/>
          </p:nvSpPr>
          <p:spPr bwMode="auto">
            <a:xfrm>
              <a:off x="8386587" y="3040234"/>
              <a:ext cx="1684400"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buergerserv</a:t>
              </a:r>
              <a:r>
                <a:rPr lang="en-US" sz="1400" dirty="0">
                  <a:latin typeface="+mn-lt"/>
                  <a:cs typeface="Arial Unicode MS"/>
                </a:rPr>
                <a:t>./</a:t>
              </a:r>
            </a:p>
            <a:p>
              <a:pPr defTabSz="863600" eaLnBrk="0" hangingPunct="0">
                <a:lnSpc>
                  <a:spcPct val="104000"/>
                </a:lnSpc>
                <a:spcBef>
                  <a:spcPct val="0"/>
                </a:spcBef>
                <a:buClrTx/>
                <a:buSzPct val="110000"/>
              </a:pPr>
              <a:r>
                <a:rPr lang="en-US" sz="1400" dirty="0">
                  <a:latin typeface="+mn-lt"/>
                  <a:cs typeface="Arial Unicode MS"/>
                </a:rPr>
                <a:t>30.06.2022</a:t>
              </a:r>
            </a:p>
          </p:txBody>
        </p:sp>
      </p:grpSp>
      <p:grpSp>
        <p:nvGrpSpPr>
          <p:cNvPr id="73" name="Gruppieren 72">
            <a:extLst>
              <a:ext uri="{FF2B5EF4-FFF2-40B4-BE49-F238E27FC236}">
                <a16:creationId xmlns:a16="http://schemas.microsoft.com/office/drawing/2014/main" id="{62256DC6-669D-4A54-8645-E6ACA91A92F7}"/>
              </a:ext>
            </a:extLst>
          </p:cNvPr>
          <p:cNvGrpSpPr/>
          <p:nvPr/>
        </p:nvGrpSpPr>
        <p:grpSpPr>
          <a:xfrm>
            <a:off x="1422492" y="2026506"/>
            <a:ext cx="7570419" cy="456646"/>
            <a:chOff x="1422492" y="2471024"/>
            <a:chExt cx="9775733" cy="456646"/>
          </a:xfrm>
        </p:grpSpPr>
        <p:sp>
          <p:nvSpPr>
            <p:cNvPr id="74" name="Abgerundetes Rechteck 10">
              <a:extLst>
                <a:ext uri="{FF2B5EF4-FFF2-40B4-BE49-F238E27FC236}">
                  <a16:creationId xmlns:a16="http://schemas.microsoft.com/office/drawing/2014/main" id="{FE2FC583-E278-4FF1-8463-86DE23641950}"/>
                </a:ext>
              </a:extLst>
            </p:cNvPr>
            <p:cNvSpPr>
              <a:spLocks noChangeArrowheads="1"/>
            </p:cNvSpPr>
            <p:nvPr/>
          </p:nvSpPr>
          <p:spPr bwMode="auto">
            <a:xfrm>
              <a:off x="1422492" y="2471024"/>
              <a:ext cx="9775733" cy="456646"/>
            </a:xfrm>
            <a:prstGeom prst="rect">
              <a:avLst/>
            </a:prstGeom>
            <a:solidFill>
              <a:schemeClr val="bg1"/>
            </a:solidFill>
            <a:ln w="19050" algn="ctr">
              <a:solidFill>
                <a:schemeClr val="bg2"/>
              </a:solidFill>
              <a:miter lim="800000"/>
              <a:headEnd type="none" w="sm" len="sm"/>
              <a:tailEnd type="none" w="sm" len="sm"/>
            </a:ln>
            <a:effectLst/>
          </p:spPr>
          <p:txBody>
            <a:bodyPr lIns="68026" tIns="85032" rIns="68026" bIns="68026" anchor="ctr" anchorCtr="1"/>
            <a:lstStyle/>
            <a:p>
              <a:pPr algn="ctr" defTabSz="863600" eaLnBrk="0" hangingPunct="0">
                <a:lnSpc>
                  <a:spcPct val="90000"/>
                </a:lnSpc>
                <a:spcBef>
                  <a:spcPct val="0"/>
                </a:spcBef>
              </a:pPr>
              <a:endParaRPr lang="en-US" sz="1400" dirty="0">
                <a:latin typeface="+mn-lt"/>
                <a:cs typeface="Arial Unicode MS"/>
              </a:endParaRPr>
            </a:p>
          </p:txBody>
        </p:sp>
        <p:sp>
          <p:nvSpPr>
            <p:cNvPr id="76" name="Rectangle 18">
              <a:extLst>
                <a:ext uri="{FF2B5EF4-FFF2-40B4-BE49-F238E27FC236}">
                  <a16:creationId xmlns:a16="http://schemas.microsoft.com/office/drawing/2014/main" id="{A31135AD-49CA-4B44-A428-60E5ACE0447C}"/>
                </a:ext>
              </a:extLst>
            </p:cNvPr>
            <p:cNvSpPr>
              <a:spLocks noChangeArrowheads="1"/>
            </p:cNvSpPr>
            <p:nvPr/>
          </p:nvSpPr>
          <p:spPr bwMode="auto">
            <a:xfrm>
              <a:off x="1426000" y="2471024"/>
              <a:ext cx="3092102"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Bürgerterminals</a:t>
              </a:r>
              <a:endParaRPr lang="en-US" sz="1400" dirty="0">
                <a:latin typeface="+mn-lt"/>
                <a:cs typeface="Arial Unicode MS"/>
              </a:endParaRPr>
            </a:p>
          </p:txBody>
        </p:sp>
        <p:sp>
          <p:nvSpPr>
            <p:cNvPr id="77" name="Rectangle 18">
              <a:extLst>
                <a:ext uri="{FF2B5EF4-FFF2-40B4-BE49-F238E27FC236}">
                  <a16:creationId xmlns:a16="http://schemas.microsoft.com/office/drawing/2014/main" id="{BC1465CF-D99A-474B-92E6-1526E1872E5E}"/>
                </a:ext>
              </a:extLst>
            </p:cNvPr>
            <p:cNvSpPr>
              <a:spLocks noChangeArrowheads="1"/>
            </p:cNvSpPr>
            <p:nvPr/>
          </p:nvSpPr>
          <p:spPr bwMode="auto">
            <a:xfrm>
              <a:off x="4522542" y="2471024"/>
              <a:ext cx="3689651" cy="456646"/>
            </a:xfrm>
            <a:prstGeom prst="rect">
              <a:avLst/>
            </a:prstGeom>
            <a:noFill/>
            <a:ln w="12700">
              <a:noFill/>
              <a:miter lim="800000"/>
              <a:headEnd/>
              <a:tailEnd/>
            </a:ln>
          </p:spPr>
          <p:txBody>
            <a:bodyPr lIns="108000" tIns="36000" rIns="72000" bIns="36000"/>
            <a:lstStyle/>
            <a:p>
              <a:pPr defTabSz="863600" eaLnBrk="0" hangingPunct="0">
                <a:spcBef>
                  <a:spcPct val="0"/>
                </a:spcBef>
                <a:buClrTx/>
                <a:buSzPct val="110000"/>
              </a:pPr>
              <a:r>
                <a:rPr lang="en-US" sz="900" dirty="0" err="1">
                  <a:latin typeface="+mn-lt"/>
                </a:rPr>
                <a:t>Vorschläge</a:t>
              </a:r>
              <a:r>
                <a:rPr lang="en-US" sz="900" dirty="0">
                  <a:latin typeface="+mn-lt"/>
                </a:rPr>
                <a:t> </a:t>
              </a:r>
              <a:r>
                <a:rPr lang="en-US" sz="900" dirty="0" err="1">
                  <a:latin typeface="+mn-lt"/>
                </a:rPr>
                <a:t>zur</a:t>
              </a:r>
              <a:r>
                <a:rPr lang="en-US" sz="900" dirty="0">
                  <a:latin typeface="+mn-lt"/>
                </a:rPr>
                <a:t> </a:t>
              </a:r>
              <a:r>
                <a:rPr lang="en-US" sz="900" dirty="0" err="1">
                  <a:latin typeface="+mn-lt"/>
                </a:rPr>
                <a:t>Beschaffung</a:t>
              </a:r>
              <a:r>
                <a:rPr lang="en-US" sz="900" dirty="0">
                  <a:latin typeface="+mn-lt"/>
                </a:rPr>
                <a:t> und </a:t>
              </a:r>
              <a:r>
                <a:rPr lang="en-US" sz="900" dirty="0" err="1">
                  <a:latin typeface="+mn-lt"/>
                </a:rPr>
                <a:t>zum</a:t>
              </a:r>
              <a:r>
                <a:rPr lang="en-US" sz="900" dirty="0">
                  <a:latin typeface="+mn-lt"/>
                </a:rPr>
                <a:t> </a:t>
              </a:r>
              <a:r>
                <a:rPr lang="en-US" sz="900" dirty="0" err="1">
                  <a:latin typeface="+mn-lt"/>
                </a:rPr>
                <a:t>Betrieb</a:t>
              </a:r>
              <a:r>
                <a:rPr lang="en-US" sz="900" dirty="0">
                  <a:latin typeface="+mn-lt"/>
                </a:rPr>
                <a:t> </a:t>
              </a:r>
              <a:r>
                <a:rPr lang="en-US" sz="900" dirty="0" err="1">
                  <a:latin typeface="+mn-lt"/>
                </a:rPr>
                <a:t>ausarbeiten</a:t>
              </a:r>
              <a:r>
                <a:rPr lang="en-US" sz="900" dirty="0">
                  <a:latin typeface="+mn-lt"/>
                </a:rPr>
                <a:t> und </a:t>
              </a:r>
              <a:r>
                <a:rPr lang="en-US" sz="900" dirty="0" err="1">
                  <a:latin typeface="+mn-lt"/>
                </a:rPr>
                <a:t>umsetzen</a:t>
              </a:r>
              <a:endParaRPr lang="en-US" sz="900" dirty="0">
                <a:latin typeface="+mn-lt"/>
              </a:endParaRPr>
            </a:p>
          </p:txBody>
        </p:sp>
        <p:sp>
          <p:nvSpPr>
            <p:cNvPr id="78" name="Rectangle 18">
              <a:extLst>
                <a:ext uri="{FF2B5EF4-FFF2-40B4-BE49-F238E27FC236}">
                  <a16:creationId xmlns:a16="http://schemas.microsoft.com/office/drawing/2014/main" id="{9FD44513-CE19-4D83-9F9A-475FA7108CC5}"/>
                </a:ext>
              </a:extLst>
            </p:cNvPr>
            <p:cNvSpPr>
              <a:spLocks noChangeArrowheads="1"/>
            </p:cNvSpPr>
            <p:nvPr/>
          </p:nvSpPr>
          <p:spPr bwMode="auto">
            <a:xfrm>
              <a:off x="8386587" y="2471024"/>
              <a:ext cx="1684400"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buergerserv</a:t>
              </a:r>
              <a:r>
                <a:rPr lang="en-US" sz="1400" dirty="0">
                  <a:latin typeface="+mn-lt"/>
                  <a:cs typeface="Arial Unicode MS"/>
                </a:rPr>
                <a:t>./</a:t>
              </a:r>
            </a:p>
            <a:p>
              <a:pPr defTabSz="863600" eaLnBrk="0" hangingPunct="0">
                <a:lnSpc>
                  <a:spcPct val="104000"/>
                </a:lnSpc>
                <a:spcBef>
                  <a:spcPct val="0"/>
                </a:spcBef>
                <a:buClrTx/>
                <a:buSzPct val="110000"/>
              </a:pPr>
              <a:r>
                <a:rPr lang="en-US" sz="1400" dirty="0">
                  <a:latin typeface="+mn-lt"/>
                  <a:cs typeface="Arial Unicode MS"/>
                </a:rPr>
                <a:t>13.04.2022</a:t>
              </a:r>
            </a:p>
          </p:txBody>
        </p:sp>
      </p:grpSp>
      <p:grpSp>
        <p:nvGrpSpPr>
          <p:cNvPr id="81" name="Gruppieren 9">
            <a:extLst>
              <a:ext uri="{FF2B5EF4-FFF2-40B4-BE49-F238E27FC236}">
                <a16:creationId xmlns:a16="http://schemas.microsoft.com/office/drawing/2014/main" id="{669F7820-D25A-42C2-B926-8A20A4857BB8}"/>
              </a:ext>
            </a:extLst>
          </p:cNvPr>
          <p:cNvGrpSpPr/>
          <p:nvPr/>
        </p:nvGrpSpPr>
        <p:grpSpPr>
          <a:xfrm>
            <a:off x="1422492" y="1461895"/>
            <a:ext cx="7570419" cy="456646"/>
            <a:chOff x="1422492" y="1907171"/>
            <a:chExt cx="9775733" cy="456646"/>
          </a:xfrm>
        </p:grpSpPr>
        <p:sp>
          <p:nvSpPr>
            <p:cNvPr id="82" name="Abgerundetes Rechteck 10">
              <a:extLst>
                <a:ext uri="{FF2B5EF4-FFF2-40B4-BE49-F238E27FC236}">
                  <a16:creationId xmlns:a16="http://schemas.microsoft.com/office/drawing/2014/main" id="{61DF1523-21C8-47EE-B0FC-FCF408BC5246}"/>
                </a:ext>
              </a:extLst>
            </p:cNvPr>
            <p:cNvSpPr>
              <a:spLocks noChangeArrowheads="1"/>
            </p:cNvSpPr>
            <p:nvPr/>
          </p:nvSpPr>
          <p:spPr bwMode="auto">
            <a:xfrm>
              <a:off x="1422492" y="1907171"/>
              <a:ext cx="9775733" cy="456646"/>
            </a:xfrm>
            <a:prstGeom prst="rect">
              <a:avLst/>
            </a:prstGeom>
            <a:solidFill>
              <a:schemeClr val="bg1"/>
            </a:solidFill>
            <a:ln w="19050" algn="ctr">
              <a:solidFill>
                <a:schemeClr val="bg2"/>
              </a:solidFill>
              <a:miter lim="800000"/>
              <a:headEnd type="none" w="sm" len="sm"/>
              <a:tailEnd type="none" w="sm" len="sm"/>
            </a:ln>
          </p:spPr>
          <p:txBody>
            <a:bodyPr lIns="68026" tIns="85032" rIns="68026" bIns="68026" anchor="ctr" anchorCtr="1"/>
            <a:lstStyle/>
            <a:p>
              <a:pPr algn="ctr" defTabSz="863600" eaLnBrk="0" hangingPunct="0">
                <a:lnSpc>
                  <a:spcPct val="90000"/>
                </a:lnSpc>
                <a:spcBef>
                  <a:spcPct val="0"/>
                </a:spcBef>
              </a:pPr>
              <a:endParaRPr lang="en-US" sz="1400" dirty="0">
                <a:latin typeface="+mn-lt"/>
                <a:cs typeface="Arial Unicode MS"/>
              </a:endParaRPr>
            </a:p>
          </p:txBody>
        </p:sp>
        <p:sp>
          <p:nvSpPr>
            <p:cNvPr id="83" name="Rectangle 18">
              <a:extLst>
                <a:ext uri="{FF2B5EF4-FFF2-40B4-BE49-F238E27FC236}">
                  <a16:creationId xmlns:a16="http://schemas.microsoft.com/office/drawing/2014/main" id="{2072090D-16ED-4DC2-827D-BEEE5AD357B5}"/>
                </a:ext>
              </a:extLst>
            </p:cNvPr>
            <p:cNvSpPr>
              <a:spLocks noChangeArrowheads="1"/>
            </p:cNvSpPr>
            <p:nvPr/>
          </p:nvSpPr>
          <p:spPr bwMode="auto">
            <a:xfrm>
              <a:off x="1426000" y="1907171"/>
              <a:ext cx="3092102"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err="1">
                  <a:latin typeface="+mn-lt"/>
                  <a:cs typeface="Arial Unicode MS"/>
                </a:rPr>
                <a:t>Aufstellorte</a:t>
              </a:r>
              <a:r>
                <a:rPr lang="en-US" sz="1400" dirty="0">
                  <a:latin typeface="+mn-lt"/>
                  <a:cs typeface="Arial Unicode MS"/>
                </a:rPr>
                <a:t> </a:t>
              </a:r>
            </a:p>
          </p:txBody>
        </p:sp>
        <p:sp>
          <p:nvSpPr>
            <p:cNvPr id="85" name="Rectangle 18">
              <a:extLst>
                <a:ext uri="{FF2B5EF4-FFF2-40B4-BE49-F238E27FC236}">
                  <a16:creationId xmlns:a16="http://schemas.microsoft.com/office/drawing/2014/main" id="{6195FBDE-2A69-402A-955F-4A1E69CCF9D2}"/>
                </a:ext>
              </a:extLst>
            </p:cNvPr>
            <p:cNvSpPr>
              <a:spLocks noChangeArrowheads="1"/>
            </p:cNvSpPr>
            <p:nvPr/>
          </p:nvSpPr>
          <p:spPr bwMode="auto">
            <a:xfrm>
              <a:off x="4522542" y="1907171"/>
              <a:ext cx="3689651" cy="456646"/>
            </a:xfrm>
            <a:prstGeom prst="rect">
              <a:avLst/>
            </a:prstGeom>
            <a:noFill/>
            <a:ln w="12700">
              <a:noFill/>
              <a:miter lim="800000"/>
              <a:headEnd/>
              <a:tailEnd/>
            </a:ln>
          </p:spPr>
          <p:txBody>
            <a:bodyPr lIns="108000" tIns="36000" rIns="72000" bIns="36000"/>
            <a:lstStyle/>
            <a:p>
              <a:pPr defTabSz="863600" eaLnBrk="0" hangingPunct="0">
                <a:spcBef>
                  <a:spcPct val="0"/>
                </a:spcBef>
                <a:buClrTx/>
                <a:buSzPct val="110000"/>
              </a:pPr>
              <a:r>
                <a:rPr lang="en-US" sz="900" dirty="0" err="1">
                  <a:latin typeface="+mn-lt"/>
                  <a:cs typeface="Arial Unicode MS"/>
                </a:rPr>
                <a:t>Geeignete</a:t>
              </a:r>
              <a:r>
                <a:rPr lang="en-US" sz="900" dirty="0">
                  <a:latin typeface="+mn-lt"/>
                  <a:cs typeface="Arial Unicode MS"/>
                </a:rPr>
                <a:t> </a:t>
              </a:r>
              <a:r>
                <a:rPr lang="en-US" sz="900" dirty="0" err="1">
                  <a:latin typeface="+mn-lt"/>
                  <a:cs typeface="Arial Unicode MS"/>
                </a:rPr>
                <a:t>Unternehmen</a:t>
              </a:r>
              <a:r>
                <a:rPr lang="en-US" sz="900" dirty="0">
                  <a:latin typeface="+mn-lt"/>
                  <a:cs typeface="Arial Unicode MS"/>
                </a:rPr>
                <a:t> und </a:t>
              </a:r>
              <a:r>
                <a:rPr lang="en-US" sz="900" dirty="0" err="1">
                  <a:latin typeface="+mn-lt"/>
                  <a:cs typeface="Arial Unicode MS"/>
                </a:rPr>
                <a:t>Institutionen</a:t>
              </a:r>
              <a:r>
                <a:rPr lang="en-US" sz="900" dirty="0">
                  <a:latin typeface="+mn-lt"/>
                  <a:cs typeface="Arial Unicode MS"/>
                </a:rPr>
                <a:t> </a:t>
              </a:r>
              <a:r>
                <a:rPr lang="en-US" sz="900" dirty="0" err="1">
                  <a:latin typeface="+mn-lt"/>
                  <a:cs typeface="Arial Unicode MS"/>
                </a:rPr>
                <a:t>vorschlagen</a:t>
              </a:r>
              <a:r>
                <a:rPr lang="en-US" sz="900" dirty="0">
                  <a:latin typeface="+mn-lt"/>
                  <a:cs typeface="Arial Unicode MS"/>
                </a:rPr>
                <a:t>, </a:t>
              </a:r>
              <a:r>
                <a:rPr lang="en-US" sz="900" dirty="0" err="1">
                  <a:latin typeface="+mn-lt"/>
                  <a:cs typeface="Arial Unicode MS"/>
                </a:rPr>
                <a:t>einladen</a:t>
              </a:r>
              <a:r>
                <a:rPr lang="en-US" sz="900" dirty="0">
                  <a:latin typeface="+mn-lt"/>
                  <a:cs typeface="Arial Unicode MS"/>
                </a:rPr>
                <a:t> und </a:t>
              </a:r>
              <a:r>
                <a:rPr lang="en-US" sz="900" dirty="0" err="1">
                  <a:latin typeface="+mn-lt"/>
                  <a:cs typeface="Arial Unicode MS"/>
                </a:rPr>
                <a:t>zum</a:t>
              </a:r>
              <a:r>
                <a:rPr lang="en-US" sz="900" dirty="0">
                  <a:latin typeface="+mn-lt"/>
                  <a:cs typeface="Arial Unicode MS"/>
                </a:rPr>
                <a:t> </a:t>
              </a:r>
              <a:r>
                <a:rPr lang="en-US" sz="900" dirty="0" err="1">
                  <a:latin typeface="+mn-lt"/>
                  <a:cs typeface="Arial Unicode MS"/>
                </a:rPr>
                <a:t>Mitmachen</a:t>
              </a:r>
              <a:r>
                <a:rPr lang="en-US" sz="900" dirty="0">
                  <a:latin typeface="+mn-lt"/>
                  <a:cs typeface="Arial Unicode MS"/>
                </a:rPr>
                <a:t> </a:t>
              </a:r>
              <a:r>
                <a:rPr lang="en-US" sz="900" dirty="0" err="1">
                  <a:latin typeface="+mn-lt"/>
                  <a:cs typeface="Arial Unicode MS"/>
                </a:rPr>
                <a:t>gewinnen</a:t>
              </a:r>
              <a:endParaRPr lang="en-US" sz="900" dirty="0">
                <a:latin typeface="+mn-lt"/>
                <a:cs typeface="Arial Unicode MS"/>
              </a:endParaRPr>
            </a:p>
          </p:txBody>
        </p:sp>
        <p:sp>
          <p:nvSpPr>
            <p:cNvPr id="86" name="Rectangle 18">
              <a:extLst>
                <a:ext uri="{FF2B5EF4-FFF2-40B4-BE49-F238E27FC236}">
                  <a16:creationId xmlns:a16="http://schemas.microsoft.com/office/drawing/2014/main" id="{206D90B5-B7A6-4B83-A4A4-33D5BC5FA9F1}"/>
                </a:ext>
              </a:extLst>
            </p:cNvPr>
            <p:cNvSpPr>
              <a:spLocks noChangeArrowheads="1"/>
            </p:cNvSpPr>
            <p:nvPr/>
          </p:nvSpPr>
          <p:spPr bwMode="auto">
            <a:xfrm>
              <a:off x="8386587" y="1907171"/>
              <a:ext cx="1533085" cy="456646"/>
            </a:xfrm>
            <a:prstGeom prst="rect">
              <a:avLst/>
            </a:prstGeom>
            <a:noFill/>
            <a:ln w="12700">
              <a:noFill/>
              <a:miter lim="800000"/>
              <a:headEnd/>
              <a:tailEnd/>
            </a:ln>
          </p:spPr>
          <p:txBody>
            <a:bodyPr lIns="108000" tIns="36000" rIns="72000" bIns="36000"/>
            <a:lstStyle/>
            <a:p>
              <a:pPr defTabSz="863600" eaLnBrk="0" hangingPunct="0">
                <a:lnSpc>
                  <a:spcPct val="104000"/>
                </a:lnSpc>
                <a:spcBef>
                  <a:spcPct val="0"/>
                </a:spcBef>
                <a:buClrTx/>
                <a:buSzPct val="110000"/>
              </a:pPr>
              <a:r>
                <a:rPr lang="en-US" sz="1400" dirty="0">
                  <a:latin typeface="+mn-lt"/>
                  <a:cs typeface="Arial Unicode MS"/>
                </a:rPr>
                <a:t>Alle/</a:t>
              </a:r>
            </a:p>
            <a:p>
              <a:pPr defTabSz="863600" eaLnBrk="0" hangingPunct="0">
                <a:lnSpc>
                  <a:spcPct val="104000"/>
                </a:lnSpc>
                <a:spcBef>
                  <a:spcPct val="0"/>
                </a:spcBef>
                <a:buClrTx/>
                <a:buSzPct val="110000"/>
              </a:pPr>
              <a:r>
                <a:rPr lang="en-US" sz="1400" dirty="0">
                  <a:latin typeface="+mn-lt"/>
                  <a:cs typeface="Arial Unicode MS"/>
                </a:rPr>
                <a:t>30.06.2022</a:t>
              </a:r>
            </a:p>
          </p:txBody>
        </p:sp>
      </p:grpSp>
      <p:sp>
        <p:nvSpPr>
          <p:cNvPr id="87" name="Oval 96">
            <a:extLst>
              <a:ext uri="{FF2B5EF4-FFF2-40B4-BE49-F238E27FC236}">
                <a16:creationId xmlns:a16="http://schemas.microsoft.com/office/drawing/2014/main" id="{5D5147A8-57AE-491C-9B7C-17917813A232}"/>
              </a:ext>
            </a:extLst>
          </p:cNvPr>
          <p:cNvSpPr>
            <a:spLocks noChangeAspect="1" noChangeArrowheads="1"/>
          </p:cNvSpPr>
          <p:nvPr/>
        </p:nvSpPr>
        <p:spPr bwMode="gray">
          <a:xfrm>
            <a:off x="8715328" y="420542"/>
            <a:ext cx="289832" cy="284204"/>
          </a:xfrm>
          <a:prstGeom prst="ellipse">
            <a:avLst/>
          </a:prstGeom>
          <a:solidFill>
            <a:schemeClr val="bg1"/>
          </a:solidFill>
          <a:ln w="19050">
            <a:solidFill>
              <a:schemeClr val="bg2"/>
            </a:solidFill>
            <a:round/>
            <a:headEnd/>
            <a:tailEnd/>
          </a:ln>
          <a:effectLst/>
        </p:spPr>
        <p:txBody>
          <a:bodyPr wrap="none" lIns="90000" tIns="46800" rIns="90000" bIns="46800" anchor="ctr"/>
          <a:lstStyle/>
          <a:p>
            <a:pPr defTabSz="914400">
              <a:lnSpc>
                <a:spcPct val="90000"/>
              </a:lnSpc>
              <a:spcBef>
                <a:spcPct val="0"/>
              </a:spcBef>
              <a:buFont typeface="Wingdings" pitchFamily="2" charset="2"/>
              <a:buChar char="§"/>
            </a:pPr>
            <a:endParaRPr lang="en-US" sz="1600" dirty="0">
              <a:latin typeface="Tele-GroteskNor" pitchFamily="2" charset="0"/>
              <a:cs typeface="Arial Unicode MS"/>
            </a:endParaRPr>
          </a:p>
        </p:txBody>
      </p:sp>
      <p:sp>
        <p:nvSpPr>
          <p:cNvPr id="88" name="Arc 97">
            <a:extLst>
              <a:ext uri="{FF2B5EF4-FFF2-40B4-BE49-F238E27FC236}">
                <a16:creationId xmlns:a16="http://schemas.microsoft.com/office/drawing/2014/main" id="{E9FCC62C-9637-456D-AADF-420172C1F7EC}"/>
              </a:ext>
            </a:extLst>
          </p:cNvPr>
          <p:cNvSpPr>
            <a:spLocks noChangeAspect="1"/>
          </p:cNvSpPr>
          <p:nvPr/>
        </p:nvSpPr>
        <p:spPr bwMode="gray">
          <a:xfrm>
            <a:off x="8860710" y="420542"/>
            <a:ext cx="144450" cy="142102"/>
          </a:xfrm>
          <a:custGeom>
            <a:avLst/>
            <a:gdLst>
              <a:gd name="T0" fmla="*/ 0 w 21600"/>
              <a:gd name="T1" fmla="*/ 0 h 21600"/>
              <a:gd name="T2" fmla="*/ 155 w 21600"/>
              <a:gd name="T3" fmla="*/ 156 h 21600"/>
              <a:gd name="T4" fmla="*/ 0 w 21600"/>
              <a:gd name="T5" fmla="*/ 15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solidFill>
            <a:schemeClr val="bg2"/>
          </a:solidFill>
          <a:ln w="19050" cap="flat" cmpd="sng">
            <a:solidFill>
              <a:schemeClr val="bg2"/>
            </a:solidFill>
            <a:prstDash val="solid"/>
            <a:round/>
            <a:headEnd/>
            <a:tailEnd/>
          </a:ln>
          <a:effectLst/>
        </p:spPr>
        <p:txBody>
          <a:bodyPr wrap="none" lIns="0" tIns="0" rIns="0" bIns="0" anchor="ctr"/>
          <a:lstStyle/>
          <a:p>
            <a:endParaRPr lang="en-US" dirty="0"/>
          </a:p>
        </p:txBody>
      </p:sp>
      <p:sp>
        <p:nvSpPr>
          <p:cNvPr id="89" name="Oval 93">
            <a:extLst>
              <a:ext uri="{FF2B5EF4-FFF2-40B4-BE49-F238E27FC236}">
                <a16:creationId xmlns:a16="http://schemas.microsoft.com/office/drawing/2014/main" id="{23DC18D6-FC40-4F30-85B7-44A40524BAB0}"/>
              </a:ext>
            </a:extLst>
          </p:cNvPr>
          <p:cNvSpPr>
            <a:spLocks noChangeAspect="1" noChangeArrowheads="1"/>
          </p:cNvSpPr>
          <p:nvPr/>
        </p:nvSpPr>
        <p:spPr bwMode="gray">
          <a:xfrm>
            <a:off x="8726746" y="724845"/>
            <a:ext cx="289832" cy="285610"/>
          </a:xfrm>
          <a:prstGeom prst="ellipse">
            <a:avLst/>
          </a:prstGeom>
          <a:solidFill>
            <a:schemeClr val="bg1"/>
          </a:solidFill>
          <a:ln w="19050">
            <a:solidFill>
              <a:schemeClr val="bg2"/>
            </a:solidFill>
            <a:round/>
            <a:headEnd/>
            <a:tailEnd/>
          </a:ln>
          <a:effectLst/>
        </p:spPr>
        <p:txBody>
          <a:bodyPr wrap="none" lIns="90000" tIns="46800" rIns="90000" bIns="46800" anchor="ctr"/>
          <a:lstStyle/>
          <a:p>
            <a:pPr defTabSz="914400">
              <a:lnSpc>
                <a:spcPct val="90000"/>
              </a:lnSpc>
              <a:spcBef>
                <a:spcPct val="0"/>
              </a:spcBef>
              <a:buFont typeface="Wingdings" pitchFamily="2" charset="2"/>
              <a:buChar char="§"/>
            </a:pPr>
            <a:endParaRPr lang="en-US" sz="1600" dirty="0">
              <a:latin typeface="+mn-lt"/>
              <a:cs typeface="Arial Unicode MS"/>
            </a:endParaRPr>
          </a:p>
        </p:txBody>
      </p:sp>
      <p:sp>
        <p:nvSpPr>
          <p:cNvPr id="90" name="Arc 94">
            <a:extLst>
              <a:ext uri="{FF2B5EF4-FFF2-40B4-BE49-F238E27FC236}">
                <a16:creationId xmlns:a16="http://schemas.microsoft.com/office/drawing/2014/main" id="{BE4CDE90-8A45-48DE-B288-1DFD3235E1DE}"/>
              </a:ext>
            </a:extLst>
          </p:cNvPr>
          <p:cNvSpPr>
            <a:spLocks noChangeAspect="1"/>
          </p:cNvSpPr>
          <p:nvPr/>
        </p:nvSpPr>
        <p:spPr bwMode="gray">
          <a:xfrm>
            <a:off x="8871662" y="724845"/>
            <a:ext cx="144916" cy="285610"/>
          </a:xfrm>
          <a:custGeom>
            <a:avLst/>
            <a:gdLst>
              <a:gd name="T0" fmla="*/ 6 w 22501"/>
              <a:gd name="T1" fmla="*/ 0 h 43200"/>
              <a:gd name="T2" fmla="*/ 0 w 22501"/>
              <a:gd name="T3" fmla="*/ 312 h 43200"/>
              <a:gd name="T4" fmla="*/ 6 w 22501"/>
              <a:gd name="T5" fmla="*/ 156 h 43200"/>
              <a:gd name="T6" fmla="*/ 0 60000 65536"/>
              <a:gd name="T7" fmla="*/ 0 60000 65536"/>
              <a:gd name="T8" fmla="*/ 0 60000 65536"/>
            </a:gdLst>
            <a:ahLst/>
            <a:cxnLst>
              <a:cxn ang="T6">
                <a:pos x="T0" y="T1"/>
              </a:cxn>
              <a:cxn ang="T7">
                <a:pos x="T2" y="T3"/>
              </a:cxn>
              <a:cxn ang="T8">
                <a:pos x="T4" y="T5"/>
              </a:cxn>
            </a:cxnLst>
            <a:rect l="0" t="0" r="r" b="b"/>
            <a:pathLst>
              <a:path w="22501" h="43200" fill="none" extrusionOk="0">
                <a:moveTo>
                  <a:pt x="900" y="0"/>
                </a:moveTo>
                <a:cubicBezTo>
                  <a:pt x="12830" y="0"/>
                  <a:pt x="22501" y="9670"/>
                  <a:pt x="22501" y="21600"/>
                </a:cubicBezTo>
                <a:cubicBezTo>
                  <a:pt x="22501" y="33529"/>
                  <a:pt x="12830" y="43200"/>
                  <a:pt x="901" y="43200"/>
                </a:cubicBezTo>
                <a:cubicBezTo>
                  <a:pt x="600" y="43200"/>
                  <a:pt x="300" y="43193"/>
                  <a:pt x="-1" y="43181"/>
                </a:cubicBezTo>
              </a:path>
              <a:path w="22501" h="43200" stroke="0" extrusionOk="0">
                <a:moveTo>
                  <a:pt x="900" y="0"/>
                </a:moveTo>
                <a:cubicBezTo>
                  <a:pt x="12830" y="0"/>
                  <a:pt x="22501" y="9670"/>
                  <a:pt x="22501" y="21600"/>
                </a:cubicBezTo>
                <a:cubicBezTo>
                  <a:pt x="22501" y="33529"/>
                  <a:pt x="12830" y="43200"/>
                  <a:pt x="901" y="43200"/>
                </a:cubicBezTo>
                <a:cubicBezTo>
                  <a:pt x="600" y="43200"/>
                  <a:pt x="300" y="43193"/>
                  <a:pt x="-1" y="43181"/>
                </a:cubicBezTo>
                <a:lnTo>
                  <a:pt x="901" y="21600"/>
                </a:lnTo>
                <a:lnTo>
                  <a:pt x="900" y="0"/>
                </a:lnTo>
                <a:close/>
              </a:path>
            </a:pathLst>
          </a:custGeom>
          <a:solidFill>
            <a:schemeClr val="bg2"/>
          </a:solidFill>
          <a:ln w="19050" cap="flat" cmpd="sng">
            <a:solidFill>
              <a:schemeClr val="bg2"/>
            </a:solidFill>
            <a:prstDash val="solid"/>
            <a:round/>
            <a:headEnd/>
            <a:tailEnd/>
          </a:ln>
          <a:effectLst/>
        </p:spPr>
        <p:txBody>
          <a:bodyPr wrap="none" lIns="0" tIns="0" rIns="0" bIns="0" anchor="ctr"/>
          <a:lstStyle/>
          <a:p>
            <a:endParaRPr lang="en-US" dirty="0">
              <a:latin typeface="+mn-lt"/>
            </a:endParaRPr>
          </a:p>
        </p:txBody>
      </p:sp>
      <p:sp>
        <p:nvSpPr>
          <p:cNvPr id="91" name="Oval 90">
            <a:extLst>
              <a:ext uri="{FF2B5EF4-FFF2-40B4-BE49-F238E27FC236}">
                <a16:creationId xmlns:a16="http://schemas.microsoft.com/office/drawing/2014/main" id="{59B38BA7-A276-4050-85D4-FC5B6ACEC140}"/>
              </a:ext>
            </a:extLst>
          </p:cNvPr>
          <p:cNvSpPr>
            <a:spLocks noChangeAspect="1" noChangeArrowheads="1"/>
          </p:cNvSpPr>
          <p:nvPr/>
        </p:nvSpPr>
        <p:spPr bwMode="gray">
          <a:xfrm>
            <a:off x="8711091" y="109530"/>
            <a:ext cx="289832" cy="285610"/>
          </a:xfrm>
          <a:prstGeom prst="ellipse">
            <a:avLst/>
          </a:prstGeom>
          <a:solidFill>
            <a:schemeClr val="bg1"/>
          </a:solidFill>
          <a:ln w="19050">
            <a:solidFill>
              <a:schemeClr val="bg2"/>
            </a:solidFill>
            <a:round/>
            <a:headEnd/>
            <a:tailEnd/>
          </a:ln>
          <a:effectLst/>
        </p:spPr>
        <p:txBody>
          <a:bodyPr wrap="none" lIns="90000" tIns="46800" rIns="90000" bIns="46800" anchor="ctr"/>
          <a:lstStyle/>
          <a:p>
            <a:pPr defTabSz="914400">
              <a:lnSpc>
                <a:spcPct val="90000"/>
              </a:lnSpc>
              <a:spcBef>
                <a:spcPct val="0"/>
              </a:spcBef>
              <a:buFont typeface="Wingdings" pitchFamily="2" charset="2"/>
              <a:buChar char="§"/>
            </a:pPr>
            <a:endParaRPr lang="en-US" sz="1600" dirty="0">
              <a:latin typeface="Tele-GroteskNor" pitchFamily="2" charset="0"/>
              <a:cs typeface="Arial Unicode MS"/>
            </a:endParaRPr>
          </a:p>
        </p:txBody>
      </p:sp>
      <p:sp>
        <p:nvSpPr>
          <p:cNvPr id="92" name="Arc 91">
            <a:extLst>
              <a:ext uri="{FF2B5EF4-FFF2-40B4-BE49-F238E27FC236}">
                <a16:creationId xmlns:a16="http://schemas.microsoft.com/office/drawing/2014/main" id="{34A77A05-5FB8-47D8-AEB9-D7B57F13B9D3}"/>
              </a:ext>
            </a:extLst>
          </p:cNvPr>
          <p:cNvSpPr>
            <a:spLocks noChangeAspect="1"/>
          </p:cNvSpPr>
          <p:nvPr/>
        </p:nvSpPr>
        <p:spPr bwMode="gray">
          <a:xfrm>
            <a:off x="8711091" y="109530"/>
            <a:ext cx="289832" cy="285610"/>
          </a:xfrm>
          <a:custGeom>
            <a:avLst/>
            <a:gdLst>
              <a:gd name="T0" fmla="*/ 103 w 43193"/>
              <a:gd name="T1" fmla="*/ 0 h 43200"/>
              <a:gd name="T2" fmla="*/ 0 w 43193"/>
              <a:gd name="T3" fmla="*/ 104 h 43200"/>
              <a:gd name="T4" fmla="*/ 103 w 43193"/>
              <a:gd name="T5" fmla="*/ 102 h 43200"/>
              <a:gd name="T6" fmla="*/ 0 60000 65536"/>
              <a:gd name="T7" fmla="*/ 0 60000 65536"/>
              <a:gd name="T8" fmla="*/ 0 60000 65536"/>
            </a:gdLst>
            <a:ahLst/>
            <a:cxnLst>
              <a:cxn ang="T6">
                <a:pos x="T0" y="T1"/>
              </a:cxn>
              <a:cxn ang="T7">
                <a:pos x="T2" y="T3"/>
              </a:cxn>
              <a:cxn ang="T8">
                <a:pos x="T4" y="T5"/>
              </a:cxn>
            </a:cxnLst>
            <a:rect l="0" t="0" r="r" b="b"/>
            <a:pathLst>
              <a:path w="43193" h="43200" fill="none" extrusionOk="0">
                <a:moveTo>
                  <a:pt x="21592" y="0"/>
                </a:moveTo>
                <a:cubicBezTo>
                  <a:pt x="33522" y="0"/>
                  <a:pt x="43193" y="9670"/>
                  <a:pt x="43193" y="21600"/>
                </a:cubicBezTo>
                <a:cubicBezTo>
                  <a:pt x="43193" y="33529"/>
                  <a:pt x="33522" y="43200"/>
                  <a:pt x="21593" y="43200"/>
                </a:cubicBezTo>
                <a:cubicBezTo>
                  <a:pt x="9871" y="43200"/>
                  <a:pt x="288" y="33851"/>
                  <a:pt x="-1" y="22133"/>
                </a:cubicBezTo>
              </a:path>
              <a:path w="43193" h="43200" stroke="0" extrusionOk="0">
                <a:moveTo>
                  <a:pt x="21592" y="0"/>
                </a:moveTo>
                <a:cubicBezTo>
                  <a:pt x="33522" y="0"/>
                  <a:pt x="43193" y="9670"/>
                  <a:pt x="43193" y="21600"/>
                </a:cubicBezTo>
                <a:cubicBezTo>
                  <a:pt x="43193" y="33529"/>
                  <a:pt x="33522" y="43200"/>
                  <a:pt x="21593" y="43200"/>
                </a:cubicBezTo>
                <a:cubicBezTo>
                  <a:pt x="9871" y="43200"/>
                  <a:pt x="288" y="33851"/>
                  <a:pt x="-1" y="22133"/>
                </a:cubicBezTo>
                <a:lnTo>
                  <a:pt x="21593" y="21600"/>
                </a:lnTo>
                <a:lnTo>
                  <a:pt x="21592" y="0"/>
                </a:lnTo>
                <a:close/>
              </a:path>
            </a:pathLst>
          </a:custGeom>
          <a:solidFill>
            <a:schemeClr val="bg2"/>
          </a:solidFill>
          <a:ln w="19050" cap="flat" cmpd="sng">
            <a:solidFill>
              <a:schemeClr val="bg2"/>
            </a:solidFill>
            <a:prstDash val="solid"/>
            <a:round/>
            <a:headEnd/>
            <a:tailEnd/>
          </a:ln>
          <a:effectLst/>
        </p:spPr>
        <p:txBody>
          <a:bodyPr wrap="none" lIns="0" tIns="0" rIns="0" bIns="0" anchor="ctr"/>
          <a:lstStyle/>
          <a:p>
            <a:endParaRPr lang="en-US" dirty="0"/>
          </a:p>
        </p:txBody>
      </p:sp>
      <p:sp>
        <p:nvSpPr>
          <p:cNvPr id="95" name="Oval 88">
            <a:extLst>
              <a:ext uri="{FF2B5EF4-FFF2-40B4-BE49-F238E27FC236}">
                <a16:creationId xmlns:a16="http://schemas.microsoft.com/office/drawing/2014/main" id="{86C71D92-D782-42F0-891C-E5A82AFCAE6A}"/>
              </a:ext>
            </a:extLst>
          </p:cNvPr>
          <p:cNvSpPr>
            <a:spLocks noChangeArrowheads="1"/>
          </p:cNvSpPr>
          <p:nvPr/>
        </p:nvSpPr>
        <p:spPr bwMode="gray">
          <a:xfrm>
            <a:off x="8411523" y="720623"/>
            <a:ext cx="289832" cy="289832"/>
          </a:xfrm>
          <a:prstGeom prst="ellipse">
            <a:avLst/>
          </a:prstGeom>
          <a:solidFill>
            <a:schemeClr val="bg2"/>
          </a:solid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Tele-GroteskNor" pitchFamily="2" charset="0"/>
              <a:cs typeface="Arial Unicode MS"/>
            </a:endParaRPr>
          </a:p>
        </p:txBody>
      </p:sp>
      <p:sp>
        <p:nvSpPr>
          <p:cNvPr id="99" name="Oval 88">
            <a:extLst>
              <a:ext uri="{FF2B5EF4-FFF2-40B4-BE49-F238E27FC236}">
                <a16:creationId xmlns:a16="http://schemas.microsoft.com/office/drawing/2014/main" id="{DB655DCE-98A7-4227-A4CB-D5BB99E9E73B}"/>
              </a:ext>
            </a:extLst>
          </p:cNvPr>
          <p:cNvSpPr>
            <a:spLocks noChangeArrowheads="1"/>
          </p:cNvSpPr>
          <p:nvPr/>
        </p:nvSpPr>
        <p:spPr bwMode="gray">
          <a:xfrm>
            <a:off x="8436914" y="1545302"/>
            <a:ext cx="289832" cy="289832"/>
          </a:xfrm>
          <a:prstGeom prst="ellipse">
            <a:avLst/>
          </a:prstGeom>
          <a:no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mn-lt"/>
              <a:cs typeface="Arial Unicode MS"/>
            </a:endParaRPr>
          </a:p>
        </p:txBody>
      </p:sp>
      <p:sp>
        <p:nvSpPr>
          <p:cNvPr id="100" name="Oval 88">
            <a:extLst>
              <a:ext uri="{FF2B5EF4-FFF2-40B4-BE49-F238E27FC236}">
                <a16:creationId xmlns:a16="http://schemas.microsoft.com/office/drawing/2014/main" id="{345A6D3B-1380-4C44-BDB1-DED7FAC6E804}"/>
              </a:ext>
            </a:extLst>
          </p:cNvPr>
          <p:cNvSpPr>
            <a:spLocks noChangeArrowheads="1"/>
          </p:cNvSpPr>
          <p:nvPr/>
        </p:nvSpPr>
        <p:spPr bwMode="gray">
          <a:xfrm>
            <a:off x="8440948" y="2102386"/>
            <a:ext cx="289832" cy="289832"/>
          </a:xfrm>
          <a:prstGeom prst="ellipse">
            <a:avLst/>
          </a:prstGeom>
          <a:no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mn-lt"/>
              <a:cs typeface="Arial Unicode MS"/>
            </a:endParaRPr>
          </a:p>
        </p:txBody>
      </p:sp>
      <p:sp>
        <p:nvSpPr>
          <p:cNvPr id="101" name="Oval 88">
            <a:extLst>
              <a:ext uri="{FF2B5EF4-FFF2-40B4-BE49-F238E27FC236}">
                <a16:creationId xmlns:a16="http://schemas.microsoft.com/office/drawing/2014/main" id="{55EAD80F-D8D3-4E4A-A5F5-0F593DE2103C}"/>
              </a:ext>
            </a:extLst>
          </p:cNvPr>
          <p:cNvSpPr>
            <a:spLocks noChangeArrowheads="1"/>
          </p:cNvSpPr>
          <p:nvPr/>
        </p:nvSpPr>
        <p:spPr bwMode="gray">
          <a:xfrm>
            <a:off x="8440948" y="2679760"/>
            <a:ext cx="289832" cy="289832"/>
          </a:xfrm>
          <a:prstGeom prst="ellipse">
            <a:avLst/>
          </a:prstGeom>
          <a:no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mn-lt"/>
              <a:cs typeface="Arial Unicode MS"/>
            </a:endParaRPr>
          </a:p>
        </p:txBody>
      </p:sp>
      <p:sp>
        <p:nvSpPr>
          <p:cNvPr id="102" name="Oval 88">
            <a:extLst>
              <a:ext uri="{FF2B5EF4-FFF2-40B4-BE49-F238E27FC236}">
                <a16:creationId xmlns:a16="http://schemas.microsoft.com/office/drawing/2014/main" id="{176F7A2A-B526-4284-9246-5B22B2756388}"/>
              </a:ext>
            </a:extLst>
          </p:cNvPr>
          <p:cNvSpPr>
            <a:spLocks noChangeArrowheads="1"/>
          </p:cNvSpPr>
          <p:nvPr/>
        </p:nvSpPr>
        <p:spPr bwMode="gray">
          <a:xfrm>
            <a:off x="8440948" y="3251250"/>
            <a:ext cx="289832" cy="289832"/>
          </a:xfrm>
          <a:prstGeom prst="ellipse">
            <a:avLst/>
          </a:prstGeom>
          <a:no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mn-lt"/>
              <a:cs typeface="Arial Unicode MS"/>
            </a:endParaRPr>
          </a:p>
        </p:txBody>
      </p:sp>
      <p:sp>
        <p:nvSpPr>
          <p:cNvPr id="103" name="Oval 88">
            <a:extLst>
              <a:ext uri="{FF2B5EF4-FFF2-40B4-BE49-F238E27FC236}">
                <a16:creationId xmlns:a16="http://schemas.microsoft.com/office/drawing/2014/main" id="{A97F1FDB-FEAD-4A8A-B816-408FB6B06317}"/>
              </a:ext>
            </a:extLst>
          </p:cNvPr>
          <p:cNvSpPr>
            <a:spLocks noChangeArrowheads="1"/>
          </p:cNvSpPr>
          <p:nvPr/>
        </p:nvSpPr>
        <p:spPr bwMode="gray">
          <a:xfrm>
            <a:off x="8444982" y="3796221"/>
            <a:ext cx="289832" cy="289832"/>
          </a:xfrm>
          <a:prstGeom prst="ellipse">
            <a:avLst/>
          </a:prstGeom>
          <a:no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mn-lt"/>
              <a:cs typeface="Arial Unicode MS"/>
            </a:endParaRPr>
          </a:p>
        </p:txBody>
      </p:sp>
      <p:sp>
        <p:nvSpPr>
          <p:cNvPr id="104" name="Oval 88">
            <a:extLst>
              <a:ext uri="{FF2B5EF4-FFF2-40B4-BE49-F238E27FC236}">
                <a16:creationId xmlns:a16="http://schemas.microsoft.com/office/drawing/2014/main" id="{0E4753F4-1BA5-4EA8-8703-DBCBF5E37A06}"/>
              </a:ext>
            </a:extLst>
          </p:cNvPr>
          <p:cNvSpPr>
            <a:spLocks noChangeArrowheads="1"/>
          </p:cNvSpPr>
          <p:nvPr/>
        </p:nvSpPr>
        <p:spPr bwMode="gray">
          <a:xfrm>
            <a:off x="8450356" y="4368359"/>
            <a:ext cx="289832" cy="289832"/>
          </a:xfrm>
          <a:prstGeom prst="ellipse">
            <a:avLst/>
          </a:prstGeom>
          <a:noFill/>
          <a:ln w="19050" algn="ctr">
            <a:solidFill>
              <a:schemeClr val="bg2"/>
            </a:solidFill>
            <a:round/>
            <a:headEnd/>
            <a:tailEnd/>
          </a:ln>
          <a:effectLst/>
        </p:spPr>
        <p:txBody>
          <a:bodyPr wrap="none" lIns="738000" tIns="82800" rIns="90000" bIns="46800" anchor="ctr"/>
          <a:lstStyle/>
          <a:p>
            <a:pPr defTabSz="914400">
              <a:lnSpc>
                <a:spcPct val="90000"/>
              </a:lnSpc>
              <a:spcBef>
                <a:spcPct val="25000"/>
              </a:spcBef>
              <a:buClrTx/>
              <a:buSzTx/>
              <a:buFontTx/>
              <a:buNone/>
            </a:pPr>
            <a:endParaRPr lang="en-US" sz="1400" dirty="0">
              <a:latin typeface="+mn-lt"/>
              <a:cs typeface="Arial Unicode MS"/>
            </a:endParaRPr>
          </a:p>
        </p:txBody>
      </p:sp>
      <p:sp>
        <p:nvSpPr>
          <p:cNvPr id="63" name="Arc 97">
            <a:extLst>
              <a:ext uri="{FF2B5EF4-FFF2-40B4-BE49-F238E27FC236}">
                <a16:creationId xmlns:a16="http://schemas.microsoft.com/office/drawing/2014/main" id="{2A9F7A24-E95C-4261-BEF2-C8F7C1952868}"/>
              </a:ext>
            </a:extLst>
          </p:cNvPr>
          <p:cNvSpPr>
            <a:spLocks noChangeAspect="1"/>
          </p:cNvSpPr>
          <p:nvPr/>
        </p:nvSpPr>
        <p:spPr bwMode="gray">
          <a:xfrm>
            <a:off x="8570878" y="1545302"/>
            <a:ext cx="144450" cy="142102"/>
          </a:xfrm>
          <a:custGeom>
            <a:avLst/>
            <a:gdLst>
              <a:gd name="T0" fmla="*/ 0 w 21600"/>
              <a:gd name="T1" fmla="*/ 0 h 21600"/>
              <a:gd name="T2" fmla="*/ 155 w 21600"/>
              <a:gd name="T3" fmla="*/ 156 h 21600"/>
              <a:gd name="T4" fmla="*/ 0 w 21600"/>
              <a:gd name="T5" fmla="*/ 15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solidFill>
            <a:schemeClr val="bg2"/>
          </a:solidFill>
          <a:ln w="19050" cap="flat" cmpd="sng">
            <a:solidFill>
              <a:schemeClr val="bg2"/>
            </a:solidFill>
            <a:prstDash val="solid"/>
            <a:round/>
            <a:headEnd/>
            <a:tailEnd/>
          </a:ln>
          <a:effectLst/>
        </p:spPr>
        <p:txBody>
          <a:bodyPr wrap="none" lIns="0" tIns="0" rIns="0" bIns="0" anchor="ctr"/>
          <a:lstStyle/>
          <a:p>
            <a:endParaRPr lang="en-US" dirty="0"/>
          </a:p>
        </p:txBody>
      </p:sp>
      <p:sp>
        <p:nvSpPr>
          <p:cNvPr id="64" name="Arc 91">
            <a:extLst>
              <a:ext uri="{FF2B5EF4-FFF2-40B4-BE49-F238E27FC236}">
                <a16:creationId xmlns:a16="http://schemas.microsoft.com/office/drawing/2014/main" id="{D8B97809-700D-4DA4-8000-276DDD010845}"/>
              </a:ext>
            </a:extLst>
          </p:cNvPr>
          <p:cNvSpPr>
            <a:spLocks noChangeAspect="1"/>
          </p:cNvSpPr>
          <p:nvPr/>
        </p:nvSpPr>
        <p:spPr bwMode="gray">
          <a:xfrm>
            <a:off x="8450356" y="2106608"/>
            <a:ext cx="289832" cy="285610"/>
          </a:xfrm>
          <a:custGeom>
            <a:avLst/>
            <a:gdLst>
              <a:gd name="T0" fmla="*/ 103 w 43193"/>
              <a:gd name="T1" fmla="*/ 0 h 43200"/>
              <a:gd name="T2" fmla="*/ 0 w 43193"/>
              <a:gd name="T3" fmla="*/ 104 h 43200"/>
              <a:gd name="T4" fmla="*/ 103 w 43193"/>
              <a:gd name="T5" fmla="*/ 102 h 43200"/>
              <a:gd name="T6" fmla="*/ 0 60000 65536"/>
              <a:gd name="T7" fmla="*/ 0 60000 65536"/>
              <a:gd name="T8" fmla="*/ 0 60000 65536"/>
            </a:gdLst>
            <a:ahLst/>
            <a:cxnLst>
              <a:cxn ang="T6">
                <a:pos x="T0" y="T1"/>
              </a:cxn>
              <a:cxn ang="T7">
                <a:pos x="T2" y="T3"/>
              </a:cxn>
              <a:cxn ang="T8">
                <a:pos x="T4" y="T5"/>
              </a:cxn>
            </a:cxnLst>
            <a:rect l="0" t="0" r="r" b="b"/>
            <a:pathLst>
              <a:path w="43193" h="43200" fill="none" extrusionOk="0">
                <a:moveTo>
                  <a:pt x="21592" y="0"/>
                </a:moveTo>
                <a:cubicBezTo>
                  <a:pt x="33522" y="0"/>
                  <a:pt x="43193" y="9670"/>
                  <a:pt x="43193" y="21600"/>
                </a:cubicBezTo>
                <a:cubicBezTo>
                  <a:pt x="43193" y="33529"/>
                  <a:pt x="33522" y="43200"/>
                  <a:pt x="21593" y="43200"/>
                </a:cubicBezTo>
                <a:cubicBezTo>
                  <a:pt x="9871" y="43200"/>
                  <a:pt x="288" y="33851"/>
                  <a:pt x="-1" y="22133"/>
                </a:cubicBezTo>
              </a:path>
              <a:path w="43193" h="43200" stroke="0" extrusionOk="0">
                <a:moveTo>
                  <a:pt x="21592" y="0"/>
                </a:moveTo>
                <a:cubicBezTo>
                  <a:pt x="33522" y="0"/>
                  <a:pt x="43193" y="9670"/>
                  <a:pt x="43193" y="21600"/>
                </a:cubicBezTo>
                <a:cubicBezTo>
                  <a:pt x="43193" y="33529"/>
                  <a:pt x="33522" y="43200"/>
                  <a:pt x="21593" y="43200"/>
                </a:cubicBezTo>
                <a:cubicBezTo>
                  <a:pt x="9871" y="43200"/>
                  <a:pt x="288" y="33851"/>
                  <a:pt x="-1" y="22133"/>
                </a:cubicBezTo>
                <a:lnTo>
                  <a:pt x="21593" y="21600"/>
                </a:lnTo>
                <a:lnTo>
                  <a:pt x="21592" y="0"/>
                </a:lnTo>
                <a:close/>
              </a:path>
            </a:pathLst>
          </a:custGeom>
          <a:solidFill>
            <a:schemeClr val="bg2"/>
          </a:solidFill>
          <a:ln w="19050" cap="flat" cmpd="sng">
            <a:solidFill>
              <a:schemeClr val="bg2"/>
            </a:solidFill>
            <a:prstDash val="solid"/>
            <a:round/>
            <a:headEnd/>
            <a:tailEnd/>
          </a:ln>
          <a:effectLst/>
        </p:spPr>
        <p:txBody>
          <a:bodyPr wrap="none" lIns="0" tIns="0" rIns="0" bIns="0" anchor="ctr"/>
          <a:lstStyle/>
          <a:p>
            <a:endParaRPr lang="en-US" dirty="0"/>
          </a:p>
        </p:txBody>
      </p:sp>
      <p:sp>
        <p:nvSpPr>
          <p:cNvPr id="67" name="Arc 94">
            <a:extLst>
              <a:ext uri="{FF2B5EF4-FFF2-40B4-BE49-F238E27FC236}">
                <a16:creationId xmlns:a16="http://schemas.microsoft.com/office/drawing/2014/main" id="{BA015DB0-19E2-493B-BA7F-1A2FA59A39CA}"/>
              </a:ext>
            </a:extLst>
          </p:cNvPr>
          <p:cNvSpPr>
            <a:spLocks noChangeAspect="1"/>
          </p:cNvSpPr>
          <p:nvPr/>
        </p:nvSpPr>
        <p:spPr bwMode="gray">
          <a:xfrm>
            <a:off x="8570878" y="2679760"/>
            <a:ext cx="144916" cy="285610"/>
          </a:xfrm>
          <a:custGeom>
            <a:avLst/>
            <a:gdLst>
              <a:gd name="T0" fmla="*/ 6 w 22501"/>
              <a:gd name="T1" fmla="*/ 0 h 43200"/>
              <a:gd name="T2" fmla="*/ 0 w 22501"/>
              <a:gd name="T3" fmla="*/ 312 h 43200"/>
              <a:gd name="T4" fmla="*/ 6 w 22501"/>
              <a:gd name="T5" fmla="*/ 156 h 43200"/>
              <a:gd name="T6" fmla="*/ 0 60000 65536"/>
              <a:gd name="T7" fmla="*/ 0 60000 65536"/>
              <a:gd name="T8" fmla="*/ 0 60000 65536"/>
            </a:gdLst>
            <a:ahLst/>
            <a:cxnLst>
              <a:cxn ang="T6">
                <a:pos x="T0" y="T1"/>
              </a:cxn>
              <a:cxn ang="T7">
                <a:pos x="T2" y="T3"/>
              </a:cxn>
              <a:cxn ang="T8">
                <a:pos x="T4" y="T5"/>
              </a:cxn>
            </a:cxnLst>
            <a:rect l="0" t="0" r="r" b="b"/>
            <a:pathLst>
              <a:path w="22501" h="43200" fill="none" extrusionOk="0">
                <a:moveTo>
                  <a:pt x="900" y="0"/>
                </a:moveTo>
                <a:cubicBezTo>
                  <a:pt x="12830" y="0"/>
                  <a:pt x="22501" y="9670"/>
                  <a:pt x="22501" y="21600"/>
                </a:cubicBezTo>
                <a:cubicBezTo>
                  <a:pt x="22501" y="33529"/>
                  <a:pt x="12830" y="43200"/>
                  <a:pt x="901" y="43200"/>
                </a:cubicBezTo>
                <a:cubicBezTo>
                  <a:pt x="600" y="43200"/>
                  <a:pt x="300" y="43193"/>
                  <a:pt x="-1" y="43181"/>
                </a:cubicBezTo>
              </a:path>
              <a:path w="22501" h="43200" stroke="0" extrusionOk="0">
                <a:moveTo>
                  <a:pt x="900" y="0"/>
                </a:moveTo>
                <a:cubicBezTo>
                  <a:pt x="12830" y="0"/>
                  <a:pt x="22501" y="9670"/>
                  <a:pt x="22501" y="21600"/>
                </a:cubicBezTo>
                <a:cubicBezTo>
                  <a:pt x="22501" y="33529"/>
                  <a:pt x="12830" y="43200"/>
                  <a:pt x="901" y="43200"/>
                </a:cubicBezTo>
                <a:cubicBezTo>
                  <a:pt x="600" y="43200"/>
                  <a:pt x="300" y="43193"/>
                  <a:pt x="-1" y="43181"/>
                </a:cubicBezTo>
                <a:lnTo>
                  <a:pt x="901" y="21600"/>
                </a:lnTo>
                <a:lnTo>
                  <a:pt x="900" y="0"/>
                </a:lnTo>
                <a:close/>
              </a:path>
            </a:pathLst>
          </a:custGeom>
          <a:solidFill>
            <a:schemeClr val="bg2"/>
          </a:solidFill>
          <a:ln w="19050" cap="flat" cmpd="sng">
            <a:solidFill>
              <a:schemeClr val="bg2"/>
            </a:solidFill>
            <a:prstDash val="solid"/>
            <a:round/>
            <a:headEnd/>
            <a:tailEnd/>
          </a:ln>
          <a:effectLst/>
        </p:spPr>
        <p:txBody>
          <a:bodyPr wrap="none" lIns="0" tIns="0" rIns="0" bIns="0" anchor="ctr"/>
          <a:lstStyle/>
          <a:p>
            <a:endParaRPr lang="en-US" dirty="0">
              <a:latin typeface="+mn-lt"/>
            </a:endParaRPr>
          </a:p>
        </p:txBody>
      </p:sp>
      <p:sp>
        <p:nvSpPr>
          <p:cNvPr id="6" name="Foliennummernplatzhalter 5">
            <a:extLst>
              <a:ext uri="{FF2B5EF4-FFF2-40B4-BE49-F238E27FC236}">
                <a16:creationId xmlns:a16="http://schemas.microsoft.com/office/drawing/2014/main" id="{A6198A32-17E0-420C-A269-5A6896B72CE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113</a:t>
            </a:fld>
            <a:endParaRPr lang="de-DE" dirty="0"/>
          </a:p>
        </p:txBody>
      </p:sp>
      <p:sp>
        <p:nvSpPr>
          <p:cNvPr id="7" name="Rechteck 6">
            <a:extLst>
              <a:ext uri="{FF2B5EF4-FFF2-40B4-BE49-F238E27FC236}">
                <a16:creationId xmlns:a16="http://schemas.microsoft.com/office/drawing/2014/main" id="{512F45C7-37D6-DB56-4D7F-97FA7409EB9E}"/>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44719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E623374E-B5DF-4EA4-ACE1-F84349F5B9E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Vorhaben der AWO Aachen</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404B53D2-52BC-4A16-9625-1378F200325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114</a:t>
            </a:fld>
            <a:endParaRPr lang="de-DE" dirty="0"/>
          </a:p>
        </p:txBody>
      </p:sp>
    </p:spTree>
    <p:extLst>
      <p:ext uri="{BB962C8B-B14F-4D97-AF65-F5344CB8AC3E}">
        <p14:creationId xmlns:p14="http://schemas.microsoft.com/office/powerpoint/2010/main" val="479662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Gerader Verbinder 37">
            <a:extLst>
              <a:ext uri="{FF2B5EF4-FFF2-40B4-BE49-F238E27FC236}">
                <a16:creationId xmlns:a16="http://schemas.microsoft.com/office/drawing/2014/main" id="{805FE510-0D2C-4356-857A-744DD45A897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532813"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Vorhaben „AWO Aachen, Soziale Arbeit Digital mit eID“</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Rectangle 11">
            <a:extLst>
              <a:ext uri="{FF2B5EF4-FFF2-40B4-BE49-F238E27FC236}">
                <a16:creationId xmlns:a16="http://schemas.microsoft.com/office/drawing/2014/main" id="{DC2D99FA-EF67-42BB-BBAB-7A93EFC7446B}"/>
              </a:ext>
            </a:extLst>
          </p:cNvPr>
          <p:cNvSpPr>
            <a:spLocks noChangeArrowheads="1"/>
          </p:cNvSpPr>
          <p:nvPr>
            <p:custDataLst>
              <p:tags r:id="rId1"/>
            </p:custDataLst>
          </p:nvPr>
        </p:nvSpPr>
        <p:spPr bwMode="gray">
          <a:xfrm>
            <a:off x="3363197"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8" name="Rectangle 12">
            <a:extLst>
              <a:ext uri="{FF2B5EF4-FFF2-40B4-BE49-F238E27FC236}">
                <a16:creationId xmlns:a16="http://schemas.microsoft.com/office/drawing/2014/main" id="{0D872465-FE76-4F87-927D-52090E1EC48F}"/>
              </a:ext>
            </a:extLst>
          </p:cNvPr>
          <p:cNvSpPr>
            <a:spLocks noChangeArrowheads="1"/>
          </p:cNvSpPr>
          <p:nvPr>
            <p:custDataLst>
              <p:tags r:id="rId2"/>
            </p:custDataLst>
          </p:nvPr>
        </p:nvSpPr>
        <p:spPr bwMode="gray">
          <a:xfrm>
            <a:off x="5182181"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9" name="Rectangle 13">
            <a:extLst>
              <a:ext uri="{FF2B5EF4-FFF2-40B4-BE49-F238E27FC236}">
                <a16:creationId xmlns:a16="http://schemas.microsoft.com/office/drawing/2014/main" id="{8D94D433-A120-4B1D-B3AE-0A4C87920F0E}"/>
              </a:ext>
            </a:extLst>
          </p:cNvPr>
          <p:cNvSpPr>
            <a:spLocks noChangeArrowheads="1"/>
          </p:cNvSpPr>
          <p:nvPr>
            <p:custDataLst>
              <p:tags r:id="rId3"/>
            </p:custDataLst>
          </p:nvPr>
        </p:nvSpPr>
        <p:spPr bwMode="gray">
          <a:xfrm>
            <a:off x="7001166"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10" name="Rectangle 180">
            <a:extLst>
              <a:ext uri="{FF2B5EF4-FFF2-40B4-BE49-F238E27FC236}">
                <a16:creationId xmlns:a16="http://schemas.microsoft.com/office/drawing/2014/main" id="{8D43B412-6389-4323-8906-B690BFFF1ADE}"/>
              </a:ext>
            </a:extLst>
          </p:cNvPr>
          <p:cNvSpPr>
            <a:spLocks noChangeArrowheads="1"/>
          </p:cNvSpPr>
          <p:nvPr>
            <p:custDataLst>
              <p:tags r:id="rId4"/>
            </p:custDataLst>
          </p:nvPr>
        </p:nvSpPr>
        <p:spPr bwMode="gray">
          <a:xfrm>
            <a:off x="3363197"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1</a:t>
            </a:r>
          </a:p>
        </p:txBody>
      </p:sp>
      <p:grpSp>
        <p:nvGrpSpPr>
          <p:cNvPr id="11" name="Gruppieren 10">
            <a:extLst>
              <a:ext uri="{FF2B5EF4-FFF2-40B4-BE49-F238E27FC236}">
                <a16:creationId xmlns:a16="http://schemas.microsoft.com/office/drawing/2014/main" id="{C5BF90CD-0FDD-4E08-9DA4-217951D0840B}"/>
              </a:ext>
            </a:extLst>
          </p:cNvPr>
          <p:cNvGrpSpPr/>
          <p:nvPr/>
        </p:nvGrpSpPr>
        <p:grpSpPr>
          <a:xfrm>
            <a:off x="323850" y="1661333"/>
            <a:ext cx="4866721" cy="468312"/>
            <a:chOff x="323850" y="1661333"/>
            <a:chExt cx="4866721" cy="468312"/>
          </a:xfrm>
        </p:grpSpPr>
        <p:sp>
          <p:nvSpPr>
            <p:cNvPr id="12" name="Rectangle 5">
              <a:extLst>
                <a:ext uri="{FF2B5EF4-FFF2-40B4-BE49-F238E27FC236}">
                  <a16:creationId xmlns:a16="http://schemas.microsoft.com/office/drawing/2014/main" id="{EFF006E1-6FEA-465B-8E3B-307AB39034C2}"/>
                </a:ext>
              </a:extLst>
            </p:cNvPr>
            <p:cNvSpPr>
              <a:spLocks noChangeArrowheads="1"/>
            </p:cNvSpPr>
            <p:nvPr>
              <p:custDataLst>
                <p:tags r:id="rId28"/>
              </p:custDataLst>
            </p:nvPr>
          </p:nvSpPr>
          <p:spPr bwMode="gray">
            <a:xfrm>
              <a:off x="323850" y="166133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Bürgerterminals (Digital Service Points)</a:t>
              </a:r>
            </a:p>
            <a:p>
              <a:pPr>
                <a:lnSpc>
                  <a:spcPct val="100000"/>
                </a:lnSpc>
                <a:spcBef>
                  <a:spcPct val="0"/>
                </a:spcBef>
                <a:buClrTx/>
                <a:buSzTx/>
                <a:buFontTx/>
                <a:buNone/>
              </a:pPr>
              <a:r>
                <a:rPr lang="de-DE" dirty="0">
                  <a:latin typeface="+mj-lt"/>
                  <a:cs typeface="Arial" pitchFamily="34" charset="0"/>
                </a:rPr>
                <a:t>Aufstellorte bestimmen, Geräte beschaffen, </a:t>
              </a:r>
              <a:br>
                <a:rPr lang="de-DE" dirty="0">
                  <a:latin typeface="+mj-lt"/>
                  <a:cs typeface="Arial" pitchFamily="34" charset="0"/>
                </a:rPr>
              </a:br>
              <a:r>
                <a:rPr lang="de-DE" dirty="0">
                  <a:latin typeface="+mj-lt"/>
                  <a:cs typeface="Arial" pitchFamily="34" charset="0"/>
                </a:rPr>
                <a:t>Landingpage (</a:t>
              </a:r>
              <a:r>
                <a:rPr lang="de-DE" dirty="0" err="1">
                  <a:latin typeface="+mj-lt"/>
                  <a:cs typeface="Arial" pitchFamily="34" charset="0"/>
                </a:rPr>
                <a:t>Diensteangebot</a:t>
              </a:r>
              <a:r>
                <a:rPr lang="de-DE" dirty="0">
                  <a:latin typeface="+mj-lt"/>
                  <a:cs typeface="Arial" pitchFamily="34" charset="0"/>
                </a:rPr>
                <a:t>) abstimmen</a:t>
              </a:r>
            </a:p>
          </p:txBody>
        </p:sp>
        <p:sp>
          <p:nvSpPr>
            <p:cNvPr id="13" name="Rectangle 15">
              <a:extLst>
                <a:ext uri="{FF2B5EF4-FFF2-40B4-BE49-F238E27FC236}">
                  <a16:creationId xmlns:a16="http://schemas.microsoft.com/office/drawing/2014/main" id="{5CD180EE-CA39-46F2-B4BD-646F0B548932}"/>
                </a:ext>
              </a:extLst>
            </p:cNvPr>
            <p:cNvSpPr>
              <a:spLocks noChangeArrowheads="1"/>
            </p:cNvSpPr>
            <p:nvPr>
              <p:custDataLst>
                <p:tags r:id="rId29"/>
              </p:custDataLst>
            </p:nvPr>
          </p:nvSpPr>
          <p:spPr bwMode="gray">
            <a:xfrm>
              <a:off x="3363196" y="1805795"/>
              <a:ext cx="1827375"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sp>
        <p:nvSpPr>
          <p:cNvPr id="14" name="Rectangle 180">
            <a:extLst>
              <a:ext uri="{FF2B5EF4-FFF2-40B4-BE49-F238E27FC236}">
                <a16:creationId xmlns:a16="http://schemas.microsoft.com/office/drawing/2014/main" id="{0E4DC75B-79C3-4840-B15E-F0CEA34B2D91}"/>
              </a:ext>
            </a:extLst>
          </p:cNvPr>
          <p:cNvSpPr>
            <a:spLocks noChangeArrowheads="1"/>
          </p:cNvSpPr>
          <p:nvPr>
            <p:custDataLst>
              <p:tags r:id="rId5"/>
            </p:custDataLst>
          </p:nvPr>
        </p:nvSpPr>
        <p:spPr bwMode="gray">
          <a:xfrm>
            <a:off x="4272689"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2</a:t>
            </a:r>
          </a:p>
        </p:txBody>
      </p:sp>
      <p:sp>
        <p:nvSpPr>
          <p:cNvPr id="15" name="Rectangle 180">
            <a:extLst>
              <a:ext uri="{FF2B5EF4-FFF2-40B4-BE49-F238E27FC236}">
                <a16:creationId xmlns:a16="http://schemas.microsoft.com/office/drawing/2014/main" id="{79846882-8A41-484B-B3F3-767D698B55EC}"/>
              </a:ext>
            </a:extLst>
          </p:cNvPr>
          <p:cNvSpPr>
            <a:spLocks noChangeArrowheads="1"/>
          </p:cNvSpPr>
          <p:nvPr>
            <p:custDataLst>
              <p:tags r:id="rId6"/>
            </p:custDataLst>
          </p:nvPr>
        </p:nvSpPr>
        <p:spPr bwMode="gray">
          <a:xfrm>
            <a:off x="5182181"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3</a:t>
            </a:r>
          </a:p>
        </p:txBody>
      </p:sp>
      <p:sp>
        <p:nvSpPr>
          <p:cNvPr id="16" name="Rectangle 180">
            <a:extLst>
              <a:ext uri="{FF2B5EF4-FFF2-40B4-BE49-F238E27FC236}">
                <a16:creationId xmlns:a16="http://schemas.microsoft.com/office/drawing/2014/main" id="{08EAE6C0-6892-4CFB-921C-9908CF61BF7F}"/>
              </a:ext>
            </a:extLst>
          </p:cNvPr>
          <p:cNvSpPr>
            <a:spLocks noChangeArrowheads="1"/>
          </p:cNvSpPr>
          <p:nvPr>
            <p:custDataLst>
              <p:tags r:id="rId7"/>
            </p:custDataLst>
          </p:nvPr>
        </p:nvSpPr>
        <p:spPr bwMode="gray">
          <a:xfrm>
            <a:off x="6091674"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4</a:t>
            </a:r>
          </a:p>
        </p:txBody>
      </p:sp>
      <p:sp>
        <p:nvSpPr>
          <p:cNvPr id="17" name="Rectangle 180">
            <a:extLst>
              <a:ext uri="{FF2B5EF4-FFF2-40B4-BE49-F238E27FC236}">
                <a16:creationId xmlns:a16="http://schemas.microsoft.com/office/drawing/2014/main" id="{4B1CB965-ABC2-40C7-B081-D14B96D97267}"/>
              </a:ext>
            </a:extLst>
          </p:cNvPr>
          <p:cNvSpPr>
            <a:spLocks noChangeArrowheads="1"/>
          </p:cNvSpPr>
          <p:nvPr>
            <p:custDataLst>
              <p:tags r:id="rId8"/>
            </p:custDataLst>
          </p:nvPr>
        </p:nvSpPr>
        <p:spPr bwMode="gray">
          <a:xfrm>
            <a:off x="7001166"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5</a:t>
            </a:r>
          </a:p>
        </p:txBody>
      </p:sp>
      <p:sp>
        <p:nvSpPr>
          <p:cNvPr id="18" name="Rectangle 180">
            <a:extLst>
              <a:ext uri="{FF2B5EF4-FFF2-40B4-BE49-F238E27FC236}">
                <a16:creationId xmlns:a16="http://schemas.microsoft.com/office/drawing/2014/main" id="{DB74FBAF-FBBA-4634-8C08-E6F2309D9555}"/>
              </a:ext>
            </a:extLst>
          </p:cNvPr>
          <p:cNvSpPr>
            <a:spLocks noChangeArrowheads="1"/>
          </p:cNvSpPr>
          <p:nvPr>
            <p:custDataLst>
              <p:tags r:id="rId9"/>
            </p:custDataLst>
          </p:nvPr>
        </p:nvSpPr>
        <p:spPr bwMode="gray">
          <a:xfrm>
            <a:off x="7910658"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Monat 6</a:t>
            </a:r>
          </a:p>
        </p:txBody>
      </p:sp>
      <p:grpSp>
        <p:nvGrpSpPr>
          <p:cNvPr id="19" name="Gruppieren 18">
            <a:extLst>
              <a:ext uri="{FF2B5EF4-FFF2-40B4-BE49-F238E27FC236}">
                <a16:creationId xmlns:a16="http://schemas.microsoft.com/office/drawing/2014/main" id="{FE1FE61D-2F40-42BD-BE42-64C21D42C367}"/>
              </a:ext>
            </a:extLst>
          </p:cNvPr>
          <p:cNvGrpSpPr/>
          <p:nvPr/>
        </p:nvGrpSpPr>
        <p:grpSpPr>
          <a:xfrm>
            <a:off x="323850" y="2742420"/>
            <a:ext cx="8496300" cy="468313"/>
            <a:chOff x="323850" y="2742420"/>
            <a:chExt cx="8496300" cy="468313"/>
          </a:xfrm>
        </p:grpSpPr>
        <p:sp>
          <p:nvSpPr>
            <p:cNvPr id="20" name="Rectangle 3">
              <a:extLst>
                <a:ext uri="{FF2B5EF4-FFF2-40B4-BE49-F238E27FC236}">
                  <a16:creationId xmlns:a16="http://schemas.microsoft.com/office/drawing/2014/main" id="{ED993102-C701-40AC-A18D-461017EAF798}"/>
                </a:ext>
              </a:extLst>
            </p:cNvPr>
            <p:cNvSpPr>
              <a:spLocks noChangeArrowheads="1"/>
            </p:cNvSpPr>
            <p:nvPr>
              <p:custDataLst>
                <p:tags r:id="rId26"/>
              </p:custDataLst>
            </p:nvPr>
          </p:nvSpPr>
          <p:spPr bwMode="gray">
            <a:xfrm>
              <a:off x="323850" y="27424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Institutionalisierung</a:t>
              </a:r>
            </a:p>
            <a:p>
              <a:pPr>
                <a:lnSpc>
                  <a:spcPct val="100000"/>
                </a:lnSpc>
                <a:spcBef>
                  <a:spcPct val="0"/>
                </a:spcBef>
                <a:buClrTx/>
                <a:buSzTx/>
                <a:buFontTx/>
                <a:buNone/>
              </a:pPr>
              <a:r>
                <a:rPr lang="de-DE" dirty="0">
                  <a:latin typeface="+mj-lt"/>
                  <a:cs typeface="Arial" pitchFamily="34" charset="0"/>
                </a:rPr>
                <a:t>Spezifische Arbeitskreise, Workshops usw. für nach-</a:t>
              </a:r>
            </a:p>
            <a:p>
              <a:pPr>
                <a:lnSpc>
                  <a:spcPct val="100000"/>
                </a:lnSpc>
                <a:spcBef>
                  <a:spcPct val="0"/>
                </a:spcBef>
                <a:buClrTx/>
                <a:buSzTx/>
                <a:buFontTx/>
                <a:buNone/>
              </a:pPr>
              <a:r>
                <a:rPr lang="de-DE" dirty="0">
                  <a:latin typeface="+mj-lt"/>
                  <a:cs typeface="Arial" pitchFamily="34" charset="0"/>
                </a:rPr>
                <a:t>haltigen Projekterfolg und Netzwerkeffekt einrichten</a:t>
              </a:r>
            </a:p>
          </p:txBody>
        </p:sp>
        <p:sp>
          <p:nvSpPr>
            <p:cNvPr id="21" name="Rectangle 23">
              <a:extLst>
                <a:ext uri="{FF2B5EF4-FFF2-40B4-BE49-F238E27FC236}">
                  <a16:creationId xmlns:a16="http://schemas.microsoft.com/office/drawing/2014/main" id="{A3155D5E-91C0-4692-856B-0EF358A394BC}"/>
                </a:ext>
              </a:extLst>
            </p:cNvPr>
            <p:cNvSpPr>
              <a:spLocks noChangeArrowheads="1"/>
            </p:cNvSpPr>
            <p:nvPr>
              <p:custDataLst>
                <p:tags r:id="rId27"/>
              </p:custDataLst>
            </p:nvPr>
          </p:nvSpPr>
          <p:spPr bwMode="gray">
            <a:xfrm>
              <a:off x="6091674" y="2886883"/>
              <a:ext cx="2728476"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sp>
        <p:nvSpPr>
          <p:cNvPr id="22" name="Rectangle 29">
            <a:extLst>
              <a:ext uri="{FF2B5EF4-FFF2-40B4-BE49-F238E27FC236}">
                <a16:creationId xmlns:a16="http://schemas.microsoft.com/office/drawing/2014/main" id="{03417D98-7379-401E-BEC9-46F99B9CD209}"/>
              </a:ext>
            </a:extLst>
          </p:cNvPr>
          <p:cNvSpPr>
            <a:spLocks noChangeArrowheads="1"/>
          </p:cNvSpPr>
          <p:nvPr>
            <p:custDataLst>
              <p:tags r:id="rId10"/>
            </p:custDataLst>
          </p:nvPr>
        </p:nvSpPr>
        <p:spPr bwMode="gray">
          <a:xfrm>
            <a:off x="3363197" y="1337483"/>
            <a:ext cx="5456953" cy="3005917"/>
          </a:xfrm>
          <a:prstGeom prst="rect">
            <a:avLst/>
          </a:prstGeom>
          <a:noFill/>
          <a:ln w="6350" algn="ctr">
            <a:solidFill>
              <a:srgbClr val="999999"/>
            </a:solidFill>
            <a:miter lim="800000"/>
            <a:headEnd/>
            <a:tailEnd/>
          </a:ln>
          <a:effectLst/>
        </p:spPr>
        <p:txBody>
          <a:bodyPr wrap="none" lIns="0" tIns="0" rIns="0" bIns="0" anchor="ctr"/>
          <a:lstStyle/>
          <a:p>
            <a:endParaRPr lang="de-DE">
              <a:latin typeface="+mj-lt"/>
            </a:endParaRPr>
          </a:p>
        </p:txBody>
      </p:sp>
      <p:sp>
        <p:nvSpPr>
          <p:cNvPr id="23" name="Rectangle 30">
            <a:extLst>
              <a:ext uri="{FF2B5EF4-FFF2-40B4-BE49-F238E27FC236}">
                <a16:creationId xmlns:a16="http://schemas.microsoft.com/office/drawing/2014/main" id="{D2250B8B-EA9A-452E-BFF2-2B376820828D}"/>
              </a:ext>
            </a:extLst>
          </p:cNvPr>
          <p:cNvSpPr>
            <a:spLocks noChangeArrowheads="1"/>
          </p:cNvSpPr>
          <p:nvPr>
            <p:custDataLst>
              <p:tags r:id="rId11"/>
            </p:custDataLst>
          </p:nvPr>
        </p:nvSpPr>
        <p:spPr bwMode="gray">
          <a:xfrm>
            <a:off x="3361765" y="1013633"/>
            <a:ext cx="5458385" cy="252412"/>
          </a:xfrm>
          <a:prstGeom prst="rect">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latin typeface="+mj-lt"/>
              </a:rPr>
              <a:t>buergerservice.org e.V. moderiert und begleitet </a:t>
            </a:r>
          </a:p>
        </p:txBody>
      </p:sp>
      <p:grpSp>
        <p:nvGrpSpPr>
          <p:cNvPr id="24" name="Gruppieren 23">
            <a:extLst>
              <a:ext uri="{FF2B5EF4-FFF2-40B4-BE49-F238E27FC236}">
                <a16:creationId xmlns:a16="http://schemas.microsoft.com/office/drawing/2014/main" id="{A83C45F1-18CA-492A-B288-355C648EACD8}"/>
              </a:ext>
            </a:extLst>
          </p:cNvPr>
          <p:cNvGrpSpPr/>
          <p:nvPr/>
        </p:nvGrpSpPr>
        <p:grpSpPr>
          <a:xfrm>
            <a:off x="323850" y="2201083"/>
            <a:ext cx="8058659" cy="468312"/>
            <a:chOff x="323850" y="2201083"/>
            <a:chExt cx="8058659" cy="468312"/>
          </a:xfrm>
        </p:grpSpPr>
        <p:sp>
          <p:nvSpPr>
            <p:cNvPr id="25" name="Rectangle 6">
              <a:extLst>
                <a:ext uri="{FF2B5EF4-FFF2-40B4-BE49-F238E27FC236}">
                  <a16:creationId xmlns:a16="http://schemas.microsoft.com/office/drawing/2014/main" id="{787921A1-6788-4517-8D98-D2E9444B899C}"/>
                </a:ext>
              </a:extLst>
            </p:cNvPr>
            <p:cNvSpPr>
              <a:spLocks noChangeArrowheads="1"/>
            </p:cNvSpPr>
            <p:nvPr>
              <p:custDataLst>
                <p:tags r:id="rId22"/>
              </p:custDataLst>
            </p:nvPr>
          </p:nvSpPr>
          <p:spPr bwMode="gray">
            <a:xfrm>
              <a:off x="323850" y="220108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Betreuungspersonal einweisen</a:t>
              </a:r>
            </a:p>
            <a:p>
              <a:pPr>
                <a:lnSpc>
                  <a:spcPct val="100000"/>
                </a:lnSpc>
                <a:spcBef>
                  <a:spcPct val="0"/>
                </a:spcBef>
                <a:buClrTx/>
                <a:buSzTx/>
                <a:buFontTx/>
                <a:buNone/>
              </a:pPr>
              <a:r>
                <a:rPr lang="de-DE" dirty="0">
                  <a:latin typeface="+mj-lt"/>
                  <a:cs typeface="Arial" pitchFamily="34" charset="0"/>
                </a:rPr>
                <a:t>Schulungen, …</a:t>
              </a:r>
              <a:br>
                <a:rPr lang="de-DE" dirty="0">
                  <a:latin typeface="+mj-lt"/>
                  <a:cs typeface="Arial" pitchFamily="34" charset="0"/>
                </a:rPr>
              </a:br>
              <a:r>
                <a:rPr lang="de-DE" dirty="0">
                  <a:latin typeface="+mj-lt"/>
                  <a:cs typeface="Arial" pitchFamily="34" charset="0"/>
                </a:rPr>
                <a:t>Workshops, …</a:t>
              </a:r>
            </a:p>
          </p:txBody>
        </p:sp>
        <p:sp>
          <p:nvSpPr>
            <p:cNvPr id="26" name="Rectangle 22">
              <a:extLst>
                <a:ext uri="{FF2B5EF4-FFF2-40B4-BE49-F238E27FC236}">
                  <a16:creationId xmlns:a16="http://schemas.microsoft.com/office/drawing/2014/main" id="{EF5776EC-8C40-464C-BE79-BE7B36E6AFC4}"/>
                </a:ext>
              </a:extLst>
            </p:cNvPr>
            <p:cNvSpPr>
              <a:spLocks noChangeArrowheads="1"/>
            </p:cNvSpPr>
            <p:nvPr>
              <p:custDataLst>
                <p:tags r:id="rId23"/>
              </p:custDataLst>
            </p:nvPr>
          </p:nvSpPr>
          <p:spPr bwMode="gray">
            <a:xfrm>
              <a:off x="5182181" y="2347133"/>
              <a:ext cx="908059"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sp>
          <p:nvSpPr>
            <p:cNvPr id="27" name="AutoShape 16">
              <a:extLst>
                <a:ext uri="{FF2B5EF4-FFF2-40B4-BE49-F238E27FC236}">
                  <a16:creationId xmlns:a16="http://schemas.microsoft.com/office/drawing/2014/main" id="{1EC6A51D-9343-4896-BCDF-1ED7E0545149}"/>
                </a:ext>
              </a:extLst>
            </p:cNvPr>
            <p:cNvSpPr>
              <a:spLocks noChangeArrowheads="1"/>
            </p:cNvSpPr>
            <p:nvPr>
              <p:custDataLst>
                <p:tags r:id="rId24"/>
              </p:custDataLst>
            </p:nvPr>
          </p:nvSpPr>
          <p:spPr bwMode="gray">
            <a:xfrm>
              <a:off x="6010034" y="2343972"/>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28" name="Rectangle 9">
              <a:extLst>
                <a:ext uri="{FF2B5EF4-FFF2-40B4-BE49-F238E27FC236}">
                  <a16:creationId xmlns:a16="http://schemas.microsoft.com/office/drawing/2014/main" id="{5C2FFE65-AFAF-43E3-A1FD-81C8D8562A30}"/>
                </a:ext>
              </a:extLst>
            </p:cNvPr>
            <p:cNvSpPr>
              <a:spLocks noChangeArrowheads="1"/>
            </p:cNvSpPr>
            <p:nvPr>
              <p:custDataLst>
                <p:tags r:id="rId25"/>
              </p:custDataLst>
            </p:nvPr>
          </p:nvSpPr>
          <p:spPr bwMode="gray">
            <a:xfrm>
              <a:off x="6173947" y="2337844"/>
              <a:ext cx="220856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Betreuungspersonal ist eingewiesen</a:t>
              </a:r>
            </a:p>
          </p:txBody>
        </p:sp>
      </p:grpSp>
      <p:grpSp>
        <p:nvGrpSpPr>
          <p:cNvPr id="29" name="Gruppieren 28">
            <a:extLst>
              <a:ext uri="{FF2B5EF4-FFF2-40B4-BE49-F238E27FC236}">
                <a16:creationId xmlns:a16="http://schemas.microsoft.com/office/drawing/2014/main" id="{ACAED458-795E-4C56-9AC6-64D7D2D5046E}"/>
              </a:ext>
            </a:extLst>
          </p:cNvPr>
          <p:cNvGrpSpPr/>
          <p:nvPr/>
        </p:nvGrpSpPr>
        <p:grpSpPr>
          <a:xfrm>
            <a:off x="323850" y="3821920"/>
            <a:ext cx="8496300" cy="468313"/>
            <a:chOff x="323850" y="3821920"/>
            <a:chExt cx="8496300" cy="468313"/>
          </a:xfrm>
        </p:grpSpPr>
        <p:sp>
          <p:nvSpPr>
            <p:cNvPr id="30" name="Rectangle 9">
              <a:extLst>
                <a:ext uri="{FF2B5EF4-FFF2-40B4-BE49-F238E27FC236}">
                  <a16:creationId xmlns:a16="http://schemas.microsoft.com/office/drawing/2014/main" id="{CE765D46-5EA2-4884-9E9A-C6D562F9B907}"/>
                </a:ext>
              </a:extLst>
            </p:cNvPr>
            <p:cNvSpPr>
              <a:spLocks noChangeArrowheads="1"/>
            </p:cNvSpPr>
            <p:nvPr>
              <p:custDataLst>
                <p:tags r:id="rId20"/>
              </p:custDataLst>
            </p:nvPr>
          </p:nvSpPr>
          <p:spPr bwMode="gray">
            <a:xfrm>
              <a:off x="323850" y="38219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a:t>
              </a:r>
            </a:p>
            <a:p>
              <a:pPr>
                <a:lnSpc>
                  <a:spcPct val="100000"/>
                </a:lnSpc>
                <a:spcBef>
                  <a:spcPct val="0"/>
                </a:spcBef>
                <a:buClrTx/>
                <a:buSzTx/>
                <a:buFontTx/>
                <a:buNone/>
              </a:pPr>
              <a:r>
                <a:rPr lang="de-DE" dirty="0">
                  <a:latin typeface="+mj-lt"/>
                  <a:cs typeface="Arial" pitchFamily="34" charset="0"/>
                </a:rPr>
                <a:t>…,</a:t>
              </a:r>
              <a:br>
                <a:rPr lang="de-DE" dirty="0">
                  <a:latin typeface="+mj-lt"/>
                  <a:cs typeface="Arial" pitchFamily="34" charset="0"/>
                </a:rPr>
              </a:br>
              <a:r>
                <a:rPr lang="de-DE" dirty="0">
                  <a:latin typeface="+mj-lt"/>
                  <a:cs typeface="Arial" pitchFamily="34" charset="0"/>
                </a:rPr>
                <a:t>…</a:t>
              </a:r>
            </a:p>
          </p:txBody>
        </p:sp>
        <p:sp>
          <p:nvSpPr>
            <p:cNvPr id="31" name="Rectangle 24">
              <a:extLst>
                <a:ext uri="{FF2B5EF4-FFF2-40B4-BE49-F238E27FC236}">
                  <a16:creationId xmlns:a16="http://schemas.microsoft.com/office/drawing/2014/main" id="{0AF00412-9310-4D30-8170-8B6E0E17DC2D}"/>
                </a:ext>
              </a:extLst>
            </p:cNvPr>
            <p:cNvSpPr>
              <a:spLocks noChangeArrowheads="1"/>
            </p:cNvSpPr>
            <p:nvPr>
              <p:custDataLst>
                <p:tags r:id="rId21"/>
              </p:custDataLst>
            </p:nvPr>
          </p:nvSpPr>
          <p:spPr bwMode="gray">
            <a:xfrm>
              <a:off x="3364730" y="3962301"/>
              <a:ext cx="5455420"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grpSp>
      <p:grpSp>
        <p:nvGrpSpPr>
          <p:cNvPr id="32" name="Gruppieren 31">
            <a:extLst>
              <a:ext uri="{FF2B5EF4-FFF2-40B4-BE49-F238E27FC236}">
                <a16:creationId xmlns:a16="http://schemas.microsoft.com/office/drawing/2014/main" id="{D306DEA4-C137-42FE-B6C3-9B3BE6F884BD}"/>
              </a:ext>
            </a:extLst>
          </p:cNvPr>
          <p:cNvGrpSpPr/>
          <p:nvPr/>
        </p:nvGrpSpPr>
        <p:grpSpPr>
          <a:xfrm>
            <a:off x="323850" y="1809424"/>
            <a:ext cx="7335089" cy="1941059"/>
            <a:chOff x="323850" y="1809424"/>
            <a:chExt cx="7335089" cy="1941059"/>
          </a:xfrm>
        </p:grpSpPr>
        <p:sp>
          <p:nvSpPr>
            <p:cNvPr id="33" name="Rectangle 4">
              <a:extLst>
                <a:ext uri="{FF2B5EF4-FFF2-40B4-BE49-F238E27FC236}">
                  <a16:creationId xmlns:a16="http://schemas.microsoft.com/office/drawing/2014/main" id="{D2A36AB9-EAAA-4802-922D-7360CE6BE482}"/>
                </a:ext>
              </a:extLst>
            </p:cNvPr>
            <p:cNvSpPr>
              <a:spLocks noChangeArrowheads="1"/>
            </p:cNvSpPr>
            <p:nvPr>
              <p:custDataLst>
                <p:tags r:id="rId16"/>
              </p:custDataLst>
            </p:nvPr>
          </p:nvSpPr>
          <p:spPr bwMode="gray">
            <a:xfrm>
              <a:off x="323850" y="328217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Fördermöglichkeiten prüfen</a:t>
              </a:r>
            </a:p>
            <a:p>
              <a:pPr>
                <a:lnSpc>
                  <a:spcPct val="100000"/>
                </a:lnSpc>
                <a:spcBef>
                  <a:spcPct val="0"/>
                </a:spcBef>
                <a:buClrTx/>
                <a:buSzTx/>
                <a:buFontTx/>
                <a:buNone/>
              </a:pPr>
              <a:r>
                <a:rPr lang="de-DE" dirty="0">
                  <a:latin typeface="+mj-lt"/>
                  <a:cs typeface="Arial" pitchFamily="34" charset="0"/>
                </a:rPr>
                <a:t>Landesmittel, Bundesmittel,</a:t>
              </a:r>
              <a:br>
                <a:rPr lang="de-DE" dirty="0">
                  <a:latin typeface="+mj-lt"/>
                  <a:cs typeface="Arial" pitchFamily="34" charset="0"/>
                </a:rPr>
              </a:br>
              <a:r>
                <a:rPr lang="de-DE" dirty="0">
                  <a:latin typeface="+mj-lt"/>
                  <a:cs typeface="Arial" pitchFamily="34" charset="0"/>
                </a:rPr>
                <a:t>…</a:t>
              </a:r>
            </a:p>
          </p:txBody>
        </p:sp>
        <p:sp>
          <p:nvSpPr>
            <p:cNvPr id="35" name="Rectangle 24">
              <a:extLst>
                <a:ext uri="{FF2B5EF4-FFF2-40B4-BE49-F238E27FC236}">
                  <a16:creationId xmlns:a16="http://schemas.microsoft.com/office/drawing/2014/main" id="{8E4A93B8-40C8-4875-BFC3-A1A0C03D955F}"/>
                </a:ext>
              </a:extLst>
            </p:cNvPr>
            <p:cNvSpPr>
              <a:spLocks noChangeArrowheads="1"/>
            </p:cNvSpPr>
            <p:nvPr>
              <p:custDataLst>
                <p:tags r:id="rId17"/>
              </p:custDataLst>
            </p:nvPr>
          </p:nvSpPr>
          <p:spPr bwMode="gray">
            <a:xfrm>
              <a:off x="3364730" y="3426633"/>
              <a:ext cx="1346301"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sp>
          <p:nvSpPr>
            <p:cNvPr id="36" name="Rectangle 9">
              <a:extLst>
                <a:ext uri="{FF2B5EF4-FFF2-40B4-BE49-F238E27FC236}">
                  <a16:creationId xmlns:a16="http://schemas.microsoft.com/office/drawing/2014/main" id="{6E23EFDF-2E03-4E21-A393-10A113B96F35}"/>
                </a:ext>
              </a:extLst>
            </p:cNvPr>
            <p:cNvSpPr>
              <a:spLocks noChangeArrowheads="1"/>
            </p:cNvSpPr>
            <p:nvPr>
              <p:custDataLst>
                <p:tags r:id="rId18"/>
              </p:custDataLst>
            </p:nvPr>
          </p:nvSpPr>
          <p:spPr bwMode="gray">
            <a:xfrm>
              <a:off x="5217307" y="1809424"/>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Alle Terminals in Betrieb</a:t>
              </a:r>
            </a:p>
          </p:txBody>
        </p:sp>
        <p:sp>
          <p:nvSpPr>
            <p:cNvPr id="34" name="AutoShape 16">
              <a:extLst>
                <a:ext uri="{FF2B5EF4-FFF2-40B4-BE49-F238E27FC236}">
                  <a16:creationId xmlns:a16="http://schemas.microsoft.com/office/drawing/2014/main" id="{DE124E72-2744-4ECB-ACA8-0704FC4AE1B8}"/>
                </a:ext>
              </a:extLst>
            </p:cNvPr>
            <p:cNvSpPr>
              <a:spLocks noChangeArrowheads="1"/>
            </p:cNvSpPr>
            <p:nvPr>
              <p:custDataLst>
                <p:tags r:id="rId19"/>
              </p:custDataLst>
            </p:nvPr>
          </p:nvSpPr>
          <p:spPr bwMode="gray">
            <a:xfrm>
              <a:off x="4642779" y="3438996"/>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grpSp>
      <p:sp>
        <p:nvSpPr>
          <p:cNvPr id="37" name="AutoShape 5">
            <a:extLst>
              <a:ext uri="{FF2B5EF4-FFF2-40B4-BE49-F238E27FC236}">
                <a16:creationId xmlns:a16="http://schemas.microsoft.com/office/drawing/2014/main" id="{3859D7BA-2B6C-42C9-896B-94EBECA2C7AE}"/>
              </a:ext>
            </a:extLst>
          </p:cNvPr>
          <p:cNvSpPr>
            <a:spLocks noChangeArrowheads="1"/>
          </p:cNvSpPr>
          <p:nvPr>
            <p:custDataLst>
              <p:tags r:id="rId12"/>
            </p:custDataLst>
          </p:nvPr>
        </p:nvSpPr>
        <p:spPr bwMode="gray">
          <a:xfrm>
            <a:off x="340354" y="1018044"/>
            <a:ext cx="2954175" cy="571851"/>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Soziale Arbeit Digital mit eID</a:t>
            </a:r>
          </a:p>
        </p:txBody>
      </p:sp>
      <p:sp>
        <p:nvSpPr>
          <p:cNvPr id="39" name="AutoShape 16">
            <a:extLst>
              <a:ext uri="{FF2B5EF4-FFF2-40B4-BE49-F238E27FC236}">
                <a16:creationId xmlns:a16="http://schemas.microsoft.com/office/drawing/2014/main" id="{D45871C1-9033-420B-ABCB-EB9913D0336F}"/>
              </a:ext>
            </a:extLst>
          </p:cNvPr>
          <p:cNvSpPr>
            <a:spLocks noChangeArrowheads="1"/>
          </p:cNvSpPr>
          <p:nvPr>
            <p:custDataLst>
              <p:tags r:id="rId13"/>
            </p:custDataLst>
          </p:nvPr>
        </p:nvSpPr>
        <p:spPr bwMode="gray">
          <a:xfrm>
            <a:off x="5109649" y="1805795"/>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40" name="Rectangle 9">
            <a:extLst>
              <a:ext uri="{FF2B5EF4-FFF2-40B4-BE49-F238E27FC236}">
                <a16:creationId xmlns:a16="http://schemas.microsoft.com/office/drawing/2014/main" id="{3225B00A-911B-45EF-8589-485A30148636}"/>
              </a:ext>
            </a:extLst>
          </p:cNvPr>
          <p:cNvSpPr>
            <a:spLocks noChangeArrowheads="1"/>
          </p:cNvSpPr>
          <p:nvPr>
            <p:custDataLst>
              <p:tags r:id="rId14"/>
            </p:custDataLst>
          </p:nvPr>
        </p:nvSpPr>
        <p:spPr bwMode="gray">
          <a:xfrm>
            <a:off x="4804625" y="3429145"/>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Gibt es eine Aussicht auf Förderung?</a:t>
            </a:r>
          </a:p>
        </p:txBody>
      </p:sp>
      <p:sp>
        <p:nvSpPr>
          <p:cNvPr id="41" name="Rectangle 9">
            <a:extLst>
              <a:ext uri="{FF2B5EF4-FFF2-40B4-BE49-F238E27FC236}">
                <a16:creationId xmlns:a16="http://schemas.microsoft.com/office/drawing/2014/main" id="{596AE794-9D1B-44DA-8DC6-6C29F5BEC20C}"/>
              </a:ext>
            </a:extLst>
          </p:cNvPr>
          <p:cNvSpPr>
            <a:spLocks noChangeArrowheads="1"/>
          </p:cNvSpPr>
          <p:nvPr>
            <p:custDataLst>
              <p:tags r:id="rId15"/>
            </p:custDataLst>
          </p:nvPr>
        </p:nvSpPr>
        <p:spPr bwMode="gray">
          <a:xfrm>
            <a:off x="6090240" y="2886820"/>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Längerfristige Einrichtung</a:t>
            </a:r>
          </a:p>
        </p:txBody>
      </p:sp>
      <p:sp>
        <p:nvSpPr>
          <p:cNvPr id="4" name="Pfeil: nach rechts 3">
            <a:extLst>
              <a:ext uri="{FF2B5EF4-FFF2-40B4-BE49-F238E27FC236}">
                <a16:creationId xmlns:a16="http://schemas.microsoft.com/office/drawing/2014/main" id="{ABBC1F72-2641-44AA-B62C-71AF188BC23F}"/>
              </a:ext>
            </a:extLst>
          </p:cNvPr>
          <p:cNvSpPr/>
          <p:nvPr/>
        </p:nvSpPr>
        <p:spPr bwMode="auto">
          <a:xfrm>
            <a:off x="7999663" y="2870855"/>
            <a:ext cx="820487" cy="204187"/>
          </a:xfrm>
          <a:prstGeom prst="rightArrow">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42" name="Foliennummernplatzhalter 41">
            <a:extLst>
              <a:ext uri="{FF2B5EF4-FFF2-40B4-BE49-F238E27FC236}">
                <a16:creationId xmlns:a16="http://schemas.microsoft.com/office/drawing/2014/main" id="{9DE3CBEC-FA0B-46F9-A510-ABFC4EBE3A6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115</a:t>
            </a:fld>
            <a:endParaRPr lang="de-DE" dirty="0"/>
          </a:p>
        </p:txBody>
      </p:sp>
      <p:sp>
        <p:nvSpPr>
          <p:cNvPr id="7" name="Rechteck 6">
            <a:extLst>
              <a:ext uri="{FF2B5EF4-FFF2-40B4-BE49-F238E27FC236}">
                <a16:creationId xmlns:a16="http://schemas.microsoft.com/office/drawing/2014/main" id="{82583352-87F7-085F-B59C-A354AE4D84C9}"/>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010011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E623374E-B5DF-4EA4-ACE1-F84349F5B9E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Vorhaben Stadt Augsburg</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404B53D2-52BC-4A16-9625-1378F200325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116</a:t>
            </a:fld>
            <a:endParaRPr lang="de-DE" dirty="0"/>
          </a:p>
        </p:txBody>
      </p:sp>
    </p:spTree>
    <p:extLst>
      <p:ext uri="{BB962C8B-B14F-4D97-AF65-F5344CB8AC3E}">
        <p14:creationId xmlns:p14="http://schemas.microsoft.com/office/powerpoint/2010/main" val="69686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uppieren 52">
            <a:extLst>
              <a:ext uri="{FF2B5EF4-FFF2-40B4-BE49-F238E27FC236}">
                <a16:creationId xmlns:a16="http://schemas.microsoft.com/office/drawing/2014/main" id="{E65F2C47-3620-E5B1-7233-B3D46CD1201A}"/>
              </a:ext>
            </a:extLst>
          </p:cNvPr>
          <p:cNvGrpSpPr/>
          <p:nvPr/>
        </p:nvGrpSpPr>
        <p:grpSpPr>
          <a:xfrm>
            <a:off x="3363198" y="1337483"/>
            <a:ext cx="5448937" cy="3005917"/>
            <a:chOff x="3363198" y="1337483"/>
            <a:chExt cx="5448937" cy="3005917"/>
          </a:xfrm>
        </p:grpSpPr>
        <p:grpSp>
          <p:nvGrpSpPr>
            <p:cNvPr id="43" name="Gruppieren 42">
              <a:extLst>
                <a:ext uri="{FF2B5EF4-FFF2-40B4-BE49-F238E27FC236}">
                  <a16:creationId xmlns:a16="http://schemas.microsoft.com/office/drawing/2014/main" id="{22EE1EAF-72DD-4B3B-2B21-AB0C8623116A}"/>
                </a:ext>
              </a:extLst>
            </p:cNvPr>
            <p:cNvGrpSpPr/>
            <p:nvPr/>
          </p:nvGrpSpPr>
          <p:grpSpPr>
            <a:xfrm>
              <a:off x="6087159" y="1337483"/>
              <a:ext cx="2724976" cy="3005917"/>
              <a:chOff x="3363197" y="1337483"/>
              <a:chExt cx="5456953" cy="3005917"/>
            </a:xfrm>
          </p:grpSpPr>
          <p:sp>
            <p:nvSpPr>
              <p:cNvPr id="44" name="Rectangle 11">
                <a:extLst>
                  <a:ext uri="{FF2B5EF4-FFF2-40B4-BE49-F238E27FC236}">
                    <a16:creationId xmlns:a16="http://schemas.microsoft.com/office/drawing/2014/main" id="{BF476908-9552-79CD-8E64-17B459A2C282}"/>
                  </a:ext>
                </a:extLst>
              </p:cNvPr>
              <p:cNvSpPr>
                <a:spLocks noChangeArrowheads="1"/>
              </p:cNvSpPr>
              <p:nvPr>
                <p:custDataLst>
                  <p:tags r:id="rId32"/>
                </p:custDataLst>
              </p:nvPr>
            </p:nvSpPr>
            <p:spPr bwMode="gray">
              <a:xfrm>
                <a:off x="3363197"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45" name="Rectangle 12">
                <a:extLst>
                  <a:ext uri="{FF2B5EF4-FFF2-40B4-BE49-F238E27FC236}">
                    <a16:creationId xmlns:a16="http://schemas.microsoft.com/office/drawing/2014/main" id="{43680932-E8B0-1C36-7158-F7C7A4923F81}"/>
                  </a:ext>
                </a:extLst>
              </p:cNvPr>
              <p:cNvSpPr>
                <a:spLocks noChangeArrowheads="1"/>
              </p:cNvSpPr>
              <p:nvPr>
                <p:custDataLst>
                  <p:tags r:id="rId33"/>
                </p:custDataLst>
              </p:nvPr>
            </p:nvSpPr>
            <p:spPr bwMode="gray">
              <a:xfrm>
                <a:off x="5182181"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46" name="Rectangle 13">
                <a:extLst>
                  <a:ext uri="{FF2B5EF4-FFF2-40B4-BE49-F238E27FC236}">
                    <a16:creationId xmlns:a16="http://schemas.microsoft.com/office/drawing/2014/main" id="{30C4EF93-0757-46BE-5659-5D88A0663426}"/>
                  </a:ext>
                </a:extLst>
              </p:cNvPr>
              <p:cNvSpPr>
                <a:spLocks noChangeArrowheads="1"/>
              </p:cNvSpPr>
              <p:nvPr>
                <p:custDataLst>
                  <p:tags r:id="rId34"/>
                </p:custDataLst>
              </p:nvPr>
            </p:nvSpPr>
            <p:spPr bwMode="gray">
              <a:xfrm>
                <a:off x="7001166"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47" name="Rectangle 180">
                <a:extLst>
                  <a:ext uri="{FF2B5EF4-FFF2-40B4-BE49-F238E27FC236}">
                    <a16:creationId xmlns:a16="http://schemas.microsoft.com/office/drawing/2014/main" id="{EBC21F53-92E1-C985-4EAE-17412421291B}"/>
                  </a:ext>
                </a:extLst>
              </p:cNvPr>
              <p:cNvSpPr>
                <a:spLocks noChangeArrowheads="1"/>
              </p:cNvSpPr>
              <p:nvPr>
                <p:custDataLst>
                  <p:tags r:id="rId35"/>
                </p:custDataLst>
              </p:nvPr>
            </p:nvSpPr>
            <p:spPr bwMode="gray">
              <a:xfrm>
                <a:off x="3363197"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Jul</a:t>
                </a:r>
              </a:p>
            </p:txBody>
          </p:sp>
          <p:sp>
            <p:nvSpPr>
              <p:cNvPr id="48" name="Rectangle 180">
                <a:extLst>
                  <a:ext uri="{FF2B5EF4-FFF2-40B4-BE49-F238E27FC236}">
                    <a16:creationId xmlns:a16="http://schemas.microsoft.com/office/drawing/2014/main" id="{B2EE981C-954B-317F-8BA7-4750DA4F0C64}"/>
                  </a:ext>
                </a:extLst>
              </p:cNvPr>
              <p:cNvSpPr>
                <a:spLocks noChangeArrowheads="1"/>
              </p:cNvSpPr>
              <p:nvPr>
                <p:custDataLst>
                  <p:tags r:id="rId36"/>
                </p:custDataLst>
              </p:nvPr>
            </p:nvSpPr>
            <p:spPr bwMode="gray">
              <a:xfrm>
                <a:off x="4272689"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Aug</a:t>
                </a:r>
              </a:p>
            </p:txBody>
          </p:sp>
          <p:sp>
            <p:nvSpPr>
              <p:cNvPr id="49" name="Rectangle 180">
                <a:extLst>
                  <a:ext uri="{FF2B5EF4-FFF2-40B4-BE49-F238E27FC236}">
                    <a16:creationId xmlns:a16="http://schemas.microsoft.com/office/drawing/2014/main" id="{45B8E219-CBF6-C176-78EA-D19E3C78722B}"/>
                  </a:ext>
                </a:extLst>
              </p:cNvPr>
              <p:cNvSpPr>
                <a:spLocks noChangeArrowheads="1"/>
              </p:cNvSpPr>
              <p:nvPr>
                <p:custDataLst>
                  <p:tags r:id="rId37"/>
                </p:custDataLst>
              </p:nvPr>
            </p:nvSpPr>
            <p:spPr bwMode="gray">
              <a:xfrm>
                <a:off x="5182181"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Sep</a:t>
                </a:r>
              </a:p>
            </p:txBody>
          </p:sp>
          <p:sp>
            <p:nvSpPr>
              <p:cNvPr id="50" name="Rectangle 180">
                <a:extLst>
                  <a:ext uri="{FF2B5EF4-FFF2-40B4-BE49-F238E27FC236}">
                    <a16:creationId xmlns:a16="http://schemas.microsoft.com/office/drawing/2014/main" id="{08E172A0-2D6F-230D-821C-D7C51C8D2FC0}"/>
                  </a:ext>
                </a:extLst>
              </p:cNvPr>
              <p:cNvSpPr>
                <a:spLocks noChangeArrowheads="1"/>
              </p:cNvSpPr>
              <p:nvPr>
                <p:custDataLst>
                  <p:tags r:id="rId38"/>
                </p:custDataLst>
              </p:nvPr>
            </p:nvSpPr>
            <p:spPr bwMode="gray">
              <a:xfrm>
                <a:off x="6091674"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Okt</a:t>
                </a:r>
              </a:p>
            </p:txBody>
          </p:sp>
          <p:sp>
            <p:nvSpPr>
              <p:cNvPr id="51" name="Rectangle 180">
                <a:extLst>
                  <a:ext uri="{FF2B5EF4-FFF2-40B4-BE49-F238E27FC236}">
                    <a16:creationId xmlns:a16="http://schemas.microsoft.com/office/drawing/2014/main" id="{3AABF71F-9264-487C-9B9E-9A3ED8005A4F}"/>
                  </a:ext>
                </a:extLst>
              </p:cNvPr>
              <p:cNvSpPr>
                <a:spLocks noChangeArrowheads="1"/>
              </p:cNvSpPr>
              <p:nvPr>
                <p:custDataLst>
                  <p:tags r:id="rId39"/>
                </p:custDataLst>
              </p:nvPr>
            </p:nvSpPr>
            <p:spPr bwMode="gray">
              <a:xfrm>
                <a:off x="7001166"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Nov</a:t>
                </a:r>
              </a:p>
            </p:txBody>
          </p:sp>
          <p:sp>
            <p:nvSpPr>
              <p:cNvPr id="52" name="Rectangle 180">
                <a:extLst>
                  <a:ext uri="{FF2B5EF4-FFF2-40B4-BE49-F238E27FC236}">
                    <a16:creationId xmlns:a16="http://schemas.microsoft.com/office/drawing/2014/main" id="{29278E84-6613-40A1-4B10-FF26518D3DC9}"/>
                  </a:ext>
                </a:extLst>
              </p:cNvPr>
              <p:cNvSpPr>
                <a:spLocks noChangeArrowheads="1"/>
              </p:cNvSpPr>
              <p:nvPr>
                <p:custDataLst>
                  <p:tags r:id="rId40"/>
                </p:custDataLst>
              </p:nvPr>
            </p:nvSpPr>
            <p:spPr bwMode="gray">
              <a:xfrm>
                <a:off x="7910658"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Dez</a:t>
                </a:r>
              </a:p>
            </p:txBody>
          </p:sp>
        </p:grpSp>
        <p:grpSp>
          <p:nvGrpSpPr>
            <p:cNvPr id="7" name="Gruppieren 6">
              <a:extLst>
                <a:ext uri="{FF2B5EF4-FFF2-40B4-BE49-F238E27FC236}">
                  <a16:creationId xmlns:a16="http://schemas.microsoft.com/office/drawing/2014/main" id="{8797EA33-C040-F387-B34C-D64F44DE5657}"/>
                </a:ext>
              </a:extLst>
            </p:cNvPr>
            <p:cNvGrpSpPr/>
            <p:nvPr/>
          </p:nvGrpSpPr>
          <p:grpSpPr>
            <a:xfrm>
              <a:off x="3363198" y="1337483"/>
              <a:ext cx="2724976" cy="3005917"/>
              <a:chOff x="3363197" y="1337483"/>
              <a:chExt cx="5456953" cy="3005917"/>
            </a:xfrm>
          </p:grpSpPr>
          <p:sp>
            <p:nvSpPr>
              <p:cNvPr id="6" name="Rectangle 11">
                <a:extLst>
                  <a:ext uri="{FF2B5EF4-FFF2-40B4-BE49-F238E27FC236}">
                    <a16:creationId xmlns:a16="http://schemas.microsoft.com/office/drawing/2014/main" id="{DC2D99FA-EF67-42BB-BBAB-7A93EFC7446B}"/>
                  </a:ext>
                </a:extLst>
              </p:cNvPr>
              <p:cNvSpPr>
                <a:spLocks noChangeArrowheads="1"/>
              </p:cNvSpPr>
              <p:nvPr>
                <p:custDataLst>
                  <p:tags r:id="rId23"/>
                </p:custDataLst>
              </p:nvPr>
            </p:nvSpPr>
            <p:spPr bwMode="gray">
              <a:xfrm>
                <a:off x="3363197"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8" name="Rectangle 12">
                <a:extLst>
                  <a:ext uri="{FF2B5EF4-FFF2-40B4-BE49-F238E27FC236}">
                    <a16:creationId xmlns:a16="http://schemas.microsoft.com/office/drawing/2014/main" id="{0D872465-FE76-4F87-927D-52090E1EC48F}"/>
                  </a:ext>
                </a:extLst>
              </p:cNvPr>
              <p:cNvSpPr>
                <a:spLocks noChangeArrowheads="1"/>
              </p:cNvSpPr>
              <p:nvPr>
                <p:custDataLst>
                  <p:tags r:id="rId24"/>
                </p:custDataLst>
              </p:nvPr>
            </p:nvSpPr>
            <p:spPr bwMode="gray">
              <a:xfrm>
                <a:off x="5182181"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9" name="Rectangle 13">
                <a:extLst>
                  <a:ext uri="{FF2B5EF4-FFF2-40B4-BE49-F238E27FC236}">
                    <a16:creationId xmlns:a16="http://schemas.microsoft.com/office/drawing/2014/main" id="{8D94D433-A120-4B1D-B3AE-0A4C87920F0E}"/>
                  </a:ext>
                </a:extLst>
              </p:cNvPr>
              <p:cNvSpPr>
                <a:spLocks noChangeArrowheads="1"/>
              </p:cNvSpPr>
              <p:nvPr>
                <p:custDataLst>
                  <p:tags r:id="rId25"/>
                </p:custDataLst>
              </p:nvPr>
            </p:nvSpPr>
            <p:spPr bwMode="gray">
              <a:xfrm>
                <a:off x="7001166" y="1589896"/>
                <a:ext cx="909493" cy="2753504"/>
              </a:xfrm>
              <a:prstGeom prst="rect">
                <a:avLst/>
              </a:prstGeom>
              <a:solidFill>
                <a:srgbClr val="CCCCCC"/>
              </a:solidFill>
              <a:ln w="6350" algn="ctr">
                <a:solidFill>
                  <a:schemeClr val="bg1"/>
                </a:solidFill>
                <a:miter lim="800000"/>
                <a:headEnd/>
                <a:tailEnd/>
              </a:ln>
              <a:effectLst/>
            </p:spPr>
            <p:txBody>
              <a:bodyPr wrap="none" lIns="0" tIns="0" rIns="0" bIns="0" anchor="ctr"/>
              <a:lstStyle/>
              <a:p>
                <a:endParaRPr lang="de-DE">
                  <a:latin typeface="+mj-lt"/>
                </a:endParaRPr>
              </a:p>
            </p:txBody>
          </p:sp>
          <p:sp>
            <p:nvSpPr>
              <p:cNvPr id="10" name="Rectangle 180">
                <a:extLst>
                  <a:ext uri="{FF2B5EF4-FFF2-40B4-BE49-F238E27FC236}">
                    <a16:creationId xmlns:a16="http://schemas.microsoft.com/office/drawing/2014/main" id="{8D43B412-6389-4323-8906-B690BFFF1ADE}"/>
                  </a:ext>
                </a:extLst>
              </p:cNvPr>
              <p:cNvSpPr>
                <a:spLocks noChangeArrowheads="1"/>
              </p:cNvSpPr>
              <p:nvPr>
                <p:custDataLst>
                  <p:tags r:id="rId26"/>
                </p:custDataLst>
              </p:nvPr>
            </p:nvSpPr>
            <p:spPr bwMode="gray">
              <a:xfrm>
                <a:off x="3363197"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Jan</a:t>
                </a:r>
              </a:p>
            </p:txBody>
          </p:sp>
          <p:sp>
            <p:nvSpPr>
              <p:cNvPr id="14" name="Rectangle 180">
                <a:extLst>
                  <a:ext uri="{FF2B5EF4-FFF2-40B4-BE49-F238E27FC236}">
                    <a16:creationId xmlns:a16="http://schemas.microsoft.com/office/drawing/2014/main" id="{0E4DC75B-79C3-4840-B15E-F0CEA34B2D91}"/>
                  </a:ext>
                </a:extLst>
              </p:cNvPr>
              <p:cNvSpPr>
                <a:spLocks noChangeArrowheads="1"/>
              </p:cNvSpPr>
              <p:nvPr>
                <p:custDataLst>
                  <p:tags r:id="rId27"/>
                </p:custDataLst>
              </p:nvPr>
            </p:nvSpPr>
            <p:spPr bwMode="gray">
              <a:xfrm>
                <a:off x="4272689"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Feb</a:t>
                </a:r>
              </a:p>
            </p:txBody>
          </p:sp>
          <p:sp>
            <p:nvSpPr>
              <p:cNvPr id="15" name="Rectangle 180">
                <a:extLst>
                  <a:ext uri="{FF2B5EF4-FFF2-40B4-BE49-F238E27FC236}">
                    <a16:creationId xmlns:a16="http://schemas.microsoft.com/office/drawing/2014/main" id="{79846882-8A41-484B-B3F3-767D698B55EC}"/>
                  </a:ext>
                </a:extLst>
              </p:cNvPr>
              <p:cNvSpPr>
                <a:spLocks noChangeArrowheads="1"/>
              </p:cNvSpPr>
              <p:nvPr>
                <p:custDataLst>
                  <p:tags r:id="rId28"/>
                </p:custDataLst>
              </p:nvPr>
            </p:nvSpPr>
            <p:spPr bwMode="gray">
              <a:xfrm>
                <a:off x="5182181"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Mär</a:t>
                </a:r>
              </a:p>
            </p:txBody>
          </p:sp>
          <p:sp>
            <p:nvSpPr>
              <p:cNvPr id="16" name="Rectangle 180">
                <a:extLst>
                  <a:ext uri="{FF2B5EF4-FFF2-40B4-BE49-F238E27FC236}">
                    <a16:creationId xmlns:a16="http://schemas.microsoft.com/office/drawing/2014/main" id="{08EAE6C0-6892-4CFB-921C-9908CF61BF7F}"/>
                  </a:ext>
                </a:extLst>
              </p:cNvPr>
              <p:cNvSpPr>
                <a:spLocks noChangeArrowheads="1"/>
              </p:cNvSpPr>
              <p:nvPr>
                <p:custDataLst>
                  <p:tags r:id="rId29"/>
                </p:custDataLst>
              </p:nvPr>
            </p:nvSpPr>
            <p:spPr bwMode="gray">
              <a:xfrm>
                <a:off x="6091674"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Apr</a:t>
                </a:r>
              </a:p>
            </p:txBody>
          </p:sp>
          <p:sp>
            <p:nvSpPr>
              <p:cNvPr id="17" name="Rectangle 180">
                <a:extLst>
                  <a:ext uri="{FF2B5EF4-FFF2-40B4-BE49-F238E27FC236}">
                    <a16:creationId xmlns:a16="http://schemas.microsoft.com/office/drawing/2014/main" id="{4B1CB965-ABC2-40C7-B081-D14B96D97267}"/>
                  </a:ext>
                </a:extLst>
              </p:cNvPr>
              <p:cNvSpPr>
                <a:spLocks noChangeArrowheads="1"/>
              </p:cNvSpPr>
              <p:nvPr>
                <p:custDataLst>
                  <p:tags r:id="rId30"/>
                </p:custDataLst>
              </p:nvPr>
            </p:nvSpPr>
            <p:spPr bwMode="gray">
              <a:xfrm>
                <a:off x="7001166" y="1337483"/>
                <a:ext cx="909493"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Mai</a:t>
                </a:r>
              </a:p>
            </p:txBody>
          </p:sp>
          <p:sp>
            <p:nvSpPr>
              <p:cNvPr id="18" name="Rectangle 180">
                <a:extLst>
                  <a:ext uri="{FF2B5EF4-FFF2-40B4-BE49-F238E27FC236}">
                    <a16:creationId xmlns:a16="http://schemas.microsoft.com/office/drawing/2014/main" id="{DB74FBAF-FBBA-4634-8C08-E6F2309D9555}"/>
                  </a:ext>
                </a:extLst>
              </p:cNvPr>
              <p:cNvSpPr>
                <a:spLocks noChangeArrowheads="1"/>
              </p:cNvSpPr>
              <p:nvPr>
                <p:custDataLst>
                  <p:tags r:id="rId31"/>
                </p:custDataLst>
              </p:nvPr>
            </p:nvSpPr>
            <p:spPr bwMode="gray">
              <a:xfrm>
                <a:off x="7910658" y="1337483"/>
                <a:ext cx="909492" cy="252412"/>
              </a:xfrm>
              <a:prstGeom prst="rect">
                <a:avLst/>
              </a:prstGeom>
              <a:gradFill rotWithShape="1">
                <a:gsLst>
                  <a:gs pos="0">
                    <a:srgbClr val="F5F5F5"/>
                  </a:gs>
                  <a:gs pos="39999">
                    <a:srgbClr val="DCDCDC"/>
                  </a:gs>
                  <a:gs pos="41000">
                    <a:srgbClr val="BEBEBE"/>
                  </a:gs>
                  <a:gs pos="100000">
                    <a:srgbClr val="7D7D7D"/>
                  </a:gs>
                </a:gsLst>
                <a:lin ang="5400000" scaled="1"/>
              </a:gradFill>
              <a:ln w="6350" algn="ctr">
                <a:solidFill>
                  <a:schemeClr val="bg1"/>
                </a:solidFill>
                <a:miter lim="800000"/>
                <a:headEnd/>
                <a:tailEnd/>
              </a:ln>
              <a:effectLst/>
            </p:spPr>
            <p:txBody>
              <a:bodyPr lIns="72000" tIns="72000" rIns="72000" bIns="72000" anchor="ctr"/>
              <a:lstStyle/>
              <a:p>
                <a:pPr algn="ctr">
                  <a:spcBef>
                    <a:spcPct val="0"/>
                  </a:spcBef>
                  <a:buClrTx/>
                  <a:buSzTx/>
                  <a:buFontTx/>
                  <a:buNone/>
                </a:pPr>
                <a:r>
                  <a:rPr lang="de-DE" sz="1200" dirty="0">
                    <a:latin typeface="+mj-lt"/>
                    <a:ea typeface="ＭＳ Ｐゴシック" pitchFamily="34" charset="-128"/>
                    <a:cs typeface="Times New Roman" pitchFamily="18" charset="0"/>
                  </a:rPr>
                  <a:t>Jun</a:t>
                </a:r>
              </a:p>
            </p:txBody>
          </p:sp>
        </p:grpSp>
      </p:grpSp>
      <p:cxnSp>
        <p:nvCxnSpPr>
          <p:cNvPr id="38" name="Gerader Verbinder 37">
            <a:extLst>
              <a:ext uri="{FF2B5EF4-FFF2-40B4-BE49-F238E27FC236}">
                <a16:creationId xmlns:a16="http://schemas.microsoft.com/office/drawing/2014/main" id="{805FE510-0D2C-4356-857A-744DD45A897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532813"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eID-Transformationsmanagement Stadt Augsburg in 2024</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11" name="Gruppieren 10">
            <a:extLst>
              <a:ext uri="{FF2B5EF4-FFF2-40B4-BE49-F238E27FC236}">
                <a16:creationId xmlns:a16="http://schemas.microsoft.com/office/drawing/2014/main" id="{C5BF90CD-0FDD-4E08-9DA4-217951D0840B}"/>
              </a:ext>
            </a:extLst>
          </p:cNvPr>
          <p:cNvGrpSpPr/>
          <p:nvPr/>
        </p:nvGrpSpPr>
        <p:grpSpPr>
          <a:xfrm>
            <a:off x="323850" y="1661333"/>
            <a:ext cx="4866721" cy="468312"/>
            <a:chOff x="323850" y="1661333"/>
            <a:chExt cx="4866721" cy="468312"/>
          </a:xfrm>
        </p:grpSpPr>
        <p:sp>
          <p:nvSpPr>
            <p:cNvPr id="12" name="Rectangle 5">
              <a:extLst>
                <a:ext uri="{FF2B5EF4-FFF2-40B4-BE49-F238E27FC236}">
                  <a16:creationId xmlns:a16="http://schemas.microsoft.com/office/drawing/2014/main" id="{EFF006E1-6FEA-465B-8E3B-307AB39034C2}"/>
                </a:ext>
              </a:extLst>
            </p:cNvPr>
            <p:cNvSpPr>
              <a:spLocks noChangeArrowheads="1"/>
            </p:cNvSpPr>
            <p:nvPr>
              <p:custDataLst>
                <p:tags r:id="rId21"/>
              </p:custDataLst>
            </p:nvPr>
          </p:nvSpPr>
          <p:spPr bwMode="gray">
            <a:xfrm>
              <a:off x="323850" y="166133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Bürgerterminals (Digital Service Points)</a:t>
              </a:r>
            </a:p>
            <a:p>
              <a:pPr>
                <a:lnSpc>
                  <a:spcPct val="100000"/>
                </a:lnSpc>
                <a:spcBef>
                  <a:spcPct val="0"/>
                </a:spcBef>
                <a:buClrTx/>
                <a:buSzTx/>
                <a:buFontTx/>
                <a:buNone/>
              </a:pPr>
              <a:r>
                <a:rPr lang="de-DE" dirty="0">
                  <a:latin typeface="+mj-lt"/>
                  <a:cs typeface="Arial" pitchFamily="34" charset="0"/>
                </a:rPr>
                <a:t>Aufstellorte bestimmen, Geräte aufstellen/einweisen, </a:t>
              </a:r>
              <a:br>
                <a:rPr lang="de-DE" dirty="0">
                  <a:latin typeface="+mj-lt"/>
                  <a:cs typeface="Arial" pitchFamily="34" charset="0"/>
                </a:rPr>
              </a:br>
              <a:r>
                <a:rPr lang="de-DE" dirty="0">
                  <a:latin typeface="+mj-lt"/>
                  <a:cs typeface="Arial" pitchFamily="34" charset="0"/>
                </a:rPr>
                <a:t>Landingpage (</a:t>
              </a:r>
              <a:r>
                <a:rPr lang="de-DE" dirty="0" err="1">
                  <a:latin typeface="+mj-lt"/>
                  <a:cs typeface="Arial" pitchFamily="34" charset="0"/>
                </a:rPr>
                <a:t>Diensteangebot</a:t>
              </a:r>
              <a:r>
                <a:rPr lang="de-DE" dirty="0">
                  <a:latin typeface="+mj-lt"/>
                  <a:cs typeface="Arial" pitchFamily="34" charset="0"/>
                </a:rPr>
                <a:t>) abstimmen</a:t>
              </a:r>
            </a:p>
          </p:txBody>
        </p:sp>
        <p:sp>
          <p:nvSpPr>
            <p:cNvPr id="13" name="Rectangle 15">
              <a:extLst>
                <a:ext uri="{FF2B5EF4-FFF2-40B4-BE49-F238E27FC236}">
                  <a16:creationId xmlns:a16="http://schemas.microsoft.com/office/drawing/2014/main" id="{5CD180EE-CA39-46F2-B4BD-646F0B548932}"/>
                </a:ext>
              </a:extLst>
            </p:cNvPr>
            <p:cNvSpPr>
              <a:spLocks noChangeArrowheads="1"/>
            </p:cNvSpPr>
            <p:nvPr>
              <p:custDataLst>
                <p:tags r:id="rId22"/>
              </p:custDataLst>
            </p:nvPr>
          </p:nvSpPr>
          <p:spPr bwMode="gray">
            <a:xfrm>
              <a:off x="3363196" y="1805795"/>
              <a:ext cx="1827375"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grpSp>
        <p:nvGrpSpPr>
          <p:cNvPr id="19" name="Gruppieren 18">
            <a:extLst>
              <a:ext uri="{FF2B5EF4-FFF2-40B4-BE49-F238E27FC236}">
                <a16:creationId xmlns:a16="http://schemas.microsoft.com/office/drawing/2014/main" id="{FE1FE61D-2F40-42BD-BE42-64C21D42C367}"/>
              </a:ext>
            </a:extLst>
          </p:cNvPr>
          <p:cNvGrpSpPr/>
          <p:nvPr/>
        </p:nvGrpSpPr>
        <p:grpSpPr>
          <a:xfrm>
            <a:off x="323850" y="2742420"/>
            <a:ext cx="8496300" cy="468313"/>
            <a:chOff x="323850" y="2742420"/>
            <a:chExt cx="8496300" cy="468313"/>
          </a:xfrm>
        </p:grpSpPr>
        <p:sp>
          <p:nvSpPr>
            <p:cNvPr id="20" name="Rectangle 3">
              <a:extLst>
                <a:ext uri="{FF2B5EF4-FFF2-40B4-BE49-F238E27FC236}">
                  <a16:creationId xmlns:a16="http://schemas.microsoft.com/office/drawing/2014/main" id="{ED993102-C701-40AC-A18D-461017EAF798}"/>
                </a:ext>
              </a:extLst>
            </p:cNvPr>
            <p:cNvSpPr>
              <a:spLocks noChangeArrowheads="1"/>
            </p:cNvSpPr>
            <p:nvPr>
              <p:custDataLst>
                <p:tags r:id="rId19"/>
              </p:custDataLst>
            </p:nvPr>
          </p:nvSpPr>
          <p:spPr bwMode="gray">
            <a:xfrm>
              <a:off x="323850" y="27424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Neue Dienste bewerben inkl. Workshops</a:t>
              </a:r>
            </a:p>
            <a:p>
              <a:pPr>
                <a:lnSpc>
                  <a:spcPct val="100000"/>
                </a:lnSpc>
                <a:spcBef>
                  <a:spcPct val="0"/>
                </a:spcBef>
                <a:buClrTx/>
                <a:buSzTx/>
                <a:buFontTx/>
                <a:buNone/>
              </a:pPr>
              <a:r>
                <a:rPr lang="de-DE" dirty="0">
                  <a:latin typeface="+mj-lt"/>
                  <a:cs typeface="Arial" pitchFamily="34" charset="0"/>
                </a:rPr>
                <a:t>Flotte PIN, </a:t>
              </a:r>
              <a:r>
                <a:rPr lang="de-DE" dirty="0" err="1">
                  <a:latin typeface="+mj-lt"/>
                  <a:cs typeface="Arial" pitchFamily="34" charset="0"/>
                </a:rPr>
                <a:t>iKFZ</a:t>
              </a:r>
              <a:r>
                <a:rPr lang="de-DE" dirty="0">
                  <a:latin typeface="+mj-lt"/>
                  <a:cs typeface="Arial" pitchFamily="34" charset="0"/>
                </a:rPr>
                <a:t> Stufe 4 (Autohäuser, Autovermieter</a:t>
              </a:r>
              <a:br>
                <a:rPr lang="de-DE" dirty="0">
                  <a:latin typeface="+mj-lt"/>
                  <a:cs typeface="Arial" pitchFamily="34" charset="0"/>
                </a:rPr>
              </a:br>
              <a:r>
                <a:rPr lang="de-DE" dirty="0">
                  <a:latin typeface="+mj-lt"/>
                  <a:cs typeface="Arial" pitchFamily="34" charset="0"/>
                </a:rPr>
                <a:t>usw.) Pflichtumtausch Führerschein</a:t>
              </a:r>
            </a:p>
          </p:txBody>
        </p:sp>
        <p:sp>
          <p:nvSpPr>
            <p:cNvPr id="21" name="Rectangle 23">
              <a:extLst>
                <a:ext uri="{FF2B5EF4-FFF2-40B4-BE49-F238E27FC236}">
                  <a16:creationId xmlns:a16="http://schemas.microsoft.com/office/drawing/2014/main" id="{A3155D5E-91C0-4692-856B-0EF358A394BC}"/>
                </a:ext>
              </a:extLst>
            </p:cNvPr>
            <p:cNvSpPr>
              <a:spLocks noChangeArrowheads="1"/>
            </p:cNvSpPr>
            <p:nvPr>
              <p:custDataLst>
                <p:tags r:id="rId20"/>
              </p:custDataLst>
            </p:nvPr>
          </p:nvSpPr>
          <p:spPr bwMode="gray">
            <a:xfrm>
              <a:off x="4650789" y="2886883"/>
              <a:ext cx="4169361"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grpSp>
      <p:sp>
        <p:nvSpPr>
          <p:cNvPr id="22" name="Rectangle 29">
            <a:extLst>
              <a:ext uri="{FF2B5EF4-FFF2-40B4-BE49-F238E27FC236}">
                <a16:creationId xmlns:a16="http://schemas.microsoft.com/office/drawing/2014/main" id="{03417D98-7379-401E-BEC9-46F99B9CD209}"/>
              </a:ext>
            </a:extLst>
          </p:cNvPr>
          <p:cNvSpPr>
            <a:spLocks noChangeArrowheads="1"/>
          </p:cNvSpPr>
          <p:nvPr>
            <p:custDataLst>
              <p:tags r:id="rId1"/>
            </p:custDataLst>
          </p:nvPr>
        </p:nvSpPr>
        <p:spPr bwMode="gray">
          <a:xfrm>
            <a:off x="3363197" y="1337483"/>
            <a:ext cx="5456953" cy="3005917"/>
          </a:xfrm>
          <a:prstGeom prst="rect">
            <a:avLst/>
          </a:prstGeom>
          <a:noFill/>
          <a:ln w="6350" algn="ctr">
            <a:solidFill>
              <a:srgbClr val="999999"/>
            </a:solidFill>
            <a:miter lim="800000"/>
            <a:headEnd/>
            <a:tailEnd/>
          </a:ln>
          <a:effectLst/>
        </p:spPr>
        <p:txBody>
          <a:bodyPr wrap="none" lIns="0" tIns="0" rIns="0" bIns="0" anchor="ctr"/>
          <a:lstStyle/>
          <a:p>
            <a:endParaRPr lang="de-DE">
              <a:latin typeface="+mj-lt"/>
            </a:endParaRPr>
          </a:p>
        </p:txBody>
      </p:sp>
      <p:sp>
        <p:nvSpPr>
          <p:cNvPr id="23" name="Rectangle 30">
            <a:extLst>
              <a:ext uri="{FF2B5EF4-FFF2-40B4-BE49-F238E27FC236}">
                <a16:creationId xmlns:a16="http://schemas.microsoft.com/office/drawing/2014/main" id="{D2250B8B-EA9A-452E-BFF2-2B376820828D}"/>
              </a:ext>
            </a:extLst>
          </p:cNvPr>
          <p:cNvSpPr>
            <a:spLocks noChangeArrowheads="1"/>
          </p:cNvSpPr>
          <p:nvPr>
            <p:custDataLst>
              <p:tags r:id="rId2"/>
            </p:custDataLst>
          </p:nvPr>
        </p:nvSpPr>
        <p:spPr bwMode="gray">
          <a:xfrm>
            <a:off x="3361765" y="1013633"/>
            <a:ext cx="5458385" cy="252412"/>
          </a:xfrm>
          <a:prstGeom prst="rect">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latin typeface="+mj-lt"/>
              </a:rPr>
              <a:t>buergerservice.org e.V. moderiert und begleitet </a:t>
            </a:r>
          </a:p>
        </p:txBody>
      </p:sp>
      <p:grpSp>
        <p:nvGrpSpPr>
          <p:cNvPr id="24" name="Gruppieren 23">
            <a:extLst>
              <a:ext uri="{FF2B5EF4-FFF2-40B4-BE49-F238E27FC236}">
                <a16:creationId xmlns:a16="http://schemas.microsoft.com/office/drawing/2014/main" id="{A83C45F1-18CA-492A-B288-355C648EACD8}"/>
              </a:ext>
            </a:extLst>
          </p:cNvPr>
          <p:cNvGrpSpPr/>
          <p:nvPr/>
        </p:nvGrpSpPr>
        <p:grpSpPr>
          <a:xfrm>
            <a:off x="323850" y="2201083"/>
            <a:ext cx="8488285" cy="468312"/>
            <a:chOff x="323850" y="2201083"/>
            <a:chExt cx="8488285" cy="468312"/>
          </a:xfrm>
        </p:grpSpPr>
        <p:sp>
          <p:nvSpPr>
            <p:cNvPr id="25" name="Rectangle 6">
              <a:extLst>
                <a:ext uri="{FF2B5EF4-FFF2-40B4-BE49-F238E27FC236}">
                  <a16:creationId xmlns:a16="http://schemas.microsoft.com/office/drawing/2014/main" id="{787921A1-6788-4517-8D98-D2E9444B899C}"/>
                </a:ext>
              </a:extLst>
            </p:cNvPr>
            <p:cNvSpPr>
              <a:spLocks noChangeArrowheads="1"/>
            </p:cNvSpPr>
            <p:nvPr>
              <p:custDataLst>
                <p:tags r:id="rId15"/>
              </p:custDataLst>
            </p:nvPr>
          </p:nvSpPr>
          <p:spPr bwMode="gray">
            <a:xfrm>
              <a:off x="323850" y="2201083"/>
              <a:ext cx="3037915" cy="468312"/>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Aktionen im Bürgeramt</a:t>
              </a:r>
            </a:p>
            <a:p>
              <a:pPr>
                <a:lnSpc>
                  <a:spcPct val="100000"/>
                </a:lnSpc>
                <a:spcBef>
                  <a:spcPct val="0"/>
                </a:spcBef>
                <a:buClrTx/>
                <a:buSzTx/>
                <a:buFontTx/>
                <a:buNone/>
              </a:pPr>
              <a:r>
                <a:rPr lang="de-DE" dirty="0" err="1">
                  <a:latin typeface="+mj-lt"/>
                  <a:cs typeface="Arial" pitchFamily="34" charset="0"/>
                </a:rPr>
                <a:t>AusweisApp</a:t>
              </a:r>
              <a:r>
                <a:rPr lang="de-DE" dirty="0">
                  <a:latin typeface="+mj-lt"/>
                  <a:cs typeface="Arial" pitchFamily="34" charset="0"/>
                </a:rPr>
                <a:t> mit QR-Code bewerben, </a:t>
              </a:r>
              <a:br>
                <a:rPr lang="de-DE" dirty="0">
                  <a:latin typeface="+mj-lt"/>
                  <a:cs typeface="Arial" pitchFamily="34" charset="0"/>
                </a:rPr>
              </a:br>
              <a:r>
                <a:rPr lang="de-DE" dirty="0">
                  <a:latin typeface="+mj-lt"/>
                  <a:cs typeface="Arial" pitchFamily="34" charset="0"/>
                </a:rPr>
                <a:t>Flotte PIN anbieten </a:t>
              </a:r>
            </a:p>
          </p:txBody>
        </p:sp>
        <p:sp>
          <p:nvSpPr>
            <p:cNvPr id="26" name="Rectangle 22">
              <a:extLst>
                <a:ext uri="{FF2B5EF4-FFF2-40B4-BE49-F238E27FC236}">
                  <a16:creationId xmlns:a16="http://schemas.microsoft.com/office/drawing/2014/main" id="{EF5776EC-8C40-464C-BE79-BE7B36E6AFC4}"/>
                </a:ext>
              </a:extLst>
            </p:cNvPr>
            <p:cNvSpPr>
              <a:spLocks noChangeArrowheads="1"/>
            </p:cNvSpPr>
            <p:nvPr>
              <p:custDataLst>
                <p:tags r:id="rId16"/>
              </p:custDataLst>
            </p:nvPr>
          </p:nvSpPr>
          <p:spPr bwMode="gray">
            <a:xfrm>
              <a:off x="3364731" y="2347133"/>
              <a:ext cx="5447404"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sp>
          <p:nvSpPr>
            <p:cNvPr id="27" name="AutoShape 16">
              <a:extLst>
                <a:ext uri="{FF2B5EF4-FFF2-40B4-BE49-F238E27FC236}">
                  <a16:creationId xmlns:a16="http://schemas.microsoft.com/office/drawing/2014/main" id="{1EC6A51D-9343-4896-BCDF-1ED7E0545149}"/>
                </a:ext>
              </a:extLst>
            </p:cNvPr>
            <p:cNvSpPr>
              <a:spLocks noChangeArrowheads="1"/>
            </p:cNvSpPr>
            <p:nvPr>
              <p:custDataLst>
                <p:tags r:id="rId17"/>
              </p:custDataLst>
            </p:nvPr>
          </p:nvSpPr>
          <p:spPr bwMode="gray">
            <a:xfrm>
              <a:off x="6010034" y="2343972"/>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28" name="Rectangle 9">
              <a:extLst>
                <a:ext uri="{FF2B5EF4-FFF2-40B4-BE49-F238E27FC236}">
                  <a16:creationId xmlns:a16="http://schemas.microsoft.com/office/drawing/2014/main" id="{5C2FFE65-AFAF-43E3-A1FD-81C8D8562A30}"/>
                </a:ext>
              </a:extLst>
            </p:cNvPr>
            <p:cNvSpPr>
              <a:spLocks noChangeArrowheads="1"/>
            </p:cNvSpPr>
            <p:nvPr>
              <p:custDataLst>
                <p:tags r:id="rId18"/>
              </p:custDataLst>
            </p:nvPr>
          </p:nvSpPr>
          <p:spPr bwMode="gray">
            <a:xfrm>
              <a:off x="6173946" y="2337844"/>
              <a:ext cx="2502343"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r>
                <a:rPr lang="de-DE" sz="1200" dirty="0">
                  <a:solidFill>
                    <a:schemeClr val="bg1">
                      <a:lumMod val="95000"/>
                    </a:schemeClr>
                  </a:solidFill>
                  <a:latin typeface="+mj-lt"/>
                  <a:cs typeface="Arial" pitchFamily="34" charset="0"/>
                </a:rPr>
                <a:t>Prozesse sind/werden etabliert</a:t>
              </a:r>
            </a:p>
          </p:txBody>
        </p:sp>
      </p:grpSp>
      <p:grpSp>
        <p:nvGrpSpPr>
          <p:cNvPr id="29" name="Gruppieren 28">
            <a:extLst>
              <a:ext uri="{FF2B5EF4-FFF2-40B4-BE49-F238E27FC236}">
                <a16:creationId xmlns:a16="http://schemas.microsoft.com/office/drawing/2014/main" id="{ACAED458-795E-4C56-9AC6-64D7D2D5046E}"/>
              </a:ext>
            </a:extLst>
          </p:cNvPr>
          <p:cNvGrpSpPr/>
          <p:nvPr/>
        </p:nvGrpSpPr>
        <p:grpSpPr>
          <a:xfrm>
            <a:off x="323850" y="3821920"/>
            <a:ext cx="8496300" cy="468313"/>
            <a:chOff x="323850" y="3821920"/>
            <a:chExt cx="8496300" cy="468313"/>
          </a:xfrm>
        </p:grpSpPr>
        <p:sp>
          <p:nvSpPr>
            <p:cNvPr id="30" name="Rectangle 9">
              <a:extLst>
                <a:ext uri="{FF2B5EF4-FFF2-40B4-BE49-F238E27FC236}">
                  <a16:creationId xmlns:a16="http://schemas.microsoft.com/office/drawing/2014/main" id="{CE765D46-5EA2-4884-9E9A-C6D562F9B907}"/>
                </a:ext>
              </a:extLst>
            </p:cNvPr>
            <p:cNvSpPr>
              <a:spLocks noChangeArrowheads="1"/>
            </p:cNvSpPr>
            <p:nvPr>
              <p:custDataLst>
                <p:tags r:id="rId13"/>
              </p:custDataLst>
            </p:nvPr>
          </p:nvSpPr>
          <p:spPr bwMode="gray">
            <a:xfrm>
              <a:off x="323850" y="382192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eID-Kommunikationsoffensive</a:t>
              </a:r>
            </a:p>
            <a:p>
              <a:pPr>
                <a:lnSpc>
                  <a:spcPct val="100000"/>
                </a:lnSpc>
                <a:spcBef>
                  <a:spcPct val="0"/>
                </a:spcBef>
                <a:buClrTx/>
                <a:buSzTx/>
                <a:buFontTx/>
                <a:buNone/>
              </a:pPr>
              <a:r>
                <a:rPr lang="de-DE" dirty="0">
                  <a:latin typeface="+mj-lt"/>
                  <a:cs typeface="Arial" pitchFamily="34" charset="0"/>
                </a:rPr>
                <a:t>Lokalradio, Kinowerbung</a:t>
              </a:r>
              <a:r>
                <a:rPr lang="de-DE">
                  <a:latin typeface="+mj-lt"/>
                  <a:cs typeface="Arial" pitchFamily="34" charset="0"/>
                </a:rPr>
                <a:t>, Plakatwerbung, …</a:t>
              </a:r>
              <a:br>
                <a:rPr lang="de-DE" dirty="0">
                  <a:latin typeface="+mj-lt"/>
                  <a:cs typeface="Arial" pitchFamily="34" charset="0"/>
                </a:rPr>
              </a:br>
              <a:r>
                <a:rPr lang="de-DE" dirty="0" err="1">
                  <a:latin typeface="+mj-lt"/>
                  <a:cs typeface="Arial" pitchFamily="34" charset="0"/>
                </a:rPr>
                <a:t>Social</a:t>
              </a:r>
              <a:r>
                <a:rPr lang="de-DE" dirty="0">
                  <a:latin typeface="+mj-lt"/>
                  <a:cs typeface="Arial" pitchFamily="34" charset="0"/>
                </a:rPr>
                <a:t> Media, …</a:t>
              </a:r>
            </a:p>
          </p:txBody>
        </p:sp>
        <p:sp>
          <p:nvSpPr>
            <p:cNvPr id="31" name="Rectangle 24">
              <a:extLst>
                <a:ext uri="{FF2B5EF4-FFF2-40B4-BE49-F238E27FC236}">
                  <a16:creationId xmlns:a16="http://schemas.microsoft.com/office/drawing/2014/main" id="{0AF00412-9310-4D30-8170-8B6E0E17DC2D}"/>
                </a:ext>
              </a:extLst>
            </p:cNvPr>
            <p:cNvSpPr>
              <a:spLocks noChangeArrowheads="1"/>
            </p:cNvSpPr>
            <p:nvPr>
              <p:custDataLst>
                <p:tags r:id="rId14"/>
              </p:custDataLst>
            </p:nvPr>
          </p:nvSpPr>
          <p:spPr bwMode="gray">
            <a:xfrm>
              <a:off x="4725686" y="3962301"/>
              <a:ext cx="4094464"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a:latin typeface="+mj-lt"/>
              </a:endParaRPr>
            </a:p>
          </p:txBody>
        </p:sp>
      </p:grpSp>
      <p:grpSp>
        <p:nvGrpSpPr>
          <p:cNvPr id="32" name="Gruppieren 31">
            <a:extLst>
              <a:ext uri="{FF2B5EF4-FFF2-40B4-BE49-F238E27FC236}">
                <a16:creationId xmlns:a16="http://schemas.microsoft.com/office/drawing/2014/main" id="{D306DEA4-C137-42FE-B6C3-9B3BE6F884BD}"/>
              </a:ext>
            </a:extLst>
          </p:cNvPr>
          <p:cNvGrpSpPr/>
          <p:nvPr/>
        </p:nvGrpSpPr>
        <p:grpSpPr>
          <a:xfrm>
            <a:off x="323850" y="1809424"/>
            <a:ext cx="7335089" cy="1941059"/>
            <a:chOff x="323850" y="1809424"/>
            <a:chExt cx="7335089" cy="1941059"/>
          </a:xfrm>
        </p:grpSpPr>
        <p:sp>
          <p:nvSpPr>
            <p:cNvPr id="33" name="Rectangle 4">
              <a:extLst>
                <a:ext uri="{FF2B5EF4-FFF2-40B4-BE49-F238E27FC236}">
                  <a16:creationId xmlns:a16="http://schemas.microsoft.com/office/drawing/2014/main" id="{D2A36AB9-EAAA-4802-922D-7360CE6BE482}"/>
                </a:ext>
              </a:extLst>
            </p:cNvPr>
            <p:cNvSpPr>
              <a:spLocks noChangeArrowheads="1"/>
            </p:cNvSpPr>
            <p:nvPr>
              <p:custDataLst>
                <p:tags r:id="rId11"/>
              </p:custDataLst>
            </p:nvPr>
          </p:nvSpPr>
          <p:spPr bwMode="gray">
            <a:xfrm>
              <a:off x="323850" y="3282170"/>
              <a:ext cx="3037915" cy="468313"/>
            </a:xfrm>
            <a:prstGeom prst="rect">
              <a:avLst/>
            </a:prstGeom>
            <a:gradFill rotWithShape="1">
              <a:gsLst>
                <a:gs pos="0">
                  <a:schemeClr val="bg1"/>
                </a:gs>
                <a:gs pos="100000">
                  <a:schemeClr val="bg2"/>
                </a:gs>
              </a:gsLst>
              <a:lin ang="0" scaled="1"/>
            </a:grad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b="1" dirty="0">
                  <a:latin typeface="+mj-lt"/>
                  <a:cs typeface="Arial" pitchFamily="34" charset="0"/>
                </a:rPr>
                <a:t>Schulungen zur eID  </a:t>
              </a:r>
            </a:p>
            <a:p>
              <a:pPr>
                <a:lnSpc>
                  <a:spcPct val="100000"/>
                </a:lnSpc>
                <a:spcBef>
                  <a:spcPct val="0"/>
                </a:spcBef>
                <a:buClrTx/>
                <a:buSzTx/>
                <a:buFontTx/>
                <a:buNone/>
              </a:pPr>
              <a:r>
                <a:rPr lang="de-DE" dirty="0">
                  <a:latin typeface="+mj-lt"/>
                  <a:cs typeface="Arial" pitchFamily="34" charset="0"/>
                </a:rPr>
                <a:t>Übungsleiterpauschale für Dozenten an (Volks-)</a:t>
              </a:r>
              <a:br>
                <a:rPr lang="de-DE" dirty="0">
                  <a:latin typeface="+mj-lt"/>
                  <a:cs typeface="Arial" pitchFamily="34" charset="0"/>
                </a:rPr>
              </a:br>
              <a:r>
                <a:rPr lang="de-DE" dirty="0">
                  <a:latin typeface="+mj-lt"/>
                  <a:cs typeface="Arial" pitchFamily="34" charset="0"/>
                </a:rPr>
                <a:t>Hochschulen über buergerservice.org </a:t>
              </a:r>
            </a:p>
          </p:txBody>
        </p:sp>
        <p:sp>
          <p:nvSpPr>
            <p:cNvPr id="36" name="Rectangle 9">
              <a:extLst>
                <a:ext uri="{FF2B5EF4-FFF2-40B4-BE49-F238E27FC236}">
                  <a16:creationId xmlns:a16="http://schemas.microsoft.com/office/drawing/2014/main" id="{6E23EFDF-2E03-4E21-A393-10A113B96F35}"/>
                </a:ext>
              </a:extLst>
            </p:cNvPr>
            <p:cNvSpPr>
              <a:spLocks noChangeArrowheads="1"/>
            </p:cNvSpPr>
            <p:nvPr>
              <p:custDataLst>
                <p:tags r:id="rId12"/>
              </p:custDataLst>
            </p:nvPr>
          </p:nvSpPr>
          <p:spPr bwMode="gray">
            <a:xfrm>
              <a:off x="5217307" y="1809424"/>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latin typeface="+mj-lt"/>
                  <a:cs typeface="Arial" pitchFamily="34" charset="0"/>
                </a:rPr>
                <a:t>Alle Terminals in Betrieb</a:t>
              </a:r>
            </a:p>
          </p:txBody>
        </p:sp>
      </p:grpSp>
      <p:sp>
        <p:nvSpPr>
          <p:cNvPr id="37" name="AutoShape 5">
            <a:extLst>
              <a:ext uri="{FF2B5EF4-FFF2-40B4-BE49-F238E27FC236}">
                <a16:creationId xmlns:a16="http://schemas.microsoft.com/office/drawing/2014/main" id="{3859D7BA-2B6C-42C9-896B-94EBECA2C7AE}"/>
              </a:ext>
            </a:extLst>
          </p:cNvPr>
          <p:cNvSpPr>
            <a:spLocks noChangeArrowheads="1"/>
          </p:cNvSpPr>
          <p:nvPr>
            <p:custDataLst>
              <p:tags r:id="rId3"/>
            </p:custDataLst>
          </p:nvPr>
        </p:nvSpPr>
        <p:spPr bwMode="gray">
          <a:xfrm>
            <a:off x="340354" y="1018044"/>
            <a:ext cx="2954175" cy="571851"/>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Auszug der eID-Aktionspunkte im Jahr 2024</a:t>
            </a:r>
          </a:p>
        </p:txBody>
      </p:sp>
      <p:sp>
        <p:nvSpPr>
          <p:cNvPr id="39" name="AutoShape 16">
            <a:extLst>
              <a:ext uri="{FF2B5EF4-FFF2-40B4-BE49-F238E27FC236}">
                <a16:creationId xmlns:a16="http://schemas.microsoft.com/office/drawing/2014/main" id="{D45871C1-9033-420B-ABCB-EB9913D0336F}"/>
              </a:ext>
            </a:extLst>
          </p:cNvPr>
          <p:cNvSpPr>
            <a:spLocks noChangeArrowheads="1"/>
          </p:cNvSpPr>
          <p:nvPr>
            <p:custDataLst>
              <p:tags r:id="rId4"/>
            </p:custDataLst>
          </p:nvPr>
        </p:nvSpPr>
        <p:spPr bwMode="gray">
          <a:xfrm>
            <a:off x="5109649" y="1805795"/>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42" name="Foliennummernplatzhalter 41">
            <a:extLst>
              <a:ext uri="{FF2B5EF4-FFF2-40B4-BE49-F238E27FC236}">
                <a16:creationId xmlns:a16="http://schemas.microsoft.com/office/drawing/2014/main" id="{9DE3CBEC-FA0B-46F9-A510-ABFC4EBE3A6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117</a:t>
            </a:fld>
            <a:endParaRPr lang="de-DE" dirty="0"/>
          </a:p>
        </p:txBody>
      </p:sp>
      <p:sp>
        <p:nvSpPr>
          <p:cNvPr id="54" name="Rectangle 23">
            <a:extLst>
              <a:ext uri="{FF2B5EF4-FFF2-40B4-BE49-F238E27FC236}">
                <a16:creationId xmlns:a16="http://schemas.microsoft.com/office/drawing/2014/main" id="{BB1FF9FC-24E0-4B5C-504C-2B374C89955E}"/>
              </a:ext>
            </a:extLst>
          </p:cNvPr>
          <p:cNvSpPr>
            <a:spLocks noChangeArrowheads="1"/>
          </p:cNvSpPr>
          <p:nvPr>
            <p:custDataLst>
              <p:tags r:id="rId5"/>
            </p:custDataLst>
          </p:nvPr>
        </p:nvSpPr>
        <p:spPr bwMode="gray">
          <a:xfrm>
            <a:off x="4725687" y="3438682"/>
            <a:ext cx="4086448" cy="177800"/>
          </a:xfrm>
          <a:prstGeom prst="rect">
            <a:avLst/>
          </a:prstGeom>
          <a:gradFill rotWithShape="1">
            <a:gsLst>
              <a:gs pos="0">
                <a:srgbClr val="BDBDBD"/>
              </a:gs>
              <a:gs pos="39999">
                <a:srgbClr val="7F7F7F"/>
              </a:gs>
              <a:gs pos="41000">
                <a:srgbClr val="595959"/>
              </a:gs>
              <a:gs pos="100000">
                <a:srgbClr val="262626"/>
              </a:gs>
            </a:gsLst>
            <a:lin ang="5400000" scaled="1"/>
          </a:gradFill>
          <a:ln w="6350" algn="ctr">
            <a:solidFill>
              <a:schemeClr val="bg1"/>
            </a:solidFill>
            <a:miter lim="800000"/>
            <a:headEnd/>
            <a:tailEnd/>
          </a:ln>
          <a:effectLst/>
        </p:spPr>
        <p:txBody>
          <a:bodyPr lIns="72000" tIns="72000" rIns="72000" bIns="72000" anchor="ctr"/>
          <a:lstStyle/>
          <a:p>
            <a:endParaRPr lang="de-DE" dirty="0">
              <a:latin typeface="+mj-lt"/>
            </a:endParaRPr>
          </a:p>
        </p:txBody>
      </p:sp>
      <p:sp>
        <p:nvSpPr>
          <p:cNvPr id="56" name="Rectangle 9">
            <a:extLst>
              <a:ext uri="{FF2B5EF4-FFF2-40B4-BE49-F238E27FC236}">
                <a16:creationId xmlns:a16="http://schemas.microsoft.com/office/drawing/2014/main" id="{E6BFFDD9-309A-F6CA-B14A-48854ECC82DC}"/>
              </a:ext>
            </a:extLst>
          </p:cNvPr>
          <p:cNvSpPr>
            <a:spLocks noChangeArrowheads="1"/>
          </p:cNvSpPr>
          <p:nvPr>
            <p:custDataLst>
              <p:tags r:id="rId6"/>
            </p:custDataLst>
          </p:nvPr>
        </p:nvSpPr>
        <p:spPr bwMode="gray">
          <a:xfrm>
            <a:off x="5397701" y="3427426"/>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Abhängig von Fördermaßnahmen</a:t>
            </a:r>
          </a:p>
        </p:txBody>
      </p:sp>
      <p:sp>
        <p:nvSpPr>
          <p:cNvPr id="4" name="Pfeil: nach rechts 3">
            <a:extLst>
              <a:ext uri="{FF2B5EF4-FFF2-40B4-BE49-F238E27FC236}">
                <a16:creationId xmlns:a16="http://schemas.microsoft.com/office/drawing/2014/main" id="{ABBC1F72-2641-44AA-B62C-71AF188BC23F}"/>
              </a:ext>
            </a:extLst>
          </p:cNvPr>
          <p:cNvSpPr/>
          <p:nvPr/>
        </p:nvSpPr>
        <p:spPr bwMode="auto">
          <a:xfrm>
            <a:off x="8121628" y="3429668"/>
            <a:ext cx="820487" cy="204187"/>
          </a:xfrm>
          <a:prstGeom prst="rightArrow">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
        <p:nvSpPr>
          <p:cNvPr id="59" name="AutoShape 16">
            <a:extLst>
              <a:ext uri="{FF2B5EF4-FFF2-40B4-BE49-F238E27FC236}">
                <a16:creationId xmlns:a16="http://schemas.microsoft.com/office/drawing/2014/main" id="{75AC6998-54C7-6E19-BFEF-0C7DD712F605}"/>
              </a:ext>
            </a:extLst>
          </p:cNvPr>
          <p:cNvSpPr>
            <a:spLocks noChangeArrowheads="1"/>
          </p:cNvSpPr>
          <p:nvPr>
            <p:custDataLst>
              <p:tags r:id="rId7"/>
            </p:custDataLst>
          </p:nvPr>
        </p:nvSpPr>
        <p:spPr bwMode="gray">
          <a:xfrm>
            <a:off x="6077955" y="2885098"/>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65" name="AutoShape 16">
            <a:extLst>
              <a:ext uri="{FF2B5EF4-FFF2-40B4-BE49-F238E27FC236}">
                <a16:creationId xmlns:a16="http://schemas.microsoft.com/office/drawing/2014/main" id="{26A6CFB0-C205-8DAE-ABDE-BD967ABFA855}"/>
              </a:ext>
            </a:extLst>
          </p:cNvPr>
          <p:cNvSpPr>
            <a:spLocks noChangeArrowheads="1"/>
          </p:cNvSpPr>
          <p:nvPr>
            <p:custDataLst>
              <p:tags r:id="rId8"/>
            </p:custDataLst>
          </p:nvPr>
        </p:nvSpPr>
        <p:spPr bwMode="gray">
          <a:xfrm>
            <a:off x="8281478" y="2894148"/>
            <a:ext cx="161846" cy="177800"/>
          </a:xfrm>
          <a:prstGeom prst="diamond">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dirty="0">
              <a:solidFill>
                <a:schemeClr val="bg1"/>
              </a:solidFill>
              <a:latin typeface="+mj-lt"/>
            </a:endParaRPr>
          </a:p>
        </p:txBody>
      </p:sp>
      <p:sp>
        <p:nvSpPr>
          <p:cNvPr id="41" name="Rectangle 9">
            <a:extLst>
              <a:ext uri="{FF2B5EF4-FFF2-40B4-BE49-F238E27FC236}">
                <a16:creationId xmlns:a16="http://schemas.microsoft.com/office/drawing/2014/main" id="{596AE794-9D1B-44DA-8DC6-6C29F5BEC20C}"/>
              </a:ext>
            </a:extLst>
          </p:cNvPr>
          <p:cNvSpPr>
            <a:spLocks noChangeArrowheads="1"/>
          </p:cNvSpPr>
          <p:nvPr>
            <p:custDataLst>
              <p:tags r:id="rId9"/>
            </p:custDataLst>
          </p:nvPr>
        </p:nvSpPr>
        <p:spPr bwMode="gray">
          <a:xfrm>
            <a:off x="6090240" y="2886820"/>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eID-Workshops nach Bedarf</a:t>
            </a:r>
          </a:p>
        </p:txBody>
      </p:sp>
      <p:sp>
        <p:nvSpPr>
          <p:cNvPr id="66" name="Rectangle 9">
            <a:extLst>
              <a:ext uri="{FF2B5EF4-FFF2-40B4-BE49-F238E27FC236}">
                <a16:creationId xmlns:a16="http://schemas.microsoft.com/office/drawing/2014/main" id="{62CE0307-637F-7DB2-78CB-2B190D9AE1C6}"/>
              </a:ext>
            </a:extLst>
          </p:cNvPr>
          <p:cNvSpPr>
            <a:spLocks noChangeArrowheads="1"/>
          </p:cNvSpPr>
          <p:nvPr>
            <p:custDataLst>
              <p:tags r:id="rId10"/>
            </p:custDataLst>
          </p:nvPr>
        </p:nvSpPr>
        <p:spPr bwMode="gray">
          <a:xfrm>
            <a:off x="5427844" y="3951045"/>
            <a:ext cx="2441632" cy="177800"/>
          </a:xfrm>
          <a:prstGeom prst="rect">
            <a:avLst/>
          </a:prstGeom>
          <a:noFill/>
          <a:ln w="9525">
            <a:noFill/>
            <a:miter lim="800000"/>
            <a:headEnd/>
            <a:tailEnd/>
          </a:ln>
          <a:effectLst/>
        </p:spPr>
        <p:txBody>
          <a:bodyPr wrap="none" lIns="72000" tIns="72000" rIns="72000" bIns="72000" anchor="ctr"/>
          <a:lstStyle/>
          <a:p>
            <a:pPr>
              <a:lnSpc>
                <a:spcPct val="100000"/>
              </a:lnSpc>
              <a:spcBef>
                <a:spcPct val="0"/>
              </a:spcBef>
              <a:buClrTx/>
              <a:buSzTx/>
              <a:buFontTx/>
              <a:buNone/>
            </a:pPr>
            <a:r>
              <a:rPr lang="de-DE" sz="1200" dirty="0">
                <a:solidFill>
                  <a:schemeClr val="bg1">
                    <a:lumMod val="95000"/>
                  </a:schemeClr>
                </a:solidFill>
                <a:latin typeface="+mj-lt"/>
                <a:cs typeface="Arial" pitchFamily="34" charset="0"/>
              </a:rPr>
              <a:t>Abhängig von Fördermaßnahmen</a:t>
            </a:r>
          </a:p>
        </p:txBody>
      </p:sp>
      <p:sp>
        <p:nvSpPr>
          <p:cNvPr id="67" name="Pfeil: nach rechts 66">
            <a:extLst>
              <a:ext uri="{FF2B5EF4-FFF2-40B4-BE49-F238E27FC236}">
                <a16:creationId xmlns:a16="http://schemas.microsoft.com/office/drawing/2014/main" id="{B421C4FE-43D0-E00C-E586-94EDBF76748D}"/>
              </a:ext>
            </a:extLst>
          </p:cNvPr>
          <p:cNvSpPr/>
          <p:nvPr/>
        </p:nvSpPr>
        <p:spPr bwMode="auto">
          <a:xfrm>
            <a:off x="8130063" y="3956721"/>
            <a:ext cx="820487" cy="204187"/>
          </a:xfrm>
          <a:prstGeom prst="rightArrow">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j-lt"/>
            </a:endParaRPr>
          </a:p>
        </p:txBody>
      </p:sp>
    </p:spTree>
    <p:extLst>
      <p:ext uri="{BB962C8B-B14F-4D97-AF65-F5344CB8AC3E}">
        <p14:creationId xmlns:p14="http://schemas.microsoft.com/office/powerpoint/2010/main" val="11003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E623374E-B5DF-4EA4-ACE1-F84349F5B9E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Vorhaben Stadt Kassel</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404B53D2-52BC-4A16-9625-1378F200325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118</a:t>
            </a:fld>
            <a:endParaRPr lang="de-DE" dirty="0"/>
          </a:p>
        </p:txBody>
      </p:sp>
    </p:spTree>
    <p:extLst>
      <p:ext uri="{BB962C8B-B14F-4D97-AF65-F5344CB8AC3E}">
        <p14:creationId xmlns:p14="http://schemas.microsoft.com/office/powerpoint/2010/main" val="35164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eID-Transformationsmanagement Stadt Kassel in 2024</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4706" y="1385453"/>
            <a:ext cx="2703652" cy="302518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Im Wartebereich des Bürgerbüros läuft eine Präsentation zur eID in Dauerschleife. </a:t>
            </a:r>
          </a:p>
          <a:p>
            <a:pPr marL="179388" lvl="1" indent="-177800">
              <a:spcBef>
                <a:spcPct val="25000"/>
              </a:spcBef>
              <a:buFont typeface="Wingdings" pitchFamily="2" charset="2"/>
              <a:buChar char="§"/>
            </a:pPr>
            <a:r>
              <a:rPr lang="de-DE" sz="1400" dirty="0">
                <a:latin typeface="+mn-lt"/>
              </a:rPr>
              <a:t>Das Bürgerbüro hat ca. 100.000 Publikumskontakte im Jahr.</a:t>
            </a:r>
          </a:p>
          <a:p>
            <a:pPr marL="179388" lvl="1" indent="-177800">
              <a:spcBef>
                <a:spcPct val="25000"/>
              </a:spcBef>
              <a:buFont typeface="Wingdings" pitchFamily="2" charset="2"/>
              <a:buChar char="§"/>
            </a:pPr>
            <a:endParaRPr lang="de-DE" sz="1400" dirty="0">
              <a:latin typeface="+mn-lt"/>
            </a:endParaRPr>
          </a:p>
        </p:txBody>
      </p:sp>
      <p:sp>
        <p:nvSpPr>
          <p:cNvPr id="27" name="AutoShape 5">
            <a:extLst>
              <a:ext uri="{FF2B5EF4-FFF2-40B4-BE49-F238E27FC236}">
                <a16:creationId xmlns:a16="http://schemas.microsoft.com/office/drawing/2014/main" id="{3CEAF6C6-43B7-494E-A566-9D50B999615A}"/>
              </a:ext>
            </a:extLst>
          </p:cNvPr>
          <p:cNvSpPr>
            <a:spLocks noChangeArrowheads="1"/>
          </p:cNvSpPr>
          <p:nvPr>
            <p:custDataLst>
              <p:tags r:id="rId2"/>
            </p:custDataLst>
          </p:nvPr>
        </p:nvSpPr>
        <p:spPr bwMode="gray">
          <a:xfrm>
            <a:off x="5794080" y="1019725"/>
            <a:ext cx="2724278"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Bildschirm im Wartebereich</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119</a:t>
            </a:fld>
            <a:endParaRPr lang="de-DE" dirty="0"/>
          </a:p>
        </p:txBody>
      </p:sp>
      <p:pic>
        <p:nvPicPr>
          <p:cNvPr id="8" name="Grafik 7">
            <a:extLst>
              <a:ext uri="{FF2B5EF4-FFF2-40B4-BE49-F238E27FC236}">
                <a16:creationId xmlns:a16="http://schemas.microsoft.com/office/drawing/2014/main" id="{B5D8D417-F88C-4C0A-40B0-DF3A392D7F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06388" y="1986677"/>
            <a:ext cx="2045022" cy="2726696"/>
          </a:xfrm>
          <a:prstGeom prst="rect">
            <a:avLst/>
          </a:prstGeom>
        </p:spPr>
      </p:pic>
      <p:pic>
        <p:nvPicPr>
          <p:cNvPr id="10" name="Grafik 9" descr="Ein Bild, das Text, Anzeigegerät, Computer, Multimedia enthält.&#10;&#10;Automatisch generierte Beschreibung">
            <a:extLst>
              <a:ext uri="{FF2B5EF4-FFF2-40B4-BE49-F238E27FC236}">
                <a16:creationId xmlns:a16="http://schemas.microsoft.com/office/drawing/2014/main" id="{6E588C16-FABA-6BC6-9AC6-384F28EFBB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9403" y="1663977"/>
            <a:ext cx="3951011" cy="2519141"/>
          </a:xfrm>
          <a:prstGeom prst="rect">
            <a:avLst/>
          </a:prstGeom>
        </p:spPr>
      </p:pic>
    </p:spTree>
    <p:extLst>
      <p:ext uri="{BB962C8B-B14F-4D97-AF65-F5344CB8AC3E}">
        <p14:creationId xmlns:p14="http://schemas.microsoft.com/office/powerpoint/2010/main" val="36424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 calcmode="lin" valueType="num">
                                      <p:cBhvr>
                                        <p:cTn id="9" dur="2000" fill="hold"/>
                                        <p:tgtEl>
                                          <p:spTgt spid="10"/>
                                        </p:tgtEl>
                                        <p:attrNameLst>
                                          <p:attrName>style.rotation</p:attrName>
                                        </p:attrNameLst>
                                      </p:cBhvr>
                                      <p:tavLst>
                                        <p:tav tm="0">
                                          <p:val>
                                            <p:fltVal val="90"/>
                                          </p:val>
                                        </p:tav>
                                        <p:tav tm="100000">
                                          <p:val>
                                            <p:fltVal val="0"/>
                                          </p:val>
                                        </p:tav>
                                      </p:tavLst>
                                    </p:anim>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A8AE4CF6-4CE9-4504-ACE0-ABBE7A35209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532813"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nutzt bisher fast niemand das Online-Ausweisen?</a:t>
            </a:r>
            <a:endParaRPr lang="de-DE" sz="2000" b="1" dirty="0"/>
          </a:p>
        </p:txBody>
      </p:sp>
      <p:grpSp>
        <p:nvGrpSpPr>
          <p:cNvPr id="2" name="Gruppieren 1">
            <a:extLst>
              <a:ext uri="{FF2B5EF4-FFF2-40B4-BE49-F238E27FC236}">
                <a16:creationId xmlns:a16="http://schemas.microsoft.com/office/drawing/2014/main" id="{39B3E602-18DF-4E88-A2F3-E9E0EB4102A4}"/>
              </a:ext>
            </a:extLst>
          </p:cNvPr>
          <p:cNvGrpSpPr/>
          <p:nvPr/>
        </p:nvGrpSpPr>
        <p:grpSpPr>
          <a:xfrm>
            <a:off x="2561577" y="1201361"/>
            <a:ext cx="4131209" cy="3471863"/>
            <a:chOff x="2561577" y="1201361"/>
            <a:chExt cx="4131209" cy="3471863"/>
          </a:xfrm>
        </p:grpSpPr>
        <p:sp>
          <p:nvSpPr>
            <p:cNvPr id="57" name="AutoShape 6" descr="Verlauf_Hellgrau_umgekehrt"/>
            <p:cNvSpPr>
              <a:spLocks noChangeArrowheads="1"/>
            </p:cNvSpPr>
            <p:nvPr/>
          </p:nvSpPr>
          <p:spPr bwMode="gray">
            <a:xfrm rot="10800000">
              <a:off x="3820426" y="1904392"/>
              <a:ext cx="1620006" cy="659737"/>
            </a:xfrm>
            <a:custGeom>
              <a:avLst/>
              <a:gdLst>
                <a:gd name="T0" fmla="*/ 1748658 w 21600"/>
                <a:gd name="T1" fmla="*/ 377825 h 21600"/>
                <a:gd name="T2" fmla="*/ 989807 w 21600"/>
                <a:gd name="T3" fmla="*/ 755650 h 21600"/>
                <a:gd name="T4" fmla="*/ 230955 w 21600"/>
                <a:gd name="T5" fmla="*/ 377825 h 21600"/>
                <a:gd name="T6" fmla="*/ 989807 w 21600"/>
                <a:gd name="T7" fmla="*/ 0 h 21600"/>
                <a:gd name="T8" fmla="*/ 0 60000 65536"/>
                <a:gd name="T9" fmla="*/ 0 60000 65536"/>
                <a:gd name="T10" fmla="*/ 0 60000 65536"/>
                <a:gd name="T11" fmla="*/ 0 60000 65536"/>
                <a:gd name="T12" fmla="*/ 4320 w 21600"/>
                <a:gd name="T13" fmla="*/ 4320 h 21600"/>
                <a:gd name="T14" fmla="*/ 17280 w 21600"/>
                <a:gd name="T15" fmla="*/ 17280 h 21600"/>
              </a:gdLst>
              <a:ahLst/>
              <a:cxnLst>
                <a:cxn ang="T8">
                  <a:pos x="T0" y="T1"/>
                </a:cxn>
                <a:cxn ang="T9">
                  <a:pos x="T2" y="T3"/>
                </a:cxn>
                <a:cxn ang="T10">
                  <a:pos x="T4" y="T5"/>
                </a:cxn>
                <a:cxn ang="T11">
                  <a:pos x="T6" y="T7"/>
                </a:cxn>
              </a:cxnLst>
              <a:rect l="T12" t="T13" r="T14" b="T15"/>
              <a:pathLst>
                <a:path w="21600" h="21600">
                  <a:moveTo>
                    <a:pt x="0" y="0"/>
                  </a:moveTo>
                  <a:lnTo>
                    <a:pt x="5040" y="21600"/>
                  </a:lnTo>
                  <a:lnTo>
                    <a:pt x="16560" y="21600"/>
                  </a:lnTo>
                  <a:lnTo>
                    <a:pt x="21600" y="0"/>
                  </a:lnTo>
                  <a:lnTo>
                    <a:pt x="0" y="0"/>
                  </a:lnTo>
                  <a:close/>
                </a:path>
              </a:pathLst>
            </a:custGeom>
            <a:solidFill>
              <a:schemeClr val="tx2">
                <a:lumMod val="60000"/>
                <a:lumOff val="40000"/>
              </a:schemeClr>
            </a:solidFill>
            <a:ln w="12700" algn="ctr">
              <a:noFill/>
              <a:miter lim="800000"/>
              <a:headEnd/>
              <a:tailEnd/>
            </a:ln>
            <a:effectLst/>
          </p:spPr>
          <p:txBody>
            <a:bodyPr rot="10800000" wrap="none" lIns="0" tIns="0" rIns="0" bIns="0" anchor="ctr"/>
            <a:lstStyle/>
            <a:p>
              <a:pPr algn="ctr" defTabSz="914400">
                <a:lnSpc>
                  <a:spcPct val="90000"/>
                </a:lnSpc>
                <a:spcBef>
                  <a:spcPct val="25000"/>
                </a:spcBef>
                <a:buClrTx/>
                <a:buSzTx/>
                <a:buFontTx/>
                <a:buNone/>
              </a:pPr>
              <a:r>
                <a:rPr lang="en-US" sz="1600" dirty="0">
                  <a:latin typeface="+mn-lt"/>
                  <a:cs typeface="Arial Unicode MS"/>
                </a:rPr>
                <a:t>“</a:t>
              </a:r>
              <a:r>
                <a:rPr lang="en-US" sz="1600" dirty="0" err="1">
                  <a:latin typeface="+mn-lt"/>
                  <a:cs typeface="Arial Unicode MS"/>
                </a:rPr>
                <a:t>hoch</a:t>
              </a:r>
              <a:r>
                <a:rPr lang="en-US" sz="1600" dirty="0">
                  <a:latin typeface="+mn-lt"/>
                  <a:cs typeface="Arial Unicode MS"/>
                </a:rPr>
                <a:t>”</a:t>
              </a:r>
            </a:p>
          </p:txBody>
        </p:sp>
        <p:sp>
          <p:nvSpPr>
            <p:cNvPr id="45" name="AutoShape 2" descr="Verlauf_Grau"/>
            <p:cNvSpPr>
              <a:spLocks noChangeArrowheads="1"/>
            </p:cNvSpPr>
            <p:nvPr/>
          </p:nvSpPr>
          <p:spPr bwMode="gray">
            <a:xfrm rot="10800000">
              <a:off x="3412502" y="2607423"/>
              <a:ext cx="2434555" cy="659737"/>
            </a:xfrm>
            <a:custGeom>
              <a:avLst/>
              <a:gdLst>
                <a:gd name="T0" fmla="*/ 2746343 w 21600"/>
                <a:gd name="T1" fmla="*/ 377825 h 21600"/>
                <a:gd name="T2" fmla="*/ 1487488 w 21600"/>
                <a:gd name="T3" fmla="*/ 755650 h 21600"/>
                <a:gd name="T4" fmla="*/ 228632 w 21600"/>
                <a:gd name="T5" fmla="*/ 377825 h 21600"/>
                <a:gd name="T6" fmla="*/ 1487488 w 21600"/>
                <a:gd name="T7" fmla="*/ 0 h 21600"/>
                <a:gd name="T8" fmla="*/ 0 60000 65536"/>
                <a:gd name="T9" fmla="*/ 0 60000 65536"/>
                <a:gd name="T10" fmla="*/ 0 60000 65536"/>
                <a:gd name="T11" fmla="*/ 0 60000 65536"/>
                <a:gd name="T12" fmla="*/ 3460 w 21600"/>
                <a:gd name="T13" fmla="*/ 3460 h 21600"/>
                <a:gd name="T14" fmla="*/ 18140 w 21600"/>
                <a:gd name="T15" fmla="*/ 18140 h 21600"/>
              </a:gdLst>
              <a:ahLst/>
              <a:cxnLst>
                <a:cxn ang="T8">
                  <a:pos x="T0" y="T1"/>
                </a:cxn>
                <a:cxn ang="T9">
                  <a:pos x="T2" y="T3"/>
                </a:cxn>
                <a:cxn ang="T10">
                  <a:pos x="T4" y="T5"/>
                </a:cxn>
                <a:cxn ang="T11">
                  <a:pos x="T6" y="T7"/>
                </a:cxn>
              </a:cxnLst>
              <a:rect l="T12" t="T13" r="T14" b="T15"/>
              <a:pathLst>
                <a:path w="21600" h="21600">
                  <a:moveTo>
                    <a:pt x="0" y="0"/>
                  </a:moveTo>
                  <a:lnTo>
                    <a:pt x="3319" y="21600"/>
                  </a:lnTo>
                  <a:lnTo>
                    <a:pt x="18281" y="21600"/>
                  </a:lnTo>
                  <a:lnTo>
                    <a:pt x="21600" y="0"/>
                  </a:lnTo>
                  <a:lnTo>
                    <a:pt x="0" y="0"/>
                  </a:lnTo>
                  <a:close/>
                </a:path>
              </a:pathLst>
            </a:custGeom>
            <a:solidFill>
              <a:schemeClr val="tx2">
                <a:lumMod val="40000"/>
                <a:lumOff val="60000"/>
              </a:schemeClr>
            </a:solidFill>
            <a:ln w="12700" algn="ctr">
              <a:noFill/>
              <a:miter lim="800000"/>
              <a:headEnd/>
              <a:tailEnd/>
            </a:ln>
            <a:effectLst/>
          </p:spPr>
          <p:txBody>
            <a:bodyPr rot="10800000" lIns="72000" tIns="72000" rIns="72000" bIns="72000" anchor="ctr"/>
            <a:lstStyle/>
            <a:p>
              <a:pPr algn="ctr">
                <a:lnSpc>
                  <a:spcPct val="90000"/>
                </a:lnSpc>
              </a:pPr>
              <a:r>
                <a:rPr lang="en-US" sz="1600" dirty="0">
                  <a:latin typeface="+mn-lt"/>
                  <a:cs typeface="Arial Unicode MS"/>
                </a:rPr>
                <a:t>“</a:t>
              </a:r>
              <a:r>
                <a:rPr lang="en-US" sz="1600" dirty="0" err="1">
                  <a:latin typeface="+mn-lt"/>
                  <a:cs typeface="Arial Unicode MS"/>
                </a:rPr>
                <a:t>substanziell</a:t>
              </a:r>
              <a:r>
                <a:rPr lang="en-US" sz="1600" dirty="0">
                  <a:latin typeface="+mn-lt"/>
                  <a:cs typeface="Arial Unicode MS"/>
                </a:rPr>
                <a:t>”</a:t>
              </a:r>
            </a:p>
          </p:txBody>
        </p:sp>
        <p:sp>
          <p:nvSpPr>
            <p:cNvPr id="51" name="AutoShape 8" descr="Verlauf_Magenta"/>
            <p:cNvSpPr>
              <a:spLocks noChangeArrowheads="1"/>
            </p:cNvSpPr>
            <p:nvPr/>
          </p:nvSpPr>
          <p:spPr bwMode="gray">
            <a:xfrm rot="10800000">
              <a:off x="2561577" y="4013487"/>
              <a:ext cx="4131209" cy="659737"/>
            </a:xfrm>
            <a:custGeom>
              <a:avLst/>
              <a:gdLst>
                <a:gd name="T0" fmla="*/ 4807757 w 21600"/>
                <a:gd name="T1" fmla="*/ 377825 h 21600"/>
                <a:gd name="T2" fmla="*/ 2524125 w 21600"/>
                <a:gd name="T3" fmla="*/ 755650 h 21600"/>
                <a:gd name="T4" fmla="*/ 240493 w 21600"/>
                <a:gd name="T5" fmla="*/ 377825 h 21600"/>
                <a:gd name="T6" fmla="*/ 2524125 w 21600"/>
                <a:gd name="T7" fmla="*/ 0 h 21600"/>
                <a:gd name="T8" fmla="*/ 0 60000 65536"/>
                <a:gd name="T9" fmla="*/ 0 60000 65536"/>
                <a:gd name="T10" fmla="*/ 0 60000 65536"/>
                <a:gd name="T11" fmla="*/ 0 60000 65536"/>
                <a:gd name="T12" fmla="*/ 2829 w 21600"/>
                <a:gd name="T13" fmla="*/ 2829 h 21600"/>
                <a:gd name="T14" fmla="*/ 18771 w 21600"/>
                <a:gd name="T15" fmla="*/ 18771 h 21600"/>
              </a:gdLst>
              <a:ahLst/>
              <a:cxnLst>
                <a:cxn ang="T8">
                  <a:pos x="T0" y="T1"/>
                </a:cxn>
                <a:cxn ang="T9">
                  <a:pos x="T2" y="T3"/>
                </a:cxn>
                <a:cxn ang="T10">
                  <a:pos x="T4" y="T5"/>
                </a:cxn>
                <a:cxn ang="T11">
                  <a:pos x="T6" y="T7"/>
                </a:cxn>
              </a:cxnLst>
              <a:rect l="T12" t="T13" r="T14" b="T15"/>
              <a:pathLst>
                <a:path w="21600" h="21600">
                  <a:moveTo>
                    <a:pt x="0" y="0"/>
                  </a:moveTo>
                  <a:lnTo>
                    <a:pt x="2058" y="21600"/>
                  </a:lnTo>
                  <a:lnTo>
                    <a:pt x="19542" y="21600"/>
                  </a:lnTo>
                  <a:lnTo>
                    <a:pt x="21600" y="0"/>
                  </a:lnTo>
                  <a:lnTo>
                    <a:pt x="0" y="0"/>
                  </a:lnTo>
                  <a:close/>
                </a:path>
              </a:pathLst>
            </a:custGeom>
            <a:solidFill>
              <a:schemeClr val="bg2"/>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err="1">
                  <a:latin typeface="+mn-lt"/>
                  <a:cs typeface="Arial Unicode MS"/>
                </a:rPr>
                <a:t>kein</a:t>
              </a:r>
              <a:r>
                <a:rPr lang="en-US" sz="1600" dirty="0">
                  <a:latin typeface="+mn-lt"/>
                  <a:cs typeface="Arial Unicode MS"/>
                </a:rPr>
                <a:t> </a:t>
              </a:r>
              <a:r>
                <a:rPr lang="en-US" sz="1600" dirty="0" err="1">
                  <a:latin typeface="+mn-lt"/>
                  <a:cs typeface="Arial Unicode MS"/>
                </a:rPr>
                <a:t>Vertrauensniveau</a:t>
              </a:r>
              <a:endParaRPr lang="en-US" sz="1600" dirty="0">
                <a:latin typeface="+mn-lt"/>
                <a:cs typeface="Arial Unicode MS"/>
              </a:endParaRPr>
            </a:p>
          </p:txBody>
        </p:sp>
        <p:sp>
          <p:nvSpPr>
            <p:cNvPr id="48" name="AutoShape 7" descr="Verlauf_Schwarz"/>
            <p:cNvSpPr>
              <a:spLocks noChangeArrowheads="1"/>
            </p:cNvSpPr>
            <p:nvPr/>
          </p:nvSpPr>
          <p:spPr bwMode="gray">
            <a:xfrm rot="10800000">
              <a:off x="2987689" y="3310454"/>
              <a:ext cx="3276386" cy="659737"/>
            </a:xfrm>
            <a:custGeom>
              <a:avLst/>
              <a:gdLst>
                <a:gd name="T0" fmla="*/ 3764752 w 21600"/>
                <a:gd name="T1" fmla="*/ 377825 h 21600"/>
                <a:gd name="T2" fmla="*/ 2001838 w 21600"/>
                <a:gd name="T3" fmla="*/ 755650 h 21600"/>
                <a:gd name="T4" fmla="*/ 238923 w 21600"/>
                <a:gd name="T5" fmla="*/ 377825 h 21600"/>
                <a:gd name="T6" fmla="*/ 2001838 w 21600"/>
                <a:gd name="T7" fmla="*/ 0 h 21600"/>
                <a:gd name="T8" fmla="*/ 0 60000 65536"/>
                <a:gd name="T9" fmla="*/ 0 60000 65536"/>
                <a:gd name="T10" fmla="*/ 0 60000 65536"/>
                <a:gd name="T11" fmla="*/ 0 60000 65536"/>
                <a:gd name="T12" fmla="*/ 3089 w 21600"/>
                <a:gd name="T13" fmla="*/ 3089 h 21600"/>
                <a:gd name="T14" fmla="*/ 18511 w 21600"/>
                <a:gd name="T15" fmla="*/ 18511 h 21600"/>
              </a:gdLst>
              <a:ahLst/>
              <a:cxnLst>
                <a:cxn ang="T8">
                  <a:pos x="T0" y="T1"/>
                </a:cxn>
                <a:cxn ang="T9">
                  <a:pos x="T2" y="T3"/>
                </a:cxn>
                <a:cxn ang="T10">
                  <a:pos x="T4" y="T5"/>
                </a:cxn>
                <a:cxn ang="T11">
                  <a:pos x="T6" y="T7"/>
                </a:cxn>
              </a:cxnLst>
              <a:rect l="T12" t="T13" r="T14" b="T15"/>
              <a:pathLst>
                <a:path w="21600" h="21600">
                  <a:moveTo>
                    <a:pt x="0" y="0"/>
                  </a:moveTo>
                  <a:lnTo>
                    <a:pt x="2577" y="21600"/>
                  </a:lnTo>
                  <a:lnTo>
                    <a:pt x="19023" y="21600"/>
                  </a:lnTo>
                  <a:lnTo>
                    <a:pt x="21600" y="0"/>
                  </a:lnTo>
                  <a:lnTo>
                    <a:pt x="0" y="0"/>
                  </a:lnTo>
                  <a:close/>
                </a:path>
              </a:pathLst>
            </a:custGeom>
            <a:solidFill>
              <a:schemeClr val="tx2">
                <a:lumMod val="20000"/>
                <a:lumOff val="80000"/>
              </a:schemeClr>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a:latin typeface="+mn-lt"/>
                  <a:cs typeface="Arial Unicode MS"/>
                </a:rPr>
                <a:t>“</a:t>
              </a:r>
              <a:r>
                <a:rPr lang="en-US" sz="1600" dirty="0" err="1">
                  <a:latin typeface="+mn-lt"/>
                  <a:cs typeface="Arial Unicode MS"/>
                </a:rPr>
                <a:t>niedrig</a:t>
              </a:r>
              <a:r>
                <a:rPr lang="en-US" sz="1600" dirty="0">
                  <a:latin typeface="+mn-lt"/>
                  <a:cs typeface="Arial Unicode MS"/>
                </a:rPr>
                <a:t>”</a:t>
              </a:r>
            </a:p>
          </p:txBody>
        </p:sp>
        <p:sp>
          <p:nvSpPr>
            <p:cNvPr id="54" name="AutoShape 5"/>
            <p:cNvSpPr>
              <a:spLocks noChangeArrowheads="1"/>
            </p:cNvSpPr>
            <p:nvPr/>
          </p:nvSpPr>
          <p:spPr bwMode="gray">
            <a:xfrm>
              <a:off x="4216659" y="1201361"/>
              <a:ext cx="826242" cy="659737"/>
            </a:xfrm>
            <a:prstGeom prst="triangle">
              <a:avLst>
                <a:gd name="adj" fmla="val 50000"/>
              </a:avLst>
            </a:prstGeom>
            <a:solidFill>
              <a:schemeClr val="tx2"/>
            </a:solidFill>
            <a:ln w="12700" algn="ctr">
              <a:noFill/>
              <a:miter lim="800000"/>
              <a:headEnd/>
              <a:tailEnd/>
            </a:ln>
            <a:effectLst/>
          </p:spPr>
          <p:txBody>
            <a:bodyPr lIns="0" tIns="72000" rIns="0" bIns="72000" anchor="ctr"/>
            <a:lstStyle/>
            <a:p>
              <a:pPr algn="ctr" defTabSz="914400">
                <a:lnSpc>
                  <a:spcPct val="90000"/>
                </a:lnSpc>
              </a:pPr>
              <a:r>
                <a:rPr lang="en-US" sz="1100" dirty="0">
                  <a:latin typeface="+mn-lt"/>
                  <a:cs typeface="Arial Unicode MS"/>
                </a:rPr>
                <a:t>“extra”</a:t>
              </a:r>
            </a:p>
          </p:txBody>
        </p:sp>
      </p:grpSp>
      <p:sp>
        <p:nvSpPr>
          <p:cNvPr id="89" name="AutoShape 5"/>
          <p:cNvSpPr>
            <a:spLocks noChangeArrowheads="1"/>
          </p:cNvSpPr>
          <p:nvPr>
            <p:custDataLst>
              <p:tags r:id="rId1"/>
            </p:custDataLst>
          </p:nvPr>
        </p:nvSpPr>
        <p:spPr bwMode="gray">
          <a:xfrm>
            <a:off x="325225" y="889711"/>
            <a:ext cx="1916340"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b="1" dirty="0">
                <a:solidFill>
                  <a:schemeClr val="bg1"/>
                </a:solidFill>
                <a:latin typeface="+mn-lt"/>
                <a:ea typeface="ＭＳ Ｐゴシック" pitchFamily="34" charset="-128"/>
                <a:cs typeface="Arial" pitchFamily="34" charset="0"/>
              </a:rPr>
              <a:t>Vertrauensniveau</a:t>
            </a:r>
          </a:p>
        </p:txBody>
      </p:sp>
      <p:sp>
        <p:nvSpPr>
          <p:cNvPr id="40" name="Rectangle 43">
            <a:extLst>
              <a:ext uri="{FF2B5EF4-FFF2-40B4-BE49-F238E27FC236}">
                <a16:creationId xmlns:a16="http://schemas.microsoft.com/office/drawing/2014/main" id="{B8EF913A-8908-4503-9F13-C176C0B00769}"/>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1" name="Rectangle 44">
            <a:extLst>
              <a:ext uri="{FF2B5EF4-FFF2-40B4-BE49-F238E27FC236}">
                <a16:creationId xmlns:a16="http://schemas.microsoft.com/office/drawing/2014/main" id="{CB8E6F0B-0BC9-4E28-9C3C-DFB6974D7A74}"/>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8" name="AutoShape 5">
            <a:extLst>
              <a:ext uri="{FF2B5EF4-FFF2-40B4-BE49-F238E27FC236}">
                <a16:creationId xmlns:a16="http://schemas.microsoft.com/office/drawing/2014/main" id="{551E6714-8DDE-4499-94FB-B5BD501E89BA}"/>
              </a:ext>
            </a:extLst>
          </p:cNvPr>
          <p:cNvSpPr>
            <a:spLocks noChangeArrowheads="1"/>
          </p:cNvSpPr>
          <p:nvPr>
            <p:custDataLst>
              <p:tags r:id="rId2"/>
            </p:custDataLst>
          </p:nvPr>
        </p:nvSpPr>
        <p:spPr bwMode="gray">
          <a:xfrm>
            <a:off x="2349856" y="889711"/>
            <a:ext cx="6543006"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Die digitale Welt im bildhaften Vergleich mit bekannten Fahrzeugen</a:t>
            </a:r>
          </a:p>
        </p:txBody>
      </p:sp>
      <p:sp>
        <p:nvSpPr>
          <p:cNvPr id="4" name="Foliennummernplatzhalter 3">
            <a:extLst>
              <a:ext uri="{FF2B5EF4-FFF2-40B4-BE49-F238E27FC236}">
                <a16:creationId xmlns:a16="http://schemas.microsoft.com/office/drawing/2014/main" id="{20B5C69B-BABF-43D8-98DA-38F02778841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a:t>
            </a:fld>
            <a:endParaRPr lang="de-DE" dirty="0"/>
          </a:p>
        </p:txBody>
      </p:sp>
    </p:spTree>
    <p:extLst>
      <p:ext uri="{BB962C8B-B14F-4D97-AF65-F5344CB8AC3E}">
        <p14:creationId xmlns:p14="http://schemas.microsoft.com/office/powerpoint/2010/main" val="202180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61111E-6 -1.47794E-6 L -0.37431 -0.00031 " pathEditMode="relative" rAng="0" ptsTypes="AA">
                                      <p:cBhvr>
                                        <p:cTn id="6" dur="2000" fill="hold"/>
                                        <p:tgtEl>
                                          <p:spTgt spid="2"/>
                                        </p:tgtEl>
                                        <p:attrNameLst>
                                          <p:attrName>ppt_x</p:attrName>
                                          <p:attrName>ppt_y</p:attrName>
                                        </p:attrNameLst>
                                      </p:cBhvr>
                                      <p:rCtr x="-18715" y="-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eID-Transformationsmanagement Stadt Kassel in 2024</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4706" y="1385453"/>
            <a:ext cx="2703652" cy="302518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An den Beratertischen der Bürgerbüro-Sachbearbeiter ist ein folierter Ausdruck als „</a:t>
            </a:r>
            <a:r>
              <a:rPr lang="de-DE" sz="1400" dirty="0" err="1">
                <a:latin typeface="+mn-lt"/>
              </a:rPr>
              <a:t>AusweisApp</a:t>
            </a:r>
            <a:r>
              <a:rPr lang="de-DE" sz="1400" dirty="0">
                <a:latin typeface="+mn-lt"/>
              </a:rPr>
              <a:t>-Teaser mit QR-Codes angebracht. </a:t>
            </a:r>
          </a:p>
          <a:p>
            <a:pPr marL="179388" lvl="1" indent="-177800">
              <a:spcBef>
                <a:spcPct val="25000"/>
              </a:spcBef>
              <a:buFont typeface="Wingdings" pitchFamily="2" charset="2"/>
              <a:buChar char="§"/>
            </a:pPr>
            <a:r>
              <a:rPr lang="de-DE" sz="1400" dirty="0">
                <a:latin typeface="+mn-lt"/>
              </a:rPr>
              <a:t>Bürger*innen werden auf die Online-Ausweisfunktion pro-aktiv aufmerksam gemacht.</a:t>
            </a:r>
          </a:p>
          <a:p>
            <a:pPr marL="179388" lvl="1" indent="-177800">
              <a:spcBef>
                <a:spcPct val="25000"/>
              </a:spcBef>
              <a:buFont typeface="Wingdings" pitchFamily="2" charset="2"/>
              <a:buChar char="§"/>
            </a:pPr>
            <a:r>
              <a:rPr lang="de-DE" sz="1400" dirty="0">
                <a:latin typeface="+mn-lt"/>
              </a:rPr>
              <a:t>Der Download und die Installation der </a:t>
            </a:r>
            <a:r>
              <a:rPr lang="de-DE" sz="1400" dirty="0" err="1">
                <a:latin typeface="+mn-lt"/>
              </a:rPr>
              <a:t>AusweisApp</a:t>
            </a:r>
            <a:r>
              <a:rPr lang="de-DE" sz="1400" dirty="0">
                <a:latin typeface="+mn-lt"/>
              </a:rPr>
              <a:t> auf dem Smartphone werden im Rahmen des </a:t>
            </a:r>
            <a:r>
              <a:rPr lang="de-DE" sz="1400" dirty="0" err="1">
                <a:latin typeface="+mn-lt"/>
              </a:rPr>
              <a:t>Beantra-gungsvorgangs</a:t>
            </a:r>
            <a:r>
              <a:rPr lang="de-DE" sz="1400" dirty="0">
                <a:latin typeface="+mn-lt"/>
              </a:rPr>
              <a:t> empfohlen.</a:t>
            </a:r>
          </a:p>
        </p:txBody>
      </p:sp>
      <p:sp>
        <p:nvSpPr>
          <p:cNvPr id="27" name="AutoShape 5">
            <a:extLst>
              <a:ext uri="{FF2B5EF4-FFF2-40B4-BE49-F238E27FC236}">
                <a16:creationId xmlns:a16="http://schemas.microsoft.com/office/drawing/2014/main" id="{3CEAF6C6-43B7-494E-A566-9D50B999615A}"/>
              </a:ext>
            </a:extLst>
          </p:cNvPr>
          <p:cNvSpPr>
            <a:spLocks noChangeArrowheads="1"/>
          </p:cNvSpPr>
          <p:nvPr>
            <p:custDataLst>
              <p:tags r:id="rId2"/>
            </p:custDataLst>
          </p:nvPr>
        </p:nvSpPr>
        <p:spPr bwMode="gray">
          <a:xfrm>
            <a:off x="5794080" y="1019725"/>
            <a:ext cx="2724278"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Bürgerbüro-Sachbearbeiter</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120</a:t>
            </a:fld>
            <a:endParaRPr lang="de-DE" dirty="0"/>
          </a:p>
        </p:txBody>
      </p:sp>
      <p:pic>
        <p:nvPicPr>
          <p:cNvPr id="8" name="Grafik 7">
            <a:extLst>
              <a:ext uri="{FF2B5EF4-FFF2-40B4-BE49-F238E27FC236}">
                <a16:creationId xmlns:a16="http://schemas.microsoft.com/office/drawing/2014/main" id="{B5D8D417-F88C-4C0A-40B0-DF3A392D7F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240740" y="1385452"/>
            <a:ext cx="4499736" cy="3025183"/>
          </a:xfrm>
          <a:prstGeom prst="rect">
            <a:avLst/>
          </a:prstGeom>
        </p:spPr>
      </p:pic>
      <p:pic>
        <p:nvPicPr>
          <p:cNvPr id="10" name="Grafik 9">
            <a:extLst>
              <a:ext uri="{FF2B5EF4-FFF2-40B4-BE49-F238E27FC236}">
                <a16:creationId xmlns:a16="http://schemas.microsoft.com/office/drawing/2014/main" id="{6E588C16-FABA-6BC6-9AC6-384F28EFBB4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5813" y="1025714"/>
            <a:ext cx="2413745" cy="176477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2226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eID-Transformationsmanagement Stadt Kassel in 2024</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4706" y="1385453"/>
            <a:ext cx="2703652" cy="302518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Hilfestellung zum PIN-setzen erhalten die Bürgerinnen und Bürger über die Kanäle:</a:t>
            </a:r>
          </a:p>
          <a:p>
            <a:pPr marL="446088" lvl="2" indent="-266700">
              <a:spcBef>
                <a:spcPct val="25000"/>
              </a:spcBef>
              <a:buFont typeface="Wingdings" panose="05000000000000000000" pitchFamily="2" charset="2"/>
              <a:buChar char="Ø"/>
            </a:pPr>
            <a:r>
              <a:rPr lang="de-DE" sz="1400" dirty="0">
                <a:latin typeface="+mn-lt"/>
              </a:rPr>
              <a:t>Direkt am Infoschalter des Bürgerbüros / ein Datenschutz-Raum ist ebenso gewährleistet.</a:t>
            </a:r>
          </a:p>
          <a:p>
            <a:pPr marL="446088" lvl="2" indent="-266700">
              <a:spcBef>
                <a:spcPct val="25000"/>
              </a:spcBef>
              <a:buFont typeface="Wingdings" panose="05000000000000000000" pitchFamily="2" charset="2"/>
              <a:buChar char="Ø"/>
            </a:pPr>
            <a:r>
              <a:rPr lang="de-DE" sz="1400" dirty="0">
                <a:latin typeface="+mn-lt"/>
              </a:rPr>
              <a:t>Über die Behördennummer 115</a:t>
            </a:r>
          </a:p>
          <a:p>
            <a:pPr marL="446088" lvl="2" indent="-266700">
              <a:spcBef>
                <a:spcPct val="25000"/>
              </a:spcBef>
              <a:buFont typeface="Wingdings" panose="05000000000000000000" pitchFamily="2" charset="2"/>
              <a:buChar char="Ø"/>
            </a:pPr>
            <a:r>
              <a:rPr lang="de-DE" sz="1400" dirty="0">
                <a:latin typeface="+mn-lt"/>
              </a:rPr>
              <a:t>Auf der Homepage www.kassel.de</a:t>
            </a:r>
          </a:p>
          <a:p>
            <a:pPr marL="179388" lvl="1" indent="-177800">
              <a:spcBef>
                <a:spcPct val="25000"/>
              </a:spcBef>
              <a:buFont typeface="Wingdings" pitchFamily="2" charset="2"/>
              <a:buChar char="§"/>
            </a:pPr>
            <a:endParaRPr lang="de-DE" sz="1400" dirty="0">
              <a:latin typeface="+mn-lt"/>
            </a:endParaRPr>
          </a:p>
        </p:txBody>
      </p:sp>
      <p:sp>
        <p:nvSpPr>
          <p:cNvPr id="27" name="AutoShape 5">
            <a:extLst>
              <a:ext uri="{FF2B5EF4-FFF2-40B4-BE49-F238E27FC236}">
                <a16:creationId xmlns:a16="http://schemas.microsoft.com/office/drawing/2014/main" id="{3CEAF6C6-43B7-494E-A566-9D50B999615A}"/>
              </a:ext>
            </a:extLst>
          </p:cNvPr>
          <p:cNvSpPr>
            <a:spLocks noChangeArrowheads="1"/>
          </p:cNvSpPr>
          <p:nvPr>
            <p:custDataLst>
              <p:tags r:id="rId2"/>
            </p:custDataLst>
          </p:nvPr>
        </p:nvSpPr>
        <p:spPr bwMode="gray">
          <a:xfrm>
            <a:off x="5794080" y="1019725"/>
            <a:ext cx="2724278"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schnell zur PIN: Flotte PIN</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121</a:t>
            </a:fld>
            <a:endParaRPr lang="de-DE" dirty="0"/>
          </a:p>
        </p:txBody>
      </p:sp>
      <p:pic>
        <p:nvPicPr>
          <p:cNvPr id="8" name="Grafik 7">
            <a:extLst>
              <a:ext uri="{FF2B5EF4-FFF2-40B4-BE49-F238E27FC236}">
                <a16:creationId xmlns:a16="http://schemas.microsoft.com/office/drawing/2014/main" id="{B5D8D417-F88C-4C0A-40B0-DF3A392D7F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06388" y="1385453"/>
            <a:ext cx="5373326" cy="3025182"/>
          </a:xfrm>
          <a:prstGeom prst="rect">
            <a:avLst/>
          </a:prstGeom>
        </p:spPr>
      </p:pic>
    </p:spTree>
    <p:extLst>
      <p:ext uri="{BB962C8B-B14F-4D97-AF65-F5344CB8AC3E}">
        <p14:creationId xmlns:p14="http://schemas.microsoft.com/office/powerpoint/2010/main" val="141802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6C21D-179C-15EE-C97A-9B711B3A3F4D}"/>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266083D0-5C52-3072-7DF3-3861F0FC49C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E5ECD562-87E0-6FB5-243E-84B053A063B4}"/>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a:extLst>
              <a:ext uri="{FF2B5EF4-FFF2-40B4-BE49-F238E27FC236}">
                <a16:creationId xmlns:a16="http://schemas.microsoft.com/office/drawing/2014/main" id="{69D04835-900C-5D8C-818E-CFC41E37F91A}"/>
              </a:ext>
            </a:extLst>
          </p:cNvPr>
          <p:cNvSpPr>
            <a:spLocks noChangeArrowheads="1"/>
          </p:cNvSpPr>
          <p:nvPr>
            <p:custDataLst>
              <p:tags r:id="rId1"/>
            </p:custDataLst>
          </p:nvPr>
        </p:nvSpPr>
        <p:spPr bwMode="gray">
          <a:xfrm>
            <a:off x="1010654" y="1301172"/>
            <a:ext cx="7143320" cy="14400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4. Kapitel: Positionspapiere</a:t>
            </a:r>
          </a:p>
          <a:p>
            <a:pPr algn="ctr">
              <a:spcBef>
                <a:spcPct val="0"/>
              </a:spcBef>
              <a:buClrTx/>
              <a:buSzTx/>
            </a:pPr>
            <a:r>
              <a:rPr lang="de-DE" sz="2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Erkannte Herausforderungen aufzeigen und verprobte Lösungsvorschläge kommunizieren</a:t>
            </a:r>
          </a:p>
        </p:txBody>
      </p:sp>
      <p:sp>
        <p:nvSpPr>
          <p:cNvPr id="12" name="AutoShape 5">
            <a:extLst>
              <a:ext uri="{FF2B5EF4-FFF2-40B4-BE49-F238E27FC236}">
                <a16:creationId xmlns:a16="http://schemas.microsoft.com/office/drawing/2014/main" id="{DFF65893-3BA8-0E4D-3978-12DF6D937FF9}"/>
              </a:ext>
            </a:extLst>
          </p:cNvPr>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23F81A05-AA1A-B348-3EFB-90406528A492}"/>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E35F48D0-6615-0AF2-1892-0236D9531D55}"/>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D19133F3-5B6C-1D94-48C4-9673F05A293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122</a:t>
            </a:fld>
            <a:endParaRPr lang="de-DE" dirty="0"/>
          </a:p>
        </p:txBody>
      </p:sp>
    </p:spTree>
    <p:extLst>
      <p:ext uri="{BB962C8B-B14F-4D97-AF65-F5344CB8AC3E}">
        <p14:creationId xmlns:p14="http://schemas.microsoft.com/office/powerpoint/2010/main" val="3855391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6C21D-179C-15EE-C97A-9B711B3A3F4D}"/>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266083D0-5C52-3072-7DF3-3861F0FC49C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E5ECD562-87E0-6FB5-243E-84B053A063B4}"/>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a:hlinkClick r:id="rId5"/>
            <a:extLst>
              <a:ext uri="{FF2B5EF4-FFF2-40B4-BE49-F238E27FC236}">
                <a16:creationId xmlns:a16="http://schemas.microsoft.com/office/drawing/2014/main" id="{69D04835-900C-5D8C-818E-CFC41E37F91A}"/>
              </a:ext>
            </a:extLst>
          </p:cNvPr>
          <p:cNvSpPr>
            <a:spLocks noChangeArrowheads="1"/>
          </p:cNvSpPr>
          <p:nvPr>
            <p:custDataLst>
              <p:tags r:id="rId1"/>
            </p:custDataLst>
          </p:nvPr>
        </p:nvSpPr>
        <p:spPr bwMode="gray">
          <a:xfrm>
            <a:off x="1010654" y="1301172"/>
            <a:ext cx="7143320" cy="14400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Positionspapier</a:t>
            </a:r>
          </a:p>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Veröffentlicht unter: https://www.buergerservice.org/aktuell/20250825Positionspapier/</a:t>
            </a:r>
          </a:p>
        </p:txBody>
      </p:sp>
      <p:sp>
        <p:nvSpPr>
          <p:cNvPr id="12" name="AutoShape 5">
            <a:extLst>
              <a:ext uri="{FF2B5EF4-FFF2-40B4-BE49-F238E27FC236}">
                <a16:creationId xmlns:a16="http://schemas.microsoft.com/office/drawing/2014/main" id="{DFF65893-3BA8-0E4D-3978-12DF6D937FF9}"/>
              </a:ext>
            </a:extLst>
          </p:cNvPr>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23F81A05-AA1A-B348-3EFB-90406528A492}"/>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E35F48D0-6615-0AF2-1892-0236D9531D55}"/>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D19133F3-5B6C-1D94-48C4-9673F05A293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123</a:t>
            </a:fld>
            <a:endParaRPr lang="de-DE" dirty="0"/>
          </a:p>
        </p:txBody>
      </p:sp>
    </p:spTree>
    <p:extLst>
      <p:ext uri="{BB962C8B-B14F-4D97-AF65-F5344CB8AC3E}">
        <p14:creationId xmlns:p14="http://schemas.microsoft.com/office/powerpoint/2010/main" val="325794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6A4EF-3396-3A70-1951-DC1FC0CF4832}"/>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856D690A-BBC9-2910-34C6-459F2ACE3C7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a:extLst>
              <a:ext uri="{FF2B5EF4-FFF2-40B4-BE49-F238E27FC236}">
                <a16:creationId xmlns:a16="http://schemas.microsoft.com/office/drawing/2014/main" id="{98B095A0-0597-57C6-57CC-6280297FDACC}"/>
              </a:ext>
            </a:extLst>
          </p:cNvPr>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Unsere Positionspapiere: erkannte Herausforderungen aufzeigen, verprobte Lösungsvorschläge kommunizieren.</a:t>
            </a:r>
            <a:endParaRPr lang="de-DE" b="1" dirty="0">
              <a:solidFill>
                <a:srgbClr val="58AB27"/>
              </a:solidFill>
            </a:endParaRPr>
          </a:p>
        </p:txBody>
      </p:sp>
      <p:sp>
        <p:nvSpPr>
          <p:cNvPr id="3" name="Datumsplatzhalter 2">
            <a:extLst>
              <a:ext uri="{FF2B5EF4-FFF2-40B4-BE49-F238E27FC236}">
                <a16:creationId xmlns:a16="http://schemas.microsoft.com/office/drawing/2014/main" id="{1C5E4349-4480-79B1-8B10-B67763E06019}"/>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204178A3-9700-EF2E-61B3-C0581EB0B68E}"/>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A2D72F47-80C0-978F-33A9-CCF118FDA963}"/>
              </a:ext>
            </a:extLst>
          </p:cNvPr>
          <p:cNvSpPr>
            <a:spLocks noChangeArrowheads="1"/>
          </p:cNvSpPr>
          <p:nvPr>
            <p:custDataLst>
              <p:tags r:id="rId1"/>
            </p:custDataLst>
          </p:nvPr>
        </p:nvSpPr>
        <p:spPr bwMode="gray">
          <a:xfrm>
            <a:off x="4572000" y="1910062"/>
            <a:ext cx="3946358" cy="2310253"/>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sz="1400" b="1" dirty="0">
                <a:latin typeface="+mn-lt"/>
              </a:rPr>
              <a:t>Positionspapier: </a:t>
            </a:r>
            <a:r>
              <a:rPr lang="de-DE" sz="1400" dirty="0">
                <a:latin typeface="+mn-lt"/>
              </a:rPr>
              <a:t>„Der blinde Fleck der </a:t>
            </a:r>
            <a:r>
              <a:rPr lang="de-DE" sz="1400" dirty="0" err="1">
                <a:latin typeface="+mn-lt"/>
              </a:rPr>
              <a:t>Verwal-tungsdigitalisierung</a:t>
            </a:r>
            <a:r>
              <a:rPr lang="de-DE" sz="1400" dirty="0">
                <a:latin typeface="+mn-lt"/>
              </a:rPr>
              <a:t>: Online Ausweisen (eID), eine entscheidende Mandatierung fehlt noch“</a:t>
            </a:r>
          </a:p>
          <a:p>
            <a:pPr marL="176213" lvl="2" indent="-176213">
              <a:spcBef>
                <a:spcPct val="25000"/>
              </a:spcBef>
              <a:buFont typeface="Wingdings" panose="05000000000000000000" pitchFamily="2" charset="2"/>
              <a:buChar char="Ø"/>
            </a:pPr>
            <a:r>
              <a:rPr lang="de-DE" sz="1400" dirty="0">
                <a:latin typeface="+mn-lt"/>
              </a:rPr>
              <a:t>Die Bundesrepublik Deutschland hat mit der eID eines der weltweit besten </a:t>
            </a:r>
            <a:r>
              <a:rPr lang="de-DE" sz="1400" b="1" dirty="0">
                <a:latin typeface="+mn-lt"/>
              </a:rPr>
              <a:t>Produkte</a:t>
            </a:r>
            <a:r>
              <a:rPr lang="de-DE" sz="1400" dirty="0">
                <a:latin typeface="+mn-lt"/>
              </a:rPr>
              <a:t> für die digitale Identität mit dem Label „Made in Germany“ geschaffen und ausgerollt, aber ...</a:t>
            </a:r>
          </a:p>
          <a:p>
            <a:pPr marL="176213" lvl="2" indent="-176213">
              <a:spcBef>
                <a:spcPct val="25000"/>
              </a:spcBef>
              <a:buFont typeface="Wingdings" panose="05000000000000000000" pitchFamily="2" charset="2"/>
              <a:buChar char="Ø"/>
            </a:pPr>
            <a:r>
              <a:rPr lang="de-DE" sz="1400" dirty="0">
                <a:latin typeface="+mn-lt"/>
              </a:rPr>
              <a:t>Zu diesem Produkt gibt es </a:t>
            </a:r>
            <a:r>
              <a:rPr lang="de-DE" sz="1400" b="1" dirty="0">
                <a:latin typeface="+mn-lt"/>
              </a:rPr>
              <a:t>keinen Vertrieb</a:t>
            </a:r>
            <a:r>
              <a:rPr lang="de-DE" sz="1400" dirty="0">
                <a:latin typeface="+mn-lt"/>
              </a:rPr>
              <a:t>, kein Marketing, keine Go-</a:t>
            </a:r>
            <a:r>
              <a:rPr lang="de-DE" sz="1400" dirty="0" err="1">
                <a:latin typeface="+mn-lt"/>
              </a:rPr>
              <a:t>to</a:t>
            </a:r>
            <a:r>
              <a:rPr lang="de-DE" sz="1400" dirty="0">
                <a:latin typeface="+mn-lt"/>
              </a:rPr>
              <a:t>-Market-Strategie. Das Produkt führt ein Schattendasein.</a:t>
            </a:r>
          </a:p>
        </p:txBody>
      </p:sp>
      <p:sp>
        <p:nvSpPr>
          <p:cNvPr id="27" name="AutoShape 5">
            <a:extLst>
              <a:ext uri="{FF2B5EF4-FFF2-40B4-BE49-F238E27FC236}">
                <a16:creationId xmlns:a16="http://schemas.microsoft.com/office/drawing/2014/main" id="{BE34C61B-3948-FBD1-A83D-9682FEC8F84C}"/>
              </a:ext>
            </a:extLst>
          </p:cNvPr>
          <p:cNvSpPr>
            <a:spLocks noChangeArrowheads="1"/>
          </p:cNvSpPr>
          <p:nvPr>
            <p:custDataLst>
              <p:tags r:id="rId2"/>
            </p:custDataLst>
          </p:nvPr>
        </p:nvSpPr>
        <p:spPr bwMode="gray">
          <a:xfrm>
            <a:off x="304801" y="1386796"/>
            <a:ext cx="8234183"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„Der blinde Fleck der Verwaltungsdigitalisierung“ </a:t>
            </a:r>
          </a:p>
        </p:txBody>
      </p:sp>
      <p:sp>
        <p:nvSpPr>
          <p:cNvPr id="6" name="Foliennummernplatzhalter 5">
            <a:extLst>
              <a:ext uri="{FF2B5EF4-FFF2-40B4-BE49-F238E27FC236}">
                <a16:creationId xmlns:a16="http://schemas.microsoft.com/office/drawing/2014/main" id="{B5A42D74-24B7-6D70-3CD4-716F12ABC93E}"/>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124</a:t>
            </a:fld>
            <a:endParaRPr lang="de-DE" dirty="0"/>
          </a:p>
        </p:txBody>
      </p:sp>
      <p:pic>
        <p:nvPicPr>
          <p:cNvPr id="8" name="Grafik 7">
            <a:extLst>
              <a:ext uri="{FF2B5EF4-FFF2-40B4-BE49-F238E27FC236}">
                <a16:creationId xmlns:a16="http://schemas.microsoft.com/office/drawing/2014/main" id="{E441AF7E-B6A9-C5ED-3FA0-9D48B58611A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06388" y="1910062"/>
            <a:ext cx="4107117" cy="2310253"/>
          </a:xfrm>
          <a:prstGeom prst="rect">
            <a:avLst/>
          </a:prstGeom>
        </p:spPr>
      </p:pic>
      <p:sp>
        <p:nvSpPr>
          <p:cNvPr id="7" name="AutoShape 5">
            <a:extLst>
              <a:ext uri="{FF2B5EF4-FFF2-40B4-BE49-F238E27FC236}">
                <a16:creationId xmlns:a16="http://schemas.microsoft.com/office/drawing/2014/main" id="{0CC04C6F-3355-7BE9-B9F1-FD0BCD389C46}"/>
              </a:ext>
            </a:extLst>
          </p:cNvPr>
          <p:cNvSpPr>
            <a:spLocks noChangeArrowheads="1"/>
          </p:cNvSpPr>
          <p:nvPr>
            <p:custDataLst>
              <p:tags r:id="rId3"/>
            </p:custDataLst>
          </p:nvPr>
        </p:nvSpPr>
        <p:spPr bwMode="gray">
          <a:xfrm>
            <a:off x="304801" y="4474142"/>
            <a:ext cx="8234184" cy="310509"/>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systembedingte Fehler der Behördenwelt lautet: es gibt keinen Vertrieb</a:t>
            </a:r>
          </a:p>
        </p:txBody>
      </p:sp>
    </p:spTree>
    <p:extLst>
      <p:ext uri="{BB962C8B-B14F-4D97-AF65-F5344CB8AC3E}">
        <p14:creationId xmlns:p14="http://schemas.microsoft.com/office/powerpoint/2010/main" val="42036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1CFA-CD32-DAC9-5FB3-4C7589A20F8E}"/>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06CB392-CB65-7DBB-D55B-A2ECABACD9C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a:extLst>
              <a:ext uri="{FF2B5EF4-FFF2-40B4-BE49-F238E27FC236}">
                <a16:creationId xmlns:a16="http://schemas.microsoft.com/office/drawing/2014/main" id="{53D340A4-9F9C-444A-6915-5D4B915DF011}"/>
              </a:ext>
            </a:extLst>
          </p:cNvPr>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Unsere Positionspapiere: erkannte Herausforderungen aufzeigen, verprobte Lösungsvorschläge kommunizieren.</a:t>
            </a:r>
            <a:endParaRPr lang="de-DE" b="1" dirty="0">
              <a:solidFill>
                <a:srgbClr val="58AB27"/>
              </a:solidFill>
            </a:endParaRPr>
          </a:p>
        </p:txBody>
      </p:sp>
      <p:sp>
        <p:nvSpPr>
          <p:cNvPr id="3" name="Datumsplatzhalter 2">
            <a:extLst>
              <a:ext uri="{FF2B5EF4-FFF2-40B4-BE49-F238E27FC236}">
                <a16:creationId xmlns:a16="http://schemas.microsoft.com/office/drawing/2014/main" id="{87CC0811-1B35-DEDD-083E-29738F3DFA38}"/>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AF42CCF-92F9-E122-B4AD-44494E27E4F9}"/>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60E58A47-9F66-E392-9AF1-B205BEA8D092}"/>
              </a:ext>
            </a:extLst>
          </p:cNvPr>
          <p:cNvSpPr>
            <a:spLocks noChangeArrowheads="1"/>
          </p:cNvSpPr>
          <p:nvPr>
            <p:custDataLst>
              <p:tags r:id="rId1"/>
            </p:custDataLst>
          </p:nvPr>
        </p:nvSpPr>
        <p:spPr bwMode="gray">
          <a:xfrm>
            <a:off x="4572000" y="1910062"/>
            <a:ext cx="3946358" cy="2310253"/>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sz="1400" b="1" dirty="0">
                <a:latin typeface="+mn-lt"/>
              </a:rPr>
              <a:t>Der systembedingte Fehler der Behördenwelt: es gibt keinen Vertrieb ...</a:t>
            </a:r>
          </a:p>
          <a:p>
            <a:pPr marL="176213" lvl="2" indent="-176213">
              <a:spcBef>
                <a:spcPct val="25000"/>
              </a:spcBef>
              <a:buFont typeface="Wingdings" panose="05000000000000000000" pitchFamily="2" charset="2"/>
              <a:buChar char="Ø"/>
            </a:pPr>
            <a:r>
              <a:rPr lang="de-DE" sz="1400" dirty="0">
                <a:latin typeface="+mn-lt"/>
              </a:rPr>
              <a:t>Ohne vertriebliche Aktivitäten hat das Produkt eID sehr erschwerte Marktbedingungen. Marktteilnehmer mit Vertrieb (Stichwort </a:t>
            </a:r>
            <a:r>
              <a:rPr lang="de-DE" sz="1400" dirty="0" err="1">
                <a:latin typeface="+mn-lt"/>
              </a:rPr>
              <a:t>VideoIdent</a:t>
            </a:r>
            <a:r>
              <a:rPr lang="de-DE" sz="1400" dirty="0">
                <a:latin typeface="+mn-lt"/>
              </a:rPr>
              <a:t>) nutzen ihre Gelegenheit.</a:t>
            </a:r>
          </a:p>
          <a:p>
            <a:pPr marL="176213" lvl="2" indent="-176213">
              <a:spcBef>
                <a:spcPct val="25000"/>
              </a:spcBef>
              <a:buFont typeface="Wingdings" panose="05000000000000000000" pitchFamily="2" charset="2"/>
              <a:buChar char="Ø"/>
            </a:pPr>
            <a:r>
              <a:rPr lang="de-DE" sz="1400" dirty="0">
                <a:latin typeface="+mn-lt"/>
              </a:rPr>
              <a:t>Die handlungsfähige Ressource des Staates liegt im Bereich der Produktentwicklung. Wenn das Produkt eID im Markt nicht angenommen wird, will man es verbessern.</a:t>
            </a:r>
          </a:p>
        </p:txBody>
      </p:sp>
      <p:sp>
        <p:nvSpPr>
          <p:cNvPr id="27" name="AutoShape 5">
            <a:extLst>
              <a:ext uri="{FF2B5EF4-FFF2-40B4-BE49-F238E27FC236}">
                <a16:creationId xmlns:a16="http://schemas.microsoft.com/office/drawing/2014/main" id="{545062FC-8516-44E9-8B16-7F77799B4E78}"/>
              </a:ext>
            </a:extLst>
          </p:cNvPr>
          <p:cNvSpPr>
            <a:spLocks noChangeArrowheads="1"/>
          </p:cNvSpPr>
          <p:nvPr>
            <p:custDataLst>
              <p:tags r:id="rId2"/>
            </p:custDataLst>
          </p:nvPr>
        </p:nvSpPr>
        <p:spPr bwMode="gray">
          <a:xfrm>
            <a:off x="304801" y="1386796"/>
            <a:ext cx="8234183"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„Der blinde Fleck der Verwaltungsdigitalisierung“ </a:t>
            </a:r>
          </a:p>
        </p:txBody>
      </p:sp>
      <p:sp>
        <p:nvSpPr>
          <p:cNvPr id="6" name="Foliennummernplatzhalter 5">
            <a:extLst>
              <a:ext uri="{FF2B5EF4-FFF2-40B4-BE49-F238E27FC236}">
                <a16:creationId xmlns:a16="http://schemas.microsoft.com/office/drawing/2014/main" id="{2786C433-6C24-C81D-768A-536F68F64A7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125</a:t>
            </a:fld>
            <a:endParaRPr lang="de-DE" dirty="0"/>
          </a:p>
        </p:txBody>
      </p:sp>
      <p:pic>
        <p:nvPicPr>
          <p:cNvPr id="8" name="Grafik 7">
            <a:extLst>
              <a:ext uri="{FF2B5EF4-FFF2-40B4-BE49-F238E27FC236}">
                <a16:creationId xmlns:a16="http://schemas.microsoft.com/office/drawing/2014/main" id="{4AB6CB12-FA28-B8E6-E092-1D1AEA01F53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68968" y="1906529"/>
            <a:ext cx="3272680" cy="2313785"/>
          </a:xfrm>
          <a:prstGeom prst="rect">
            <a:avLst/>
          </a:prstGeom>
        </p:spPr>
      </p:pic>
      <p:sp>
        <p:nvSpPr>
          <p:cNvPr id="7" name="AutoShape 5">
            <a:extLst>
              <a:ext uri="{FF2B5EF4-FFF2-40B4-BE49-F238E27FC236}">
                <a16:creationId xmlns:a16="http://schemas.microsoft.com/office/drawing/2014/main" id="{30CB1F19-E488-8848-2ECE-371081950E52}"/>
              </a:ext>
            </a:extLst>
          </p:cNvPr>
          <p:cNvSpPr>
            <a:spLocks noChangeArrowheads="1"/>
          </p:cNvSpPr>
          <p:nvPr>
            <p:custDataLst>
              <p:tags r:id="rId3"/>
            </p:custDataLst>
          </p:nvPr>
        </p:nvSpPr>
        <p:spPr bwMode="gray">
          <a:xfrm>
            <a:off x="304801" y="4474142"/>
            <a:ext cx="8234184" cy="310509"/>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Die Produktentwicklung kann das Produkt eID verbessern, aber nicht vermarkten! </a:t>
            </a:r>
          </a:p>
        </p:txBody>
      </p:sp>
    </p:spTree>
    <p:extLst>
      <p:ext uri="{BB962C8B-B14F-4D97-AF65-F5344CB8AC3E}">
        <p14:creationId xmlns:p14="http://schemas.microsoft.com/office/powerpoint/2010/main" val="33616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25BD2-37D8-FAEA-6E0B-1728068C94EE}"/>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E660D8E-E560-4B93-0551-E29211311754}"/>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a:extLst>
              <a:ext uri="{FF2B5EF4-FFF2-40B4-BE49-F238E27FC236}">
                <a16:creationId xmlns:a16="http://schemas.microsoft.com/office/drawing/2014/main" id="{DAEF8511-E34F-4E26-D089-B077B264C620}"/>
              </a:ext>
            </a:extLst>
          </p:cNvPr>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Unsere Positionspapiere: erkannte Herausforderungen aufzeigen, verprobte Lösungsvorschläge kommunizieren.</a:t>
            </a:r>
            <a:endParaRPr lang="de-DE" b="1" dirty="0">
              <a:solidFill>
                <a:srgbClr val="58AB27"/>
              </a:solidFill>
            </a:endParaRPr>
          </a:p>
        </p:txBody>
      </p:sp>
      <p:sp>
        <p:nvSpPr>
          <p:cNvPr id="3" name="Datumsplatzhalter 2">
            <a:extLst>
              <a:ext uri="{FF2B5EF4-FFF2-40B4-BE49-F238E27FC236}">
                <a16:creationId xmlns:a16="http://schemas.microsoft.com/office/drawing/2014/main" id="{F552DCCE-2824-F3FA-0F0C-1D61ED80A748}"/>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782E741-A8E4-4D3D-DA91-AA43CD385889}"/>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56273151-C84F-2B75-0862-23E166EBE286}"/>
              </a:ext>
            </a:extLst>
          </p:cNvPr>
          <p:cNvSpPr>
            <a:spLocks noChangeArrowheads="1"/>
          </p:cNvSpPr>
          <p:nvPr>
            <p:custDataLst>
              <p:tags r:id="rId1"/>
            </p:custDataLst>
          </p:nvPr>
        </p:nvSpPr>
        <p:spPr bwMode="gray">
          <a:xfrm>
            <a:off x="4572000" y="1910062"/>
            <a:ext cx="3946358" cy="2310253"/>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sz="1400" b="1" dirty="0">
                <a:latin typeface="+mn-lt"/>
              </a:rPr>
              <a:t>Im bildhaften Vergleich wird die eigentliche Aufgabe zur Vermarktung der eID deutlich ...</a:t>
            </a:r>
          </a:p>
          <a:p>
            <a:pPr marL="176213" lvl="2" indent="-176213">
              <a:spcBef>
                <a:spcPct val="25000"/>
              </a:spcBef>
              <a:buFont typeface="Wingdings" panose="05000000000000000000" pitchFamily="2" charset="2"/>
              <a:buChar char="Ø"/>
            </a:pPr>
            <a:r>
              <a:rPr lang="de-DE" sz="1400" dirty="0">
                <a:latin typeface="+mn-lt"/>
              </a:rPr>
              <a:t>Seit Beginn der Internetausbreitung in den 90er Jahren erleben die Menschen das Internet als anonymes “Spaß-Internet” (Auto-</a:t>
            </a:r>
            <a:r>
              <a:rPr lang="de-DE" sz="1400" dirty="0" err="1">
                <a:latin typeface="+mn-lt"/>
              </a:rPr>
              <a:t>scooter</a:t>
            </a:r>
            <a:r>
              <a:rPr lang="de-DE" sz="1400" dirty="0">
                <a:latin typeface="+mn-lt"/>
              </a:rPr>
              <a:t>) mit entsprechend vielen Risiken.</a:t>
            </a:r>
          </a:p>
          <a:p>
            <a:pPr marL="176213" lvl="2" indent="-176213">
              <a:spcBef>
                <a:spcPct val="25000"/>
              </a:spcBef>
              <a:buFont typeface="Wingdings" panose="05000000000000000000" pitchFamily="2" charset="2"/>
              <a:buChar char="Ø"/>
            </a:pPr>
            <a:r>
              <a:rPr lang="de-DE" sz="1400" dirty="0">
                <a:latin typeface="+mn-lt"/>
              </a:rPr>
              <a:t>Mit Einsatz der eID befindet sich der Nutzer in einer anderen Dimension, einem Vertrau-</a:t>
            </a:r>
            <a:r>
              <a:rPr lang="de-DE" sz="1400" dirty="0" err="1">
                <a:latin typeface="+mn-lt"/>
              </a:rPr>
              <a:t>ens</a:t>
            </a:r>
            <a:r>
              <a:rPr lang="de-DE" sz="1400" dirty="0">
                <a:latin typeface="+mn-lt"/>
              </a:rPr>
              <a:t>-Internet mit Eigenverantwortung. Die Andersartigkeit ist in den Bildern erkennbar.</a:t>
            </a:r>
          </a:p>
        </p:txBody>
      </p:sp>
      <p:sp>
        <p:nvSpPr>
          <p:cNvPr id="27" name="AutoShape 5">
            <a:extLst>
              <a:ext uri="{FF2B5EF4-FFF2-40B4-BE49-F238E27FC236}">
                <a16:creationId xmlns:a16="http://schemas.microsoft.com/office/drawing/2014/main" id="{F77FD010-0CAF-2961-D021-BA097673F796}"/>
              </a:ext>
            </a:extLst>
          </p:cNvPr>
          <p:cNvSpPr>
            <a:spLocks noChangeArrowheads="1"/>
          </p:cNvSpPr>
          <p:nvPr>
            <p:custDataLst>
              <p:tags r:id="rId2"/>
            </p:custDataLst>
          </p:nvPr>
        </p:nvSpPr>
        <p:spPr bwMode="gray">
          <a:xfrm>
            <a:off x="304801" y="1386796"/>
            <a:ext cx="8234183"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„Der blinde Fleck der Verwaltungsdigitalisierung“ </a:t>
            </a:r>
          </a:p>
        </p:txBody>
      </p:sp>
      <p:sp>
        <p:nvSpPr>
          <p:cNvPr id="6" name="Foliennummernplatzhalter 5">
            <a:extLst>
              <a:ext uri="{FF2B5EF4-FFF2-40B4-BE49-F238E27FC236}">
                <a16:creationId xmlns:a16="http://schemas.microsoft.com/office/drawing/2014/main" id="{0A2A320C-57E5-3A8E-9AAB-4C2A3739205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126</a:t>
            </a:fld>
            <a:endParaRPr lang="de-DE" dirty="0"/>
          </a:p>
        </p:txBody>
      </p:sp>
      <p:pic>
        <p:nvPicPr>
          <p:cNvPr id="8" name="Grafik 7">
            <a:extLst>
              <a:ext uri="{FF2B5EF4-FFF2-40B4-BE49-F238E27FC236}">
                <a16:creationId xmlns:a16="http://schemas.microsoft.com/office/drawing/2014/main" id="{BD60B49D-4D03-1F82-292D-46E74542DA7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06388" y="1940366"/>
            <a:ext cx="4107117" cy="2249644"/>
          </a:xfrm>
          <a:prstGeom prst="rect">
            <a:avLst/>
          </a:prstGeom>
        </p:spPr>
      </p:pic>
      <p:sp>
        <p:nvSpPr>
          <p:cNvPr id="7" name="AutoShape 5">
            <a:extLst>
              <a:ext uri="{FF2B5EF4-FFF2-40B4-BE49-F238E27FC236}">
                <a16:creationId xmlns:a16="http://schemas.microsoft.com/office/drawing/2014/main" id="{3CEFB3D4-CB4B-65AF-64CC-EABA9C2F33D7}"/>
              </a:ext>
            </a:extLst>
          </p:cNvPr>
          <p:cNvSpPr>
            <a:spLocks noChangeArrowheads="1"/>
          </p:cNvSpPr>
          <p:nvPr>
            <p:custDataLst>
              <p:tags r:id="rId3"/>
            </p:custDataLst>
          </p:nvPr>
        </p:nvSpPr>
        <p:spPr bwMode="gray">
          <a:xfrm>
            <a:off x="304801" y="4474142"/>
            <a:ext cx="8234184" cy="310509"/>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Die eigentliche Aufgabe lautet: Bürgerinnen und Bürger abholen und mitnehmen!</a:t>
            </a:r>
          </a:p>
        </p:txBody>
      </p:sp>
    </p:spTree>
    <p:extLst>
      <p:ext uri="{BB962C8B-B14F-4D97-AF65-F5344CB8AC3E}">
        <p14:creationId xmlns:p14="http://schemas.microsoft.com/office/powerpoint/2010/main" val="105164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0F2CE-EA0D-0148-B37A-1E0FA9747B8D}"/>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5EF71834-DAD1-F4D9-A729-8B73245C20D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a:extLst>
              <a:ext uri="{FF2B5EF4-FFF2-40B4-BE49-F238E27FC236}">
                <a16:creationId xmlns:a16="http://schemas.microsoft.com/office/drawing/2014/main" id="{F858EAA1-D5FF-DD09-7892-509B6200330D}"/>
              </a:ext>
            </a:extLst>
          </p:cNvPr>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Unsere Positionspapiere: erkannte Herausforderungen aufzeigen, verprobte Lösungsvorschläge kommunizieren.</a:t>
            </a:r>
            <a:endParaRPr lang="de-DE" b="1" dirty="0">
              <a:solidFill>
                <a:srgbClr val="58AB27"/>
              </a:solidFill>
            </a:endParaRPr>
          </a:p>
        </p:txBody>
      </p:sp>
      <p:sp>
        <p:nvSpPr>
          <p:cNvPr id="3" name="Datumsplatzhalter 2">
            <a:extLst>
              <a:ext uri="{FF2B5EF4-FFF2-40B4-BE49-F238E27FC236}">
                <a16:creationId xmlns:a16="http://schemas.microsoft.com/office/drawing/2014/main" id="{44C54127-2AFC-C84D-BB06-A3CF7984B124}"/>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D48FD9C4-4132-CC69-6B9A-B4838E769DD2}"/>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D24B8A64-5E3E-4F7B-C735-E3E56C254B60}"/>
              </a:ext>
            </a:extLst>
          </p:cNvPr>
          <p:cNvSpPr>
            <a:spLocks noChangeArrowheads="1"/>
          </p:cNvSpPr>
          <p:nvPr>
            <p:custDataLst>
              <p:tags r:id="rId1"/>
            </p:custDataLst>
          </p:nvPr>
        </p:nvSpPr>
        <p:spPr bwMode="gray">
          <a:xfrm>
            <a:off x="4572000" y="1910062"/>
            <a:ext cx="3946358" cy="2310253"/>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sz="1400" b="1" dirty="0">
                <a:latin typeface="+mn-lt"/>
              </a:rPr>
              <a:t>Die eigentliche Aufgabe lautet: Bürgerinnen und Bürger abholen und mitnehmen ...</a:t>
            </a:r>
          </a:p>
          <a:p>
            <a:pPr marL="176213" lvl="2" indent="-176213">
              <a:spcBef>
                <a:spcPct val="25000"/>
              </a:spcBef>
              <a:buFont typeface="Wingdings" panose="05000000000000000000" pitchFamily="2" charset="2"/>
              <a:buChar char="Ø"/>
            </a:pPr>
            <a:r>
              <a:rPr lang="de-DE" sz="1400" dirty="0">
                <a:latin typeface="+mn-lt"/>
              </a:rPr>
              <a:t>Bevor die Verwaltungsdigitalisierung in der Breite gelingen kann, müssen die Bürger und  Bürgerinnen die Instrumente des “Vertrauens-Internet” (eID, </a:t>
            </a:r>
            <a:r>
              <a:rPr lang="de-DE" sz="1400" dirty="0" err="1">
                <a:latin typeface="+mn-lt"/>
              </a:rPr>
              <a:t>BundID</a:t>
            </a:r>
            <a:r>
              <a:rPr lang="de-DE" sz="1400" dirty="0">
                <a:latin typeface="+mn-lt"/>
              </a:rPr>
              <a:t>, Datencockpit, EUDI-Wallet, elektronische Signatur usw.) inkl. der neuen Eigenverantwortung kennen und </a:t>
            </a:r>
            <a:r>
              <a:rPr lang="de-DE" sz="1400" dirty="0" err="1">
                <a:latin typeface="+mn-lt"/>
              </a:rPr>
              <a:t>kön-nen</a:t>
            </a:r>
            <a:r>
              <a:rPr lang="de-DE" sz="1400" dirty="0">
                <a:latin typeface="+mn-lt"/>
              </a:rPr>
              <a:t>. Hierzu bedarf es eines institutionalisier-</a:t>
            </a:r>
            <a:r>
              <a:rPr lang="de-DE" sz="1400" dirty="0" err="1">
                <a:latin typeface="+mn-lt"/>
              </a:rPr>
              <a:t>ten</a:t>
            </a:r>
            <a:r>
              <a:rPr lang="de-DE" sz="1400" dirty="0">
                <a:latin typeface="+mn-lt"/>
              </a:rPr>
              <a:t> eID-Transformationsmanagements.</a:t>
            </a:r>
          </a:p>
        </p:txBody>
      </p:sp>
      <p:sp>
        <p:nvSpPr>
          <p:cNvPr id="27" name="AutoShape 5">
            <a:extLst>
              <a:ext uri="{FF2B5EF4-FFF2-40B4-BE49-F238E27FC236}">
                <a16:creationId xmlns:a16="http://schemas.microsoft.com/office/drawing/2014/main" id="{B720B352-35D7-3592-968A-E26823B4A747}"/>
              </a:ext>
            </a:extLst>
          </p:cNvPr>
          <p:cNvSpPr>
            <a:spLocks noChangeArrowheads="1"/>
          </p:cNvSpPr>
          <p:nvPr>
            <p:custDataLst>
              <p:tags r:id="rId2"/>
            </p:custDataLst>
          </p:nvPr>
        </p:nvSpPr>
        <p:spPr bwMode="gray">
          <a:xfrm>
            <a:off x="304801" y="1386796"/>
            <a:ext cx="8234183"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„Der blinde Fleck der Verwaltungsdigitalisierung“ </a:t>
            </a:r>
          </a:p>
        </p:txBody>
      </p:sp>
      <p:sp>
        <p:nvSpPr>
          <p:cNvPr id="6" name="Foliennummernplatzhalter 5">
            <a:extLst>
              <a:ext uri="{FF2B5EF4-FFF2-40B4-BE49-F238E27FC236}">
                <a16:creationId xmlns:a16="http://schemas.microsoft.com/office/drawing/2014/main" id="{02D82C61-1777-96D3-5E8D-F04E614588FA}"/>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127</a:t>
            </a:fld>
            <a:endParaRPr lang="de-DE" dirty="0"/>
          </a:p>
        </p:txBody>
      </p:sp>
      <p:pic>
        <p:nvPicPr>
          <p:cNvPr id="8" name="Grafik 7">
            <a:extLst>
              <a:ext uri="{FF2B5EF4-FFF2-40B4-BE49-F238E27FC236}">
                <a16:creationId xmlns:a16="http://schemas.microsoft.com/office/drawing/2014/main" id="{6C36A841-19CB-8B94-90F0-2AF9F0B8D0B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57084" y="1938227"/>
            <a:ext cx="3997938" cy="2249644"/>
          </a:xfrm>
          <a:prstGeom prst="rect">
            <a:avLst/>
          </a:prstGeom>
        </p:spPr>
      </p:pic>
      <p:sp>
        <p:nvSpPr>
          <p:cNvPr id="7" name="AutoShape 5">
            <a:extLst>
              <a:ext uri="{FF2B5EF4-FFF2-40B4-BE49-F238E27FC236}">
                <a16:creationId xmlns:a16="http://schemas.microsoft.com/office/drawing/2014/main" id="{A8166F48-6691-9B76-5B20-96E4F827974F}"/>
              </a:ext>
            </a:extLst>
          </p:cNvPr>
          <p:cNvSpPr>
            <a:spLocks noChangeArrowheads="1"/>
          </p:cNvSpPr>
          <p:nvPr>
            <p:custDataLst>
              <p:tags r:id="rId3"/>
            </p:custDataLst>
          </p:nvPr>
        </p:nvSpPr>
        <p:spPr bwMode="gray">
          <a:xfrm>
            <a:off x="304801" y="4474142"/>
            <a:ext cx="8234184" cy="310509"/>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Lösungsvorschlag: BMDS für das eID-Transformationsmanagement mandatieren.</a:t>
            </a:r>
          </a:p>
        </p:txBody>
      </p:sp>
    </p:spTree>
    <p:extLst>
      <p:ext uri="{BB962C8B-B14F-4D97-AF65-F5344CB8AC3E}">
        <p14:creationId xmlns:p14="http://schemas.microsoft.com/office/powerpoint/2010/main" val="11704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80158923-2F6C-4287-963B-DD6216B8BC6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010654" y="1301172"/>
            <a:ext cx="7143320" cy="14400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Anhang</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193FCC7-0C82-414B-8F84-6A1B50A5575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128</a:t>
            </a:fld>
            <a:endParaRPr lang="de-DE" dirty="0"/>
          </a:p>
        </p:txBody>
      </p:sp>
    </p:spTree>
    <p:extLst>
      <p:ext uri="{BB962C8B-B14F-4D97-AF65-F5344CB8AC3E}">
        <p14:creationId xmlns:p14="http://schemas.microsoft.com/office/powerpoint/2010/main" val="387867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A613F-731E-0C45-B604-37272394B113}"/>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8FBAA35F-429F-B369-2CF3-BA86561B941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7F54F39B-04DE-DBE0-18FA-CAC27F03CB4F}"/>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a:extLst>
              <a:ext uri="{FF2B5EF4-FFF2-40B4-BE49-F238E27FC236}">
                <a16:creationId xmlns:a16="http://schemas.microsoft.com/office/drawing/2014/main" id="{4EF9A6DD-78BC-3503-54B2-6CA944B84A81}"/>
              </a:ext>
            </a:extLst>
          </p:cNvPr>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PIN-Brief</a:t>
            </a:r>
          </a:p>
        </p:txBody>
      </p:sp>
      <p:sp>
        <p:nvSpPr>
          <p:cNvPr id="12" name="AutoShape 5">
            <a:extLst>
              <a:ext uri="{FF2B5EF4-FFF2-40B4-BE49-F238E27FC236}">
                <a16:creationId xmlns:a16="http://schemas.microsoft.com/office/drawing/2014/main" id="{84F40FAF-D8C2-2859-714B-18DA149B1C30}"/>
              </a:ext>
            </a:extLst>
          </p:cNvPr>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2ACC7837-994B-7E1D-EF18-E4407B0087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0C0F1EA2-A50C-B4A7-71EA-6C9B943EC728}"/>
              </a:ext>
            </a:extLst>
          </p:cNvPr>
          <p:cNvSpPr>
            <a:spLocks noGrp="1"/>
          </p:cNvSpPr>
          <p:nvPr>
            <p:ph type="ftr" sz="quarter" idx="11"/>
          </p:nvPr>
        </p:nvSpPr>
        <p:spPr/>
        <p:txBody>
          <a:bodyPr/>
          <a:lstStyle/>
          <a:p>
            <a:pPr>
              <a:defRPr/>
            </a:pPr>
            <a:r>
              <a:rPr lang="de-DE" dirty="0"/>
              <a:t>// buergerservice.org e. V. - eine Public-Private-Initiative zur Verbreitung von Akzeptanz und Nutzung der Online-Ausweisfunktion</a:t>
            </a:r>
          </a:p>
        </p:txBody>
      </p:sp>
      <p:sp>
        <p:nvSpPr>
          <p:cNvPr id="6" name="Foliennummernplatzhalter 5">
            <a:extLst>
              <a:ext uri="{FF2B5EF4-FFF2-40B4-BE49-F238E27FC236}">
                <a16:creationId xmlns:a16="http://schemas.microsoft.com/office/drawing/2014/main" id="{D04927AF-F0EB-8599-88D1-91F24EF7611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129</a:t>
            </a:fld>
            <a:endParaRPr lang="de-DE" dirty="0"/>
          </a:p>
        </p:txBody>
      </p:sp>
    </p:spTree>
    <p:extLst>
      <p:ext uri="{BB962C8B-B14F-4D97-AF65-F5344CB8AC3E}">
        <p14:creationId xmlns:p14="http://schemas.microsoft.com/office/powerpoint/2010/main" val="31191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5C27D48-BFB1-4414-A658-46330B66DAB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532813"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nutzt bisher fast niemand das Online-Ausweisen?</a:t>
            </a:r>
            <a:endParaRPr lang="de-DE" sz="2000" b="1" dirty="0"/>
          </a:p>
        </p:txBody>
      </p:sp>
      <p:grpSp>
        <p:nvGrpSpPr>
          <p:cNvPr id="2" name="Gruppieren 1">
            <a:extLst>
              <a:ext uri="{FF2B5EF4-FFF2-40B4-BE49-F238E27FC236}">
                <a16:creationId xmlns:a16="http://schemas.microsoft.com/office/drawing/2014/main" id="{39B3E602-18DF-4E88-A2F3-E9E0EB4102A4}"/>
              </a:ext>
            </a:extLst>
          </p:cNvPr>
          <p:cNvGrpSpPr/>
          <p:nvPr/>
        </p:nvGrpSpPr>
        <p:grpSpPr>
          <a:xfrm>
            <a:off x="-863071" y="1201361"/>
            <a:ext cx="4131209" cy="3471863"/>
            <a:chOff x="2561577" y="1201361"/>
            <a:chExt cx="4131209" cy="3471863"/>
          </a:xfrm>
        </p:grpSpPr>
        <p:sp>
          <p:nvSpPr>
            <p:cNvPr id="57" name="AutoShape 6" descr="Verlauf_Hellgrau_umgekehrt"/>
            <p:cNvSpPr>
              <a:spLocks noChangeArrowheads="1"/>
            </p:cNvSpPr>
            <p:nvPr/>
          </p:nvSpPr>
          <p:spPr bwMode="gray">
            <a:xfrm rot="10800000">
              <a:off x="3820426" y="1904392"/>
              <a:ext cx="1620006" cy="659737"/>
            </a:xfrm>
            <a:custGeom>
              <a:avLst/>
              <a:gdLst>
                <a:gd name="T0" fmla="*/ 1748658 w 21600"/>
                <a:gd name="T1" fmla="*/ 377825 h 21600"/>
                <a:gd name="T2" fmla="*/ 989807 w 21600"/>
                <a:gd name="T3" fmla="*/ 755650 h 21600"/>
                <a:gd name="T4" fmla="*/ 230955 w 21600"/>
                <a:gd name="T5" fmla="*/ 377825 h 21600"/>
                <a:gd name="T6" fmla="*/ 989807 w 21600"/>
                <a:gd name="T7" fmla="*/ 0 h 21600"/>
                <a:gd name="T8" fmla="*/ 0 60000 65536"/>
                <a:gd name="T9" fmla="*/ 0 60000 65536"/>
                <a:gd name="T10" fmla="*/ 0 60000 65536"/>
                <a:gd name="T11" fmla="*/ 0 60000 65536"/>
                <a:gd name="T12" fmla="*/ 4320 w 21600"/>
                <a:gd name="T13" fmla="*/ 4320 h 21600"/>
                <a:gd name="T14" fmla="*/ 17280 w 21600"/>
                <a:gd name="T15" fmla="*/ 17280 h 21600"/>
              </a:gdLst>
              <a:ahLst/>
              <a:cxnLst>
                <a:cxn ang="T8">
                  <a:pos x="T0" y="T1"/>
                </a:cxn>
                <a:cxn ang="T9">
                  <a:pos x="T2" y="T3"/>
                </a:cxn>
                <a:cxn ang="T10">
                  <a:pos x="T4" y="T5"/>
                </a:cxn>
                <a:cxn ang="T11">
                  <a:pos x="T6" y="T7"/>
                </a:cxn>
              </a:cxnLst>
              <a:rect l="T12" t="T13" r="T14" b="T15"/>
              <a:pathLst>
                <a:path w="21600" h="21600">
                  <a:moveTo>
                    <a:pt x="0" y="0"/>
                  </a:moveTo>
                  <a:lnTo>
                    <a:pt x="5040" y="21600"/>
                  </a:lnTo>
                  <a:lnTo>
                    <a:pt x="16560" y="21600"/>
                  </a:lnTo>
                  <a:lnTo>
                    <a:pt x="21600" y="0"/>
                  </a:lnTo>
                  <a:lnTo>
                    <a:pt x="0" y="0"/>
                  </a:lnTo>
                  <a:close/>
                </a:path>
              </a:pathLst>
            </a:custGeom>
            <a:solidFill>
              <a:schemeClr val="tx2">
                <a:lumMod val="60000"/>
                <a:lumOff val="40000"/>
              </a:schemeClr>
            </a:solidFill>
            <a:ln w="12700" algn="ctr">
              <a:noFill/>
              <a:miter lim="800000"/>
              <a:headEnd/>
              <a:tailEnd/>
            </a:ln>
            <a:effectLst/>
          </p:spPr>
          <p:txBody>
            <a:bodyPr rot="10800000" wrap="none" lIns="0" tIns="0" rIns="0" bIns="0" anchor="ctr"/>
            <a:lstStyle/>
            <a:p>
              <a:pPr algn="ctr" defTabSz="914400">
                <a:lnSpc>
                  <a:spcPct val="90000"/>
                </a:lnSpc>
                <a:spcBef>
                  <a:spcPct val="25000"/>
                </a:spcBef>
                <a:buClrTx/>
                <a:buSzTx/>
                <a:buFontTx/>
                <a:buNone/>
              </a:pPr>
              <a:r>
                <a:rPr lang="en-US" sz="1600" dirty="0">
                  <a:latin typeface="+mn-lt"/>
                  <a:cs typeface="Arial Unicode MS"/>
                </a:rPr>
                <a:t>“</a:t>
              </a:r>
              <a:r>
                <a:rPr lang="en-US" sz="1600" dirty="0" err="1">
                  <a:latin typeface="+mn-lt"/>
                  <a:cs typeface="Arial Unicode MS"/>
                </a:rPr>
                <a:t>hoch</a:t>
              </a:r>
              <a:r>
                <a:rPr lang="en-US" sz="1600" dirty="0">
                  <a:latin typeface="+mn-lt"/>
                  <a:cs typeface="Arial Unicode MS"/>
                </a:rPr>
                <a:t>”</a:t>
              </a:r>
            </a:p>
          </p:txBody>
        </p:sp>
        <p:sp>
          <p:nvSpPr>
            <p:cNvPr id="45" name="AutoShape 2" descr="Verlauf_Grau"/>
            <p:cNvSpPr>
              <a:spLocks noChangeArrowheads="1"/>
            </p:cNvSpPr>
            <p:nvPr/>
          </p:nvSpPr>
          <p:spPr bwMode="gray">
            <a:xfrm rot="10800000">
              <a:off x="3412502" y="2607423"/>
              <a:ext cx="2434555" cy="659737"/>
            </a:xfrm>
            <a:custGeom>
              <a:avLst/>
              <a:gdLst>
                <a:gd name="T0" fmla="*/ 2746343 w 21600"/>
                <a:gd name="T1" fmla="*/ 377825 h 21600"/>
                <a:gd name="T2" fmla="*/ 1487488 w 21600"/>
                <a:gd name="T3" fmla="*/ 755650 h 21600"/>
                <a:gd name="T4" fmla="*/ 228632 w 21600"/>
                <a:gd name="T5" fmla="*/ 377825 h 21600"/>
                <a:gd name="T6" fmla="*/ 1487488 w 21600"/>
                <a:gd name="T7" fmla="*/ 0 h 21600"/>
                <a:gd name="T8" fmla="*/ 0 60000 65536"/>
                <a:gd name="T9" fmla="*/ 0 60000 65536"/>
                <a:gd name="T10" fmla="*/ 0 60000 65536"/>
                <a:gd name="T11" fmla="*/ 0 60000 65536"/>
                <a:gd name="T12" fmla="*/ 3460 w 21600"/>
                <a:gd name="T13" fmla="*/ 3460 h 21600"/>
                <a:gd name="T14" fmla="*/ 18140 w 21600"/>
                <a:gd name="T15" fmla="*/ 18140 h 21600"/>
              </a:gdLst>
              <a:ahLst/>
              <a:cxnLst>
                <a:cxn ang="T8">
                  <a:pos x="T0" y="T1"/>
                </a:cxn>
                <a:cxn ang="T9">
                  <a:pos x="T2" y="T3"/>
                </a:cxn>
                <a:cxn ang="T10">
                  <a:pos x="T4" y="T5"/>
                </a:cxn>
                <a:cxn ang="T11">
                  <a:pos x="T6" y="T7"/>
                </a:cxn>
              </a:cxnLst>
              <a:rect l="T12" t="T13" r="T14" b="T15"/>
              <a:pathLst>
                <a:path w="21600" h="21600">
                  <a:moveTo>
                    <a:pt x="0" y="0"/>
                  </a:moveTo>
                  <a:lnTo>
                    <a:pt x="3319" y="21600"/>
                  </a:lnTo>
                  <a:lnTo>
                    <a:pt x="18281" y="21600"/>
                  </a:lnTo>
                  <a:lnTo>
                    <a:pt x="21600" y="0"/>
                  </a:lnTo>
                  <a:lnTo>
                    <a:pt x="0" y="0"/>
                  </a:lnTo>
                  <a:close/>
                </a:path>
              </a:pathLst>
            </a:custGeom>
            <a:solidFill>
              <a:schemeClr val="tx2">
                <a:lumMod val="40000"/>
                <a:lumOff val="60000"/>
              </a:schemeClr>
            </a:solidFill>
            <a:ln w="12700" algn="ctr">
              <a:noFill/>
              <a:miter lim="800000"/>
              <a:headEnd/>
              <a:tailEnd/>
            </a:ln>
            <a:effectLst/>
          </p:spPr>
          <p:txBody>
            <a:bodyPr rot="10800000" lIns="72000" tIns="72000" rIns="72000" bIns="72000" anchor="ctr"/>
            <a:lstStyle/>
            <a:p>
              <a:pPr algn="ctr">
                <a:lnSpc>
                  <a:spcPct val="90000"/>
                </a:lnSpc>
              </a:pPr>
              <a:r>
                <a:rPr lang="en-US" sz="1600" dirty="0">
                  <a:latin typeface="+mn-lt"/>
                  <a:cs typeface="Arial Unicode MS"/>
                </a:rPr>
                <a:t>“</a:t>
              </a:r>
              <a:r>
                <a:rPr lang="en-US" sz="1600" dirty="0" err="1">
                  <a:latin typeface="+mn-lt"/>
                  <a:cs typeface="Arial Unicode MS"/>
                </a:rPr>
                <a:t>substanziell</a:t>
              </a:r>
              <a:r>
                <a:rPr lang="en-US" sz="1600" dirty="0">
                  <a:latin typeface="+mn-lt"/>
                  <a:cs typeface="Arial Unicode MS"/>
                </a:rPr>
                <a:t>”</a:t>
              </a:r>
            </a:p>
          </p:txBody>
        </p:sp>
        <p:sp>
          <p:nvSpPr>
            <p:cNvPr id="51" name="AutoShape 8" descr="Verlauf_Magenta"/>
            <p:cNvSpPr>
              <a:spLocks noChangeArrowheads="1"/>
            </p:cNvSpPr>
            <p:nvPr/>
          </p:nvSpPr>
          <p:spPr bwMode="gray">
            <a:xfrm rot="10800000">
              <a:off x="2561577" y="4013487"/>
              <a:ext cx="4131209" cy="659737"/>
            </a:xfrm>
            <a:custGeom>
              <a:avLst/>
              <a:gdLst>
                <a:gd name="T0" fmla="*/ 4807757 w 21600"/>
                <a:gd name="T1" fmla="*/ 377825 h 21600"/>
                <a:gd name="T2" fmla="*/ 2524125 w 21600"/>
                <a:gd name="T3" fmla="*/ 755650 h 21600"/>
                <a:gd name="T4" fmla="*/ 240493 w 21600"/>
                <a:gd name="T5" fmla="*/ 377825 h 21600"/>
                <a:gd name="T6" fmla="*/ 2524125 w 21600"/>
                <a:gd name="T7" fmla="*/ 0 h 21600"/>
                <a:gd name="T8" fmla="*/ 0 60000 65536"/>
                <a:gd name="T9" fmla="*/ 0 60000 65536"/>
                <a:gd name="T10" fmla="*/ 0 60000 65536"/>
                <a:gd name="T11" fmla="*/ 0 60000 65536"/>
                <a:gd name="T12" fmla="*/ 2829 w 21600"/>
                <a:gd name="T13" fmla="*/ 2829 h 21600"/>
                <a:gd name="T14" fmla="*/ 18771 w 21600"/>
                <a:gd name="T15" fmla="*/ 18771 h 21600"/>
              </a:gdLst>
              <a:ahLst/>
              <a:cxnLst>
                <a:cxn ang="T8">
                  <a:pos x="T0" y="T1"/>
                </a:cxn>
                <a:cxn ang="T9">
                  <a:pos x="T2" y="T3"/>
                </a:cxn>
                <a:cxn ang="T10">
                  <a:pos x="T4" y="T5"/>
                </a:cxn>
                <a:cxn ang="T11">
                  <a:pos x="T6" y="T7"/>
                </a:cxn>
              </a:cxnLst>
              <a:rect l="T12" t="T13" r="T14" b="T15"/>
              <a:pathLst>
                <a:path w="21600" h="21600">
                  <a:moveTo>
                    <a:pt x="0" y="0"/>
                  </a:moveTo>
                  <a:lnTo>
                    <a:pt x="2058" y="21600"/>
                  </a:lnTo>
                  <a:lnTo>
                    <a:pt x="19542" y="21600"/>
                  </a:lnTo>
                  <a:lnTo>
                    <a:pt x="21600" y="0"/>
                  </a:lnTo>
                  <a:lnTo>
                    <a:pt x="0" y="0"/>
                  </a:lnTo>
                  <a:close/>
                </a:path>
              </a:pathLst>
            </a:custGeom>
            <a:solidFill>
              <a:schemeClr val="bg2"/>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err="1">
                  <a:latin typeface="+mn-lt"/>
                  <a:cs typeface="Arial Unicode MS"/>
                </a:rPr>
                <a:t>kein</a:t>
              </a:r>
              <a:r>
                <a:rPr lang="en-US" sz="1600" dirty="0">
                  <a:latin typeface="+mn-lt"/>
                  <a:cs typeface="Arial Unicode MS"/>
                </a:rPr>
                <a:t> </a:t>
              </a:r>
              <a:r>
                <a:rPr lang="en-US" sz="1600" dirty="0" err="1">
                  <a:latin typeface="+mn-lt"/>
                  <a:cs typeface="Arial Unicode MS"/>
                </a:rPr>
                <a:t>Vertrauensniveau</a:t>
              </a:r>
              <a:endParaRPr lang="en-US" sz="1600" dirty="0">
                <a:latin typeface="+mn-lt"/>
                <a:cs typeface="Arial Unicode MS"/>
              </a:endParaRPr>
            </a:p>
          </p:txBody>
        </p:sp>
        <p:sp>
          <p:nvSpPr>
            <p:cNvPr id="48" name="AutoShape 7" descr="Verlauf_Schwarz"/>
            <p:cNvSpPr>
              <a:spLocks noChangeArrowheads="1"/>
            </p:cNvSpPr>
            <p:nvPr/>
          </p:nvSpPr>
          <p:spPr bwMode="gray">
            <a:xfrm rot="10800000">
              <a:off x="2987689" y="3310454"/>
              <a:ext cx="3276386" cy="659737"/>
            </a:xfrm>
            <a:custGeom>
              <a:avLst/>
              <a:gdLst>
                <a:gd name="T0" fmla="*/ 3764752 w 21600"/>
                <a:gd name="T1" fmla="*/ 377825 h 21600"/>
                <a:gd name="T2" fmla="*/ 2001838 w 21600"/>
                <a:gd name="T3" fmla="*/ 755650 h 21600"/>
                <a:gd name="T4" fmla="*/ 238923 w 21600"/>
                <a:gd name="T5" fmla="*/ 377825 h 21600"/>
                <a:gd name="T6" fmla="*/ 2001838 w 21600"/>
                <a:gd name="T7" fmla="*/ 0 h 21600"/>
                <a:gd name="T8" fmla="*/ 0 60000 65536"/>
                <a:gd name="T9" fmla="*/ 0 60000 65536"/>
                <a:gd name="T10" fmla="*/ 0 60000 65536"/>
                <a:gd name="T11" fmla="*/ 0 60000 65536"/>
                <a:gd name="T12" fmla="*/ 3089 w 21600"/>
                <a:gd name="T13" fmla="*/ 3089 h 21600"/>
                <a:gd name="T14" fmla="*/ 18511 w 21600"/>
                <a:gd name="T15" fmla="*/ 18511 h 21600"/>
              </a:gdLst>
              <a:ahLst/>
              <a:cxnLst>
                <a:cxn ang="T8">
                  <a:pos x="T0" y="T1"/>
                </a:cxn>
                <a:cxn ang="T9">
                  <a:pos x="T2" y="T3"/>
                </a:cxn>
                <a:cxn ang="T10">
                  <a:pos x="T4" y="T5"/>
                </a:cxn>
                <a:cxn ang="T11">
                  <a:pos x="T6" y="T7"/>
                </a:cxn>
              </a:cxnLst>
              <a:rect l="T12" t="T13" r="T14" b="T15"/>
              <a:pathLst>
                <a:path w="21600" h="21600">
                  <a:moveTo>
                    <a:pt x="0" y="0"/>
                  </a:moveTo>
                  <a:lnTo>
                    <a:pt x="2577" y="21600"/>
                  </a:lnTo>
                  <a:lnTo>
                    <a:pt x="19023" y="21600"/>
                  </a:lnTo>
                  <a:lnTo>
                    <a:pt x="21600" y="0"/>
                  </a:lnTo>
                  <a:lnTo>
                    <a:pt x="0" y="0"/>
                  </a:lnTo>
                  <a:close/>
                </a:path>
              </a:pathLst>
            </a:custGeom>
            <a:solidFill>
              <a:schemeClr val="tx2">
                <a:lumMod val="20000"/>
                <a:lumOff val="80000"/>
              </a:schemeClr>
            </a:solidFill>
            <a:ln w="12700" algn="ctr">
              <a:noFill/>
              <a:miter lim="800000"/>
              <a:headEnd/>
              <a:tailEnd/>
            </a:ln>
            <a:effectLst/>
          </p:spPr>
          <p:txBody>
            <a:bodyPr rot="10800000" lIns="72000" tIns="72000" rIns="72000" bIns="72000" anchor="ctr"/>
            <a:lstStyle/>
            <a:p>
              <a:pPr algn="ctr" defTabSz="914400">
                <a:lnSpc>
                  <a:spcPct val="90000"/>
                </a:lnSpc>
              </a:pPr>
              <a:r>
                <a:rPr lang="en-US" sz="1600" dirty="0">
                  <a:latin typeface="+mn-lt"/>
                  <a:cs typeface="Arial Unicode MS"/>
                </a:rPr>
                <a:t>“</a:t>
              </a:r>
              <a:r>
                <a:rPr lang="en-US" sz="1600" dirty="0" err="1">
                  <a:latin typeface="+mn-lt"/>
                  <a:cs typeface="Arial Unicode MS"/>
                </a:rPr>
                <a:t>niedrig</a:t>
              </a:r>
              <a:r>
                <a:rPr lang="en-US" sz="1600" dirty="0">
                  <a:latin typeface="+mn-lt"/>
                  <a:cs typeface="Arial Unicode MS"/>
                </a:rPr>
                <a:t>”</a:t>
              </a:r>
            </a:p>
          </p:txBody>
        </p:sp>
        <p:sp>
          <p:nvSpPr>
            <p:cNvPr id="54" name="AutoShape 5"/>
            <p:cNvSpPr>
              <a:spLocks noChangeArrowheads="1"/>
            </p:cNvSpPr>
            <p:nvPr/>
          </p:nvSpPr>
          <p:spPr bwMode="gray">
            <a:xfrm>
              <a:off x="4216659" y="1201361"/>
              <a:ext cx="826242" cy="659737"/>
            </a:xfrm>
            <a:prstGeom prst="triangle">
              <a:avLst>
                <a:gd name="adj" fmla="val 50000"/>
              </a:avLst>
            </a:prstGeom>
            <a:solidFill>
              <a:schemeClr val="tx2"/>
            </a:solidFill>
            <a:ln w="12700" algn="ctr">
              <a:noFill/>
              <a:miter lim="800000"/>
              <a:headEnd/>
              <a:tailEnd/>
            </a:ln>
            <a:effectLst/>
          </p:spPr>
          <p:txBody>
            <a:bodyPr lIns="0" tIns="72000" rIns="0" bIns="72000" anchor="ctr"/>
            <a:lstStyle/>
            <a:p>
              <a:pPr algn="ctr" defTabSz="914400">
                <a:lnSpc>
                  <a:spcPct val="90000"/>
                </a:lnSpc>
              </a:pPr>
              <a:r>
                <a:rPr lang="en-US" sz="1100" dirty="0">
                  <a:latin typeface="+mn-lt"/>
                  <a:cs typeface="Arial Unicode MS"/>
                </a:rPr>
                <a:t>“extra”</a:t>
              </a:r>
            </a:p>
          </p:txBody>
        </p:sp>
      </p:grpSp>
      <p:sp>
        <p:nvSpPr>
          <p:cNvPr id="89" name="AutoShape 5"/>
          <p:cNvSpPr>
            <a:spLocks noChangeArrowheads="1"/>
          </p:cNvSpPr>
          <p:nvPr>
            <p:custDataLst>
              <p:tags r:id="rId1"/>
            </p:custDataLst>
          </p:nvPr>
        </p:nvSpPr>
        <p:spPr bwMode="gray">
          <a:xfrm>
            <a:off x="325225" y="889711"/>
            <a:ext cx="1916340"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b="1" dirty="0">
                <a:solidFill>
                  <a:schemeClr val="bg1"/>
                </a:solidFill>
                <a:latin typeface="+mn-lt"/>
                <a:ea typeface="ＭＳ Ｐゴシック" pitchFamily="34" charset="-128"/>
                <a:cs typeface="Arial" pitchFamily="34" charset="0"/>
              </a:rPr>
              <a:t>Vertrauensniveau</a:t>
            </a:r>
          </a:p>
        </p:txBody>
      </p:sp>
      <p:sp>
        <p:nvSpPr>
          <p:cNvPr id="40" name="Rectangle 43">
            <a:extLst>
              <a:ext uri="{FF2B5EF4-FFF2-40B4-BE49-F238E27FC236}">
                <a16:creationId xmlns:a16="http://schemas.microsoft.com/office/drawing/2014/main" id="{B8EF913A-8908-4503-9F13-C176C0B00769}"/>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1" name="Rectangle 44">
            <a:extLst>
              <a:ext uri="{FF2B5EF4-FFF2-40B4-BE49-F238E27FC236}">
                <a16:creationId xmlns:a16="http://schemas.microsoft.com/office/drawing/2014/main" id="{CB8E6F0B-0BC9-4E28-9C3C-DFB6974D7A74}"/>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8" name="AutoShape 5">
            <a:extLst>
              <a:ext uri="{FF2B5EF4-FFF2-40B4-BE49-F238E27FC236}">
                <a16:creationId xmlns:a16="http://schemas.microsoft.com/office/drawing/2014/main" id="{551E6714-8DDE-4499-94FB-B5BD501E89BA}"/>
              </a:ext>
            </a:extLst>
          </p:cNvPr>
          <p:cNvSpPr>
            <a:spLocks noChangeArrowheads="1"/>
          </p:cNvSpPr>
          <p:nvPr>
            <p:custDataLst>
              <p:tags r:id="rId2"/>
            </p:custDataLst>
          </p:nvPr>
        </p:nvSpPr>
        <p:spPr bwMode="gray">
          <a:xfrm>
            <a:off x="2349856" y="889711"/>
            <a:ext cx="6543006"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Die digitale Welt im bildhaften Vergleich mit bekannten Fahrzeugen</a:t>
            </a:r>
          </a:p>
        </p:txBody>
      </p:sp>
      <p:grpSp>
        <p:nvGrpSpPr>
          <p:cNvPr id="22" name="Gruppieren 21">
            <a:extLst>
              <a:ext uri="{FF2B5EF4-FFF2-40B4-BE49-F238E27FC236}">
                <a16:creationId xmlns:a16="http://schemas.microsoft.com/office/drawing/2014/main" id="{AA0ADAEE-2DC0-46ED-9D16-75303126C7DF}"/>
              </a:ext>
            </a:extLst>
          </p:cNvPr>
          <p:cNvGrpSpPr/>
          <p:nvPr/>
        </p:nvGrpSpPr>
        <p:grpSpPr>
          <a:xfrm>
            <a:off x="2444397" y="3310045"/>
            <a:ext cx="3647335" cy="1363179"/>
            <a:chOff x="2444397" y="3310045"/>
            <a:chExt cx="3647335" cy="1363179"/>
          </a:xfrm>
        </p:grpSpPr>
        <p:pic>
          <p:nvPicPr>
            <p:cNvPr id="6" name="Grafik 5" descr="Ein Bild, das Kuchen, Tisch, blau, drinnen enthält.&#10;&#10;Automatisch generierte Beschreibung">
              <a:extLst>
                <a:ext uri="{FF2B5EF4-FFF2-40B4-BE49-F238E27FC236}">
                  <a16:creationId xmlns:a16="http://schemas.microsoft.com/office/drawing/2014/main" id="{6C59204A-2E33-48B5-BF6A-A7831020C5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81055" y="3311728"/>
              <a:ext cx="1810677" cy="1361496"/>
            </a:xfrm>
            <a:prstGeom prst="rect">
              <a:avLst/>
            </a:prstGeom>
          </p:spPr>
        </p:pic>
        <p:sp>
          <p:nvSpPr>
            <p:cNvPr id="11" name="Textfeld 10">
              <a:extLst>
                <a:ext uri="{FF2B5EF4-FFF2-40B4-BE49-F238E27FC236}">
                  <a16:creationId xmlns:a16="http://schemas.microsoft.com/office/drawing/2014/main" id="{AAAA699F-AC1B-4269-91DE-FBB1D305E2EE}"/>
                </a:ext>
              </a:extLst>
            </p:cNvPr>
            <p:cNvSpPr txBox="1"/>
            <p:nvPr/>
          </p:nvSpPr>
          <p:spPr>
            <a:xfrm>
              <a:off x="2444397" y="3310045"/>
              <a:ext cx="1896673" cy="938719"/>
            </a:xfrm>
            <a:prstGeom prst="rect">
              <a:avLst/>
            </a:prstGeom>
            <a:noFill/>
          </p:spPr>
          <p:txBody>
            <a:bodyPr wrap="none" rtlCol="0">
              <a:spAutoFit/>
            </a:bodyPr>
            <a:lstStyle/>
            <a:p>
              <a:pPr algn="r"/>
              <a:r>
                <a:rPr lang="de-DE" b="1" dirty="0">
                  <a:latin typeface="+mn-lt"/>
                </a:rPr>
                <a:t>Das heute bekannte Internet</a:t>
              </a:r>
            </a:p>
            <a:p>
              <a:pPr algn="r"/>
              <a:r>
                <a:rPr lang="de-DE" b="1" dirty="0">
                  <a:latin typeface="+mn-lt"/>
                </a:rPr>
                <a:t>kann mit einem Auto-</a:t>
              </a:r>
            </a:p>
            <a:p>
              <a:pPr algn="r"/>
              <a:r>
                <a:rPr lang="de-DE" b="1" dirty="0" err="1">
                  <a:latin typeface="+mn-lt"/>
                </a:rPr>
                <a:t>scooter</a:t>
              </a:r>
              <a:r>
                <a:rPr lang="de-DE" b="1" dirty="0">
                  <a:latin typeface="+mn-lt"/>
                </a:rPr>
                <a:t> verglichen </a:t>
              </a:r>
            </a:p>
            <a:p>
              <a:pPr algn="r"/>
              <a:r>
                <a:rPr lang="de-DE" b="1" dirty="0">
                  <a:latin typeface="+mn-lt"/>
                </a:rPr>
                <a:t>werden</a:t>
              </a:r>
            </a:p>
          </p:txBody>
        </p:sp>
      </p:grpSp>
      <p:grpSp>
        <p:nvGrpSpPr>
          <p:cNvPr id="24" name="Gruppieren 23">
            <a:extLst>
              <a:ext uri="{FF2B5EF4-FFF2-40B4-BE49-F238E27FC236}">
                <a16:creationId xmlns:a16="http://schemas.microsoft.com/office/drawing/2014/main" id="{C583910E-A471-4B5F-879E-C599FE9321BC}"/>
              </a:ext>
            </a:extLst>
          </p:cNvPr>
          <p:cNvGrpSpPr/>
          <p:nvPr/>
        </p:nvGrpSpPr>
        <p:grpSpPr>
          <a:xfrm>
            <a:off x="1664634" y="1900061"/>
            <a:ext cx="4438941" cy="1361496"/>
            <a:chOff x="1664634" y="1900061"/>
            <a:chExt cx="4438941" cy="1361496"/>
          </a:xfrm>
        </p:grpSpPr>
        <p:pic>
          <p:nvPicPr>
            <p:cNvPr id="10" name="Grafik 9" descr="Ein Bild, das Auto, Transport, geparkt, orange enthält.&#10;&#10;Automatisch generierte Beschreibung">
              <a:extLst>
                <a:ext uri="{FF2B5EF4-FFF2-40B4-BE49-F238E27FC236}">
                  <a16:creationId xmlns:a16="http://schemas.microsoft.com/office/drawing/2014/main" id="{E4B79B08-4615-46FE-B846-0B9C64CD8D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81055" y="1900061"/>
              <a:ext cx="1822520" cy="1361496"/>
            </a:xfrm>
            <a:prstGeom prst="rect">
              <a:avLst/>
            </a:prstGeom>
          </p:spPr>
        </p:pic>
        <p:sp>
          <p:nvSpPr>
            <p:cNvPr id="12" name="Textfeld 11">
              <a:extLst>
                <a:ext uri="{FF2B5EF4-FFF2-40B4-BE49-F238E27FC236}">
                  <a16:creationId xmlns:a16="http://schemas.microsoft.com/office/drawing/2014/main" id="{9B6082D1-38AA-4D02-BC6E-AB6F16B3303B}"/>
                </a:ext>
              </a:extLst>
            </p:cNvPr>
            <p:cNvSpPr txBox="1"/>
            <p:nvPr/>
          </p:nvSpPr>
          <p:spPr>
            <a:xfrm>
              <a:off x="1664634" y="1908593"/>
              <a:ext cx="2616421" cy="938719"/>
            </a:xfrm>
            <a:prstGeom prst="rect">
              <a:avLst/>
            </a:prstGeom>
            <a:noFill/>
          </p:spPr>
          <p:txBody>
            <a:bodyPr wrap="none" rtlCol="0">
              <a:spAutoFit/>
            </a:bodyPr>
            <a:lstStyle/>
            <a:p>
              <a:pPr algn="r"/>
              <a:r>
                <a:rPr lang="de-DE" b="1" dirty="0">
                  <a:latin typeface="+mn-lt"/>
                </a:rPr>
                <a:t>Ein Internet mit Online-Ausweisfunktion</a:t>
              </a:r>
            </a:p>
            <a:p>
              <a:pPr algn="r"/>
              <a:r>
                <a:rPr lang="de-DE" b="1" dirty="0">
                  <a:latin typeface="+mn-lt"/>
                </a:rPr>
                <a:t>kann mit einem für den </a:t>
              </a:r>
              <a:r>
                <a:rPr lang="de-DE" b="1" dirty="0" err="1">
                  <a:latin typeface="+mn-lt"/>
                </a:rPr>
                <a:t>Straßenver</a:t>
              </a:r>
              <a:r>
                <a:rPr lang="de-DE" b="1" dirty="0">
                  <a:latin typeface="+mn-lt"/>
                </a:rPr>
                <a:t>-</a:t>
              </a:r>
            </a:p>
            <a:p>
              <a:pPr algn="r"/>
              <a:r>
                <a:rPr lang="de-DE" b="1" dirty="0">
                  <a:latin typeface="+mn-lt"/>
                </a:rPr>
                <a:t>kehr zugelassenen Fahrzeug</a:t>
              </a:r>
            </a:p>
            <a:p>
              <a:pPr algn="r"/>
              <a:r>
                <a:rPr lang="de-DE" b="1" dirty="0">
                  <a:latin typeface="+mn-lt"/>
                </a:rPr>
                <a:t>verglichen werden</a:t>
              </a:r>
            </a:p>
          </p:txBody>
        </p:sp>
      </p:grpSp>
      <p:sp>
        <p:nvSpPr>
          <p:cNvPr id="28" name="Inhaltsplatzhalter 2">
            <a:extLst>
              <a:ext uri="{FF2B5EF4-FFF2-40B4-BE49-F238E27FC236}">
                <a16:creationId xmlns:a16="http://schemas.microsoft.com/office/drawing/2014/main" id="{77915685-4A2A-4B99-8D5C-D9A2077688B8}"/>
              </a:ext>
            </a:extLst>
          </p:cNvPr>
          <p:cNvSpPr txBox="1">
            <a:spLocks/>
          </p:cNvSpPr>
          <p:nvPr/>
        </p:nvSpPr>
        <p:spPr bwMode="auto">
          <a:xfrm>
            <a:off x="6103575" y="1785910"/>
            <a:ext cx="2941712" cy="3031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285750" indent="-285750"/>
            <a:r>
              <a:rPr lang="de-DE" altLang="de-DE" sz="1400" dirty="0"/>
              <a:t>Wer seit über 20 Jahren „nur“ den Fahrzeugtyp „Autoscooter“ auf einem unendlich großen Parcours kennt, kann sich einen  Straßenverkehr mit entsprechend zugelassenen Fahrzeugen, der Erfordernis einer Fahrerlaubnis, Verkehrsregeln inkl. Verkehrsüberwachung usw. nur sehr schwer vorstellen.</a:t>
            </a:r>
            <a:endParaRPr lang="de-DE" altLang="de-DE" sz="1400" b="1" dirty="0"/>
          </a:p>
        </p:txBody>
      </p:sp>
      <p:sp>
        <p:nvSpPr>
          <p:cNvPr id="4" name="Foliennummernplatzhalter 3">
            <a:extLst>
              <a:ext uri="{FF2B5EF4-FFF2-40B4-BE49-F238E27FC236}">
                <a16:creationId xmlns:a16="http://schemas.microsoft.com/office/drawing/2014/main" id="{D30D573C-EE89-4A6B-BE5C-B77D96B5A71A}"/>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a:t>
            </a:fld>
            <a:endParaRPr lang="de-DE" dirty="0"/>
          </a:p>
        </p:txBody>
      </p:sp>
      <p:sp>
        <p:nvSpPr>
          <p:cNvPr id="5" name="Inhaltsplatzhalter 2">
            <a:extLst>
              <a:ext uri="{FF2B5EF4-FFF2-40B4-BE49-F238E27FC236}">
                <a16:creationId xmlns:a16="http://schemas.microsoft.com/office/drawing/2014/main" id="{214C582D-8F6F-8172-9DBA-6769F048FF76}"/>
              </a:ext>
            </a:extLst>
          </p:cNvPr>
          <p:cNvSpPr txBox="1">
            <a:spLocks/>
          </p:cNvSpPr>
          <p:nvPr/>
        </p:nvSpPr>
        <p:spPr bwMode="auto">
          <a:xfrm>
            <a:off x="2349856" y="1459032"/>
            <a:ext cx="6543006" cy="310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1.) Der Umstieg vom Spaß-Internet zum Vertrauens-Internet ist gewaltig.</a:t>
            </a:r>
          </a:p>
        </p:txBody>
      </p:sp>
      <p:sp>
        <p:nvSpPr>
          <p:cNvPr id="13" name="AutoShape 5">
            <a:extLst>
              <a:ext uri="{FF2B5EF4-FFF2-40B4-BE49-F238E27FC236}">
                <a16:creationId xmlns:a16="http://schemas.microsoft.com/office/drawing/2014/main" id="{3D9AC31C-67F2-EEDE-93D0-17262C322E53}"/>
              </a:ext>
            </a:extLst>
          </p:cNvPr>
          <p:cNvSpPr>
            <a:spLocks noChangeArrowheads="1"/>
          </p:cNvSpPr>
          <p:nvPr>
            <p:custDataLst>
              <p:tags r:id="rId3"/>
            </p:custDataLst>
          </p:nvPr>
        </p:nvSpPr>
        <p:spPr bwMode="gray">
          <a:xfrm>
            <a:off x="6211790" y="4328556"/>
            <a:ext cx="2630585" cy="412021"/>
          </a:xfrm>
          <a:prstGeom prst="roundRect">
            <a:avLst>
              <a:gd name="adj" fmla="val 1542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Es bedarf eines </a:t>
            </a:r>
            <a:r>
              <a:rPr lang="de-DE" sz="1400" b="1" dirty="0" err="1">
                <a:solidFill>
                  <a:schemeClr val="bg1"/>
                </a:solidFill>
                <a:effectLst>
                  <a:outerShdw blurRad="38100" dist="38100" dir="2700000" algn="tl">
                    <a:srgbClr val="000000">
                      <a:alpha val="43137"/>
                    </a:srgbClr>
                  </a:outerShdw>
                </a:effectLst>
                <a:latin typeface="+mn-lt"/>
              </a:rPr>
              <a:t>Transfor-mationsmanagements</a:t>
            </a:r>
            <a:r>
              <a:rPr lang="de-DE" sz="1400" b="1" dirty="0">
                <a:solidFill>
                  <a:schemeClr val="bg1"/>
                </a:solidFill>
                <a:effectLst>
                  <a:outerShdw blurRad="38100" dist="38100" dir="2700000" algn="tl">
                    <a:srgbClr val="000000">
                      <a:alpha val="43137"/>
                    </a:srgbClr>
                  </a:outerShdw>
                </a:effectLst>
                <a:latin typeface="+mn-lt"/>
              </a:rPr>
              <a:t>!</a:t>
            </a:r>
          </a:p>
        </p:txBody>
      </p:sp>
      <p:sp>
        <p:nvSpPr>
          <p:cNvPr id="9" name="Inhaltsplatzhalter 2">
            <a:extLst>
              <a:ext uri="{FF2B5EF4-FFF2-40B4-BE49-F238E27FC236}">
                <a16:creationId xmlns:a16="http://schemas.microsoft.com/office/drawing/2014/main" id="{0921139C-D42B-1AB5-CC22-3B01EA965E85}"/>
              </a:ext>
            </a:extLst>
          </p:cNvPr>
          <p:cNvSpPr txBox="1">
            <a:spLocks/>
          </p:cNvSpPr>
          <p:nvPr/>
        </p:nvSpPr>
        <p:spPr bwMode="auto">
          <a:xfrm>
            <a:off x="2349857" y="1230313"/>
            <a:ext cx="6543006" cy="34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Bewusstseinswandel ist notwendig:</a:t>
            </a:r>
          </a:p>
        </p:txBody>
      </p:sp>
    </p:spTree>
    <p:extLst>
      <p:ext uri="{BB962C8B-B14F-4D97-AF65-F5344CB8AC3E}">
        <p14:creationId xmlns:p14="http://schemas.microsoft.com/office/powerpoint/2010/main" val="839921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1+#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1+#ppt_w/2"/>
                                          </p:val>
                                        </p:tav>
                                        <p:tav tm="100000">
                                          <p:val>
                                            <p:strVal val="#ppt_x"/>
                                          </p:val>
                                        </p:tav>
                                      </p:tavLst>
                                    </p:anim>
                                    <p:anim calcmode="lin" valueType="num">
                                      <p:cBhvr additive="base">
                                        <p:cTn id="2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1+#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 grpId="0"/>
      <p:bldP spid="13" grpId="0" animBg="1"/>
      <p:bldP spid="9"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DBBA7-8B20-B66D-F47F-BC2122E10DB1}"/>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E0F9DDAD-F5D4-690B-A1FE-DEDCABC2762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2B943F74-AA4D-0C2B-779D-D9F1EE8F2836}"/>
              </a:ext>
            </a:extLst>
          </p:cNvPr>
          <p:cNvSpPr>
            <a:spLocks noGrp="1"/>
          </p:cNvSpPr>
          <p:nvPr>
            <p:ph type="title"/>
          </p:nvPr>
        </p:nvSpPr>
        <p:spPr>
          <a:xfrm>
            <a:off x="304800" y="134938"/>
            <a:ext cx="8728841" cy="1095375"/>
          </a:xfrm>
        </p:spPr>
        <p:txBody>
          <a:bodyPr/>
          <a:lstStyle/>
          <a:p>
            <a:r>
              <a:rPr lang="de-DE" sz="2000" b="1" dirty="0">
                <a:solidFill>
                  <a:srgbClr val="5489C2"/>
                </a:solidFill>
              </a:rPr>
              <a:t>Bessere Digitalisierung durch Einsatz der Online-Ausweisfunktion </a:t>
            </a:r>
            <a:br>
              <a:rPr lang="de-DE" sz="2000" b="1" dirty="0">
                <a:solidFill>
                  <a:srgbClr val="5489C2"/>
                </a:solidFill>
              </a:rPr>
            </a:br>
            <a:r>
              <a:rPr lang="de-DE" sz="2000" b="1" dirty="0">
                <a:solidFill>
                  <a:srgbClr val="5489C2"/>
                </a:solidFill>
              </a:rPr>
              <a:t>Wir lernen Online-Ausweisen / Ausprobieren, was der „</a:t>
            </a:r>
            <a:r>
              <a:rPr lang="de-DE" sz="2000" b="1" dirty="0" err="1">
                <a:solidFill>
                  <a:srgbClr val="5489C2"/>
                </a:solidFill>
              </a:rPr>
              <a:t>Perso</a:t>
            </a:r>
            <a:r>
              <a:rPr lang="de-DE" sz="2000" b="1" dirty="0">
                <a:solidFill>
                  <a:srgbClr val="5489C2"/>
                </a:solidFill>
              </a:rPr>
              <a:t>" draufhat.</a:t>
            </a:r>
            <a:endParaRPr lang="de-DE" sz="2000" dirty="0"/>
          </a:p>
        </p:txBody>
      </p:sp>
      <p:sp>
        <p:nvSpPr>
          <p:cNvPr id="47" name="Rectangle 43">
            <a:extLst>
              <a:ext uri="{FF2B5EF4-FFF2-40B4-BE49-F238E27FC236}">
                <a16:creationId xmlns:a16="http://schemas.microsoft.com/office/drawing/2014/main" id="{CBF4DDB3-D19B-6277-62F0-4250DD5EAEC2}"/>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843F034F-6F0A-A1AE-DC99-05F9D6F4216C}"/>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5C270036-8DB0-B8ED-93BD-B5DC06081C4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130</a:t>
            </a:fld>
            <a:endParaRPr lang="de-DE" dirty="0"/>
          </a:p>
        </p:txBody>
      </p:sp>
      <p:sp>
        <p:nvSpPr>
          <p:cNvPr id="4" name="AutoShape 5">
            <a:extLst>
              <a:ext uri="{FF2B5EF4-FFF2-40B4-BE49-F238E27FC236}">
                <a16:creationId xmlns:a16="http://schemas.microsoft.com/office/drawing/2014/main" id="{677BDDE0-37EE-C477-F8E4-F2DD6BAD1C44}"/>
              </a:ext>
            </a:extLst>
          </p:cNvPr>
          <p:cNvSpPr>
            <a:spLocks noChangeArrowheads="1"/>
          </p:cNvSpPr>
          <p:nvPr>
            <p:custDataLst>
              <p:tags r:id="rId1"/>
            </p:custDataLst>
          </p:nvPr>
        </p:nvSpPr>
        <p:spPr bwMode="gray">
          <a:xfrm>
            <a:off x="304800" y="889711"/>
            <a:ext cx="8537575"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PIN-Brief </a:t>
            </a:r>
            <a:r>
              <a:rPr lang="de-DE" sz="1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zum Online-Ausweis.</a:t>
            </a:r>
            <a:endPar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pic>
        <p:nvPicPr>
          <p:cNvPr id="8" name="Grafik 7">
            <a:extLst>
              <a:ext uri="{FF2B5EF4-FFF2-40B4-BE49-F238E27FC236}">
                <a16:creationId xmlns:a16="http://schemas.microsoft.com/office/drawing/2014/main" id="{35E6777D-3F08-DE5C-9465-570D7DD5F13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838182" y="1268452"/>
            <a:ext cx="2360024" cy="3606636"/>
          </a:xfrm>
          <a:prstGeom prst="rect">
            <a:avLst/>
          </a:prstGeom>
        </p:spPr>
      </p:pic>
      <p:sp>
        <p:nvSpPr>
          <p:cNvPr id="17" name="Textfeld 16">
            <a:extLst>
              <a:ext uri="{FF2B5EF4-FFF2-40B4-BE49-F238E27FC236}">
                <a16:creationId xmlns:a16="http://schemas.microsoft.com/office/drawing/2014/main" id="{9130A46E-2A2A-B81E-CE51-5047B5298EAB}"/>
              </a:ext>
            </a:extLst>
          </p:cNvPr>
          <p:cNvSpPr txBox="1"/>
          <p:nvPr/>
        </p:nvSpPr>
        <p:spPr>
          <a:xfrm>
            <a:off x="306388" y="1826175"/>
            <a:ext cx="3446210" cy="553998"/>
          </a:xfrm>
          <a:prstGeom prst="rect">
            <a:avLst/>
          </a:prstGeom>
          <a:solidFill>
            <a:srgbClr val="58AB27"/>
          </a:solidFill>
        </p:spPr>
        <p:txBody>
          <a:bodyPr wrap="square" rtlCol="0">
            <a:noAutofit/>
          </a:bodyPr>
          <a:lstStyle>
            <a:defPPr>
              <a:defRPr lang="de-DE"/>
            </a:defPPr>
            <a:lvl1pPr>
              <a:defRPr b="1">
                <a:solidFill>
                  <a:schemeClr val="accent3"/>
                </a:solidFill>
                <a:latin typeface="+mn-lt"/>
              </a:defRPr>
            </a:lvl1pPr>
          </a:lstStyle>
          <a:p>
            <a:pPr algn="r"/>
            <a:r>
              <a:rPr lang="de-DE" dirty="0"/>
              <a:t>Erläuterung zum PIN-Brief.</a:t>
            </a:r>
          </a:p>
        </p:txBody>
      </p:sp>
      <p:sp>
        <p:nvSpPr>
          <p:cNvPr id="19" name="Textfeld 18">
            <a:extLst>
              <a:ext uri="{FF2B5EF4-FFF2-40B4-BE49-F238E27FC236}">
                <a16:creationId xmlns:a16="http://schemas.microsoft.com/office/drawing/2014/main" id="{D911B882-BAD0-AACC-3B84-C67C0C1929B6}"/>
              </a:ext>
            </a:extLst>
          </p:cNvPr>
          <p:cNvSpPr txBox="1"/>
          <p:nvPr/>
        </p:nvSpPr>
        <p:spPr>
          <a:xfrm>
            <a:off x="306387" y="2679144"/>
            <a:ext cx="3446211" cy="1046084"/>
          </a:xfrm>
          <a:prstGeom prst="rect">
            <a:avLst/>
          </a:prstGeom>
          <a:solidFill>
            <a:srgbClr val="58AB27"/>
          </a:solidFill>
        </p:spPr>
        <p:txBody>
          <a:bodyPr wrap="square" rtlCol="0">
            <a:noAutofit/>
          </a:bodyPr>
          <a:lstStyle>
            <a:defPPr>
              <a:defRPr lang="de-DE"/>
            </a:defPPr>
            <a:lvl1pPr>
              <a:defRPr b="1">
                <a:solidFill>
                  <a:schemeClr val="accent3"/>
                </a:solidFill>
                <a:latin typeface="+mn-lt"/>
              </a:defRPr>
            </a:lvl1pPr>
          </a:lstStyle>
          <a:p>
            <a:pPr algn="r"/>
            <a:r>
              <a:rPr lang="de-DE" dirty="0"/>
              <a:t>Einmal-PIN (Transport-PIN)</a:t>
            </a:r>
            <a:br>
              <a:rPr lang="de-DE" dirty="0"/>
            </a:br>
            <a:r>
              <a:rPr lang="de-DE" b="0" dirty="0"/>
              <a:t>Diese fünfstellige Einmal-PIN benötigen Sie, wenn Sie Ihre eigene, sechsstellige PIN erstmals setzen möchten.</a:t>
            </a:r>
          </a:p>
          <a:p>
            <a:pPr algn="r"/>
            <a:r>
              <a:rPr lang="de-DE" b="0" dirty="0"/>
              <a:t>Im Internet (Personalausweisportal.de) oder bei Ihrer Behörde finden Sie alle Informationen zum Setzen Ihrer eigenen, sechsstelligen PIN. </a:t>
            </a:r>
          </a:p>
        </p:txBody>
      </p:sp>
      <p:sp>
        <p:nvSpPr>
          <p:cNvPr id="5" name="Textfeld 4">
            <a:extLst>
              <a:ext uri="{FF2B5EF4-FFF2-40B4-BE49-F238E27FC236}">
                <a16:creationId xmlns:a16="http://schemas.microsoft.com/office/drawing/2014/main" id="{F411DBB5-4DA3-D611-6AC4-810D0BD39C13}"/>
              </a:ext>
            </a:extLst>
          </p:cNvPr>
          <p:cNvSpPr txBox="1"/>
          <p:nvPr/>
        </p:nvSpPr>
        <p:spPr>
          <a:xfrm>
            <a:off x="306388" y="3829004"/>
            <a:ext cx="3446209" cy="1015663"/>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pPr algn="r"/>
            <a:r>
              <a:rPr lang="de-DE" dirty="0"/>
              <a:t>Was brauche ich, um meinen Online-Ausweis</a:t>
            </a:r>
            <a:br>
              <a:rPr lang="de-DE" dirty="0"/>
            </a:br>
            <a:r>
              <a:rPr lang="de-DE" dirty="0"/>
              <a:t>einzurichten?</a:t>
            </a:r>
            <a:br>
              <a:rPr lang="de-DE" dirty="0"/>
            </a:br>
            <a:r>
              <a:rPr lang="de-DE" b="0" dirty="0"/>
              <a:t>- Personalausweis</a:t>
            </a:r>
            <a:br>
              <a:rPr lang="de-DE" b="0" dirty="0"/>
            </a:br>
            <a:r>
              <a:rPr lang="de-DE" b="0" dirty="0"/>
              <a:t>- fünfstellige Einmal-PIN (Transport-PIN)</a:t>
            </a:r>
            <a:br>
              <a:rPr lang="de-DE" b="0" dirty="0"/>
            </a:br>
            <a:r>
              <a:rPr lang="de-DE" b="0" dirty="0"/>
              <a:t>- </a:t>
            </a:r>
            <a:r>
              <a:rPr lang="de-DE" b="0" dirty="0">
                <a:hlinkClick r:id="rId5"/>
              </a:rPr>
              <a:t>Smartphone</a:t>
            </a:r>
            <a:r>
              <a:rPr lang="de-DE" b="0" dirty="0"/>
              <a:t> (oder Kartenlesegerät am PC)</a:t>
            </a:r>
            <a:br>
              <a:rPr lang="de-DE" b="0" dirty="0"/>
            </a:br>
            <a:r>
              <a:rPr lang="de-DE" b="0" dirty="0"/>
              <a:t>- </a:t>
            </a:r>
            <a:r>
              <a:rPr lang="de-DE" b="0" dirty="0">
                <a:hlinkClick r:id="rId6"/>
              </a:rPr>
              <a:t>AusweisApp</a:t>
            </a:r>
            <a:r>
              <a:rPr lang="de-DE" b="0" dirty="0"/>
              <a:t> (oder eine andere geeignete App)</a:t>
            </a:r>
          </a:p>
        </p:txBody>
      </p:sp>
      <p:sp>
        <p:nvSpPr>
          <p:cNvPr id="6" name="Textfeld 5">
            <a:extLst>
              <a:ext uri="{FF2B5EF4-FFF2-40B4-BE49-F238E27FC236}">
                <a16:creationId xmlns:a16="http://schemas.microsoft.com/office/drawing/2014/main" id="{5427C039-060D-EAFB-6B75-21ADA03C8053}"/>
              </a:ext>
            </a:extLst>
          </p:cNvPr>
          <p:cNvSpPr txBox="1"/>
          <p:nvPr/>
        </p:nvSpPr>
        <p:spPr>
          <a:xfrm>
            <a:off x="6283790" y="2679144"/>
            <a:ext cx="2553823" cy="1046084"/>
          </a:xfrm>
          <a:prstGeom prst="rect">
            <a:avLst/>
          </a:prstGeom>
          <a:solidFill>
            <a:srgbClr val="58AB27"/>
          </a:solidFill>
        </p:spPr>
        <p:txBody>
          <a:bodyPr wrap="square" rtlCol="0">
            <a:noAutofit/>
          </a:bodyPr>
          <a:lstStyle>
            <a:defPPr>
              <a:defRPr lang="de-DE"/>
            </a:defPPr>
            <a:lvl1pPr>
              <a:defRPr b="1">
                <a:solidFill>
                  <a:schemeClr val="accent3"/>
                </a:solidFill>
                <a:latin typeface="+mn-lt"/>
              </a:defRPr>
            </a:lvl1pPr>
          </a:lstStyle>
          <a:p>
            <a:r>
              <a:rPr lang="de-DE" dirty="0"/>
              <a:t>PUK</a:t>
            </a:r>
            <a:br>
              <a:rPr lang="de-DE" dirty="0"/>
            </a:br>
            <a:r>
              <a:rPr lang="de-DE" b="0" dirty="0"/>
              <a:t>Der Online-Ausweis wird blockiert, wenn Sie Ihre PIN dreimal falsch eingeben. Mit der PUK können Sie die Blockade zehnmal aufheben und erneut probieren, Ihre PIN einzugeben.</a:t>
            </a:r>
          </a:p>
        </p:txBody>
      </p:sp>
      <p:sp>
        <p:nvSpPr>
          <p:cNvPr id="7" name="Textfeld 6">
            <a:extLst>
              <a:ext uri="{FF2B5EF4-FFF2-40B4-BE49-F238E27FC236}">
                <a16:creationId xmlns:a16="http://schemas.microsoft.com/office/drawing/2014/main" id="{9F299F7D-0406-387D-93A4-F1ACF021E084}"/>
              </a:ext>
            </a:extLst>
          </p:cNvPr>
          <p:cNvSpPr txBox="1"/>
          <p:nvPr/>
        </p:nvSpPr>
        <p:spPr>
          <a:xfrm>
            <a:off x="6283790" y="3755649"/>
            <a:ext cx="2553822" cy="630004"/>
          </a:xfrm>
          <a:prstGeom prst="rect">
            <a:avLst/>
          </a:prstGeom>
          <a:solidFill>
            <a:srgbClr val="58AB27"/>
          </a:solidFill>
        </p:spPr>
        <p:txBody>
          <a:bodyPr wrap="square" rtlCol="0">
            <a:noAutofit/>
          </a:bodyPr>
          <a:lstStyle>
            <a:defPPr>
              <a:defRPr lang="de-DE"/>
            </a:defPPr>
            <a:lvl1pPr>
              <a:defRPr b="1">
                <a:solidFill>
                  <a:schemeClr val="accent3"/>
                </a:solidFill>
                <a:latin typeface="+mn-lt"/>
              </a:defRPr>
            </a:lvl1pPr>
          </a:lstStyle>
          <a:p>
            <a:r>
              <a:rPr lang="de-DE" dirty="0"/>
              <a:t>Wichtig</a:t>
            </a:r>
          </a:p>
          <a:p>
            <a:pPr>
              <a:spcBef>
                <a:spcPts val="0"/>
              </a:spcBef>
            </a:pPr>
            <a:r>
              <a:rPr lang="de-DE" b="0" dirty="0"/>
              <a:t>Bitte bewahren Sie diese Information gut auf.</a:t>
            </a:r>
          </a:p>
        </p:txBody>
      </p:sp>
    </p:spTree>
    <p:extLst>
      <p:ext uri="{BB962C8B-B14F-4D97-AF65-F5344CB8AC3E}">
        <p14:creationId xmlns:p14="http://schemas.microsoft.com/office/powerpoint/2010/main" val="200690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Effect transition="in" filter="fade">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5" grpId="0" animBg="1"/>
      <p:bldP spid="6" grpId="0" animBg="1"/>
      <p:bldP spid="7"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A0828-8731-4AAE-A3CC-7F61D6F9C666}"/>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29750114-751F-D9A8-6468-B95AD78A4F0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067DDEDD-E1DF-4CEB-2AA4-81D0B47308B2}"/>
              </a:ext>
            </a:extLst>
          </p:cNvPr>
          <p:cNvSpPr>
            <a:spLocks noGrp="1"/>
          </p:cNvSpPr>
          <p:nvPr>
            <p:ph type="title"/>
          </p:nvPr>
        </p:nvSpPr>
        <p:spPr>
          <a:xfrm>
            <a:off x="304800" y="134938"/>
            <a:ext cx="8728841" cy="1095375"/>
          </a:xfrm>
        </p:spPr>
        <p:txBody>
          <a:bodyPr/>
          <a:lstStyle/>
          <a:p>
            <a:r>
              <a:rPr lang="de-DE" sz="2000" b="1" dirty="0">
                <a:solidFill>
                  <a:srgbClr val="5489C2"/>
                </a:solidFill>
              </a:rPr>
              <a:t>Bessere Digitalisierung durch Einsatz der Online-Ausweisfunktion </a:t>
            </a:r>
            <a:br>
              <a:rPr lang="de-DE" sz="2000" b="1" dirty="0">
                <a:solidFill>
                  <a:srgbClr val="5489C2"/>
                </a:solidFill>
              </a:rPr>
            </a:br>
            <a:r>
              <a:rPr lang="de-DE" sz="2000" b="1" dirty="0">
                <a:solidFill>
                  <a:srgbClr val="5489C2"/>
                </a:solidFill>
              </a:rPr>
              <a:t>Wir lernen Online-Ausweisen / Ausprobieren, was der „</a:t>
            </a:r>
            <a:r>
              <a:rPr lang="de-DE" sz="2000" b="1" dirty="0" err="1">
                <a:solidFill>
                  <a:srgbClr val="5489C2"/>
                </a:solidFill>
              </a:rPr>
              <a:t>Perso</a:t>
            </a:r>
            <a:r>
              <a:rPr lang="de-DE" sz="2000" b="1" dirty="0">
                <a:solidFill>
                  <a:srgbClr val="5489C2"/>
                </a:solidFill>
              </a:rPr>
              <a:t>" draufhat.</a:t>
            </a:r>
            <a:endParaRPr lang="de-DE" sz="2000" dirty="0"/>
          </a:p>
        </p:txBody>
      </p:sp>
      <p:sp>
        <p:nvSpPr>
          <p:cNvPr id="47" name="Rectangle 43">
            <a:extLst>
              <a:ext uri="{FF2B5EF4-FFF2-40B4-BE49-F238E27FC236}">
                <a16:creationId xmlns:a16="http://schemas.microsoft.com/office/drawing/2014/main" id="{E7594439-36F7-B817-ABB0-4871B7BAB5BD}"/>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8AAE0BDB-EAC7-4597-95EF-DD4C1359B655}"/>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AD136BE3-1300-4280-453B-2F21DD5658C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131</a:t>
            </a:fld>
            <a:endParaRPr lang="de-DE" dirty="0"/>
          </a:p>
        </p:txBody>
      </p:sp>
      <p:sp>
        <p:nvSpPr>
          <p:cNvPr id="4" name="AutoShape 5">
            <a:extLst>
              <a:ext uri="{FF2B5EF4-FFF2-40B4-BE49-F238E27FC236}">
                <a16:creationId xmlns:a16="http://schemas.microsoft.com/office/drawing/2014/main" id="{4F8B5C5B-E412-3F9D-FA4E-5807817C6BD6}"/>
              </a:ext>
            </a:extLst>
          </p:cNvPr>
          <p:cNvSpPr>
            <a:spLocks noChangeArrowheads="1"/>
          </p:cNvSpPr>
          <p:nvPr>
            <p:custDataLst>
              <p:tags r:id="rId1"/>
            </p:custDataLst>
          </p:nvPr>
        </p:nvSpPr>
        <p:spPr bwMode="gray">
          <a:xfrm>
            <a:off x="304800" y="889711"/>
            <a:ext cx="8537575"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PIN-Brief zum Online-Ausweis, ein früheres Muster in leichter Sprache.</a:t>
            </a:r>
          </a:p>
        </p:txBody>
      </p:sp>
      <p:pic>
        <p:nvPicPr>
          <p:cNvPr id="8" name="Grafik 7">
            <a:extLst>
              <a:ext uri="{FF2B5EF4-FFF2-40B4-BE49-F238E27FC236}">
                <a16:creationId xmlns:a16="http://schemas.microsoft.com/office/drawing/2014/main" id="{FADB07EE-59C1-8185-1084-D9A5BCB1D30B}"/>
              </a:ext>
            </a:extLst>
          </p:cNvPr>
          <p:cNvPicPr>
            <a:picLocks noChangeAspect="1"/>
          </p:cNvPicPr>
          <p:nvPr/>
        </p:nvPicPr>
        <p:blipFill>
          <a:blip r:embed="rId4"/>
          <a:stretch>
            <a:fillRect/>
          </a:stretch>
        </p:blipFill>
        <p:spPr>
          <a:xfrm>
            <a:off x="1254727" y="1268452"/>
            <a:ext cx="2733938" cy="3606636"/>
          </a:xfrm>
          <a:prstGeom prst="rect">
            <a:avLst/>
          </a:prstGeom>
        </p:spPr>
      </p:pic>
      <p:pic>
        <p:nvPicPr>
          <p:cNvPr id="11" name="Grafik 10">
            <a:extLst>
              <a:ext uri="{FF2B5EF4-FFF2-40B4-BE49-F238E27FC236}">
                <a16:creationId xmlns:a16="http://schemas.microsoft.com/office/drawing/2014/main" id="{29465820-9693-AE85-768F-0ABA9AEA67B1}"/>
              </a:ext>
            </a:extLst>
          </p:cNvPr>
          <p:cNvPicPr>
            <a:picLocks noChangeAspect="1"/>
          </p:cNvPicPr>
          <p:nvPr/>
        </p:nvPicPr>
        <p:blipFill>
          <a:blip r:embed="rId5"/>
          <a:stretch>
            <a:fillRect/>
          </a:stretch>
        </p:blipFill>
        <p:spPr>
          <a:xfrm>
            <a:off x="5975125" y="1268450"/>
            <a:ext cx="2693565" cy="3606637"/>
          </a:xfrm>
          <a:prstGeom prst="rect">
            <a:avLst/>
          </a:prstGeom>
        </p:spPr>
      </p:pic>
      <p:sp>
        <p:nvSpPr>
          <p:cNvPr id="12" name="Textfeld 11">
            <a:extLst>
              <a:ext uri="{FF2B5EF4-FFF2-40B4-BE49-F238E27FC236}">
                <a16:creationId xmlns:a16="http://schemas.microsoft.com/office/drawing/2014/main" id="{81065618-0432-F6F3-77E6-CF5DFE8C3C5B}"/>
              </a:ext>
            </a:extLst>
          </p:cNvPr>
          <p:cNvSpPr txBox="1"/>
          <p:nvPr/>
        </p:nvSpPr>
        <p:spPr>
          <a:xfrm>
            <a:off x="306388" y="1914359"/>
            <a:ext cx="893838" cy="246221"/>
          </a:xfrm>
          <a:prstGeom prst="rect">
            <a:avLst/>
          </a:prstGeom>
          <a:solidFill>
            <a:srgbClr val="58AB27"/>
          </a:solidFill>
        </p:spPr>
        <p:txBody>
          <a:bodyPr wrap="square" rtlCol="0">
            <a:spAutoFit/>
          </a:bodyPr>
          <a:lstStyle/>
          <a:p>
            <a:r>
              <a:rPr lang="de-DE" b="1" dirty="0">
                <a:solidFill>
                  <a:schemeClr val="accent3"/>
                </a:solidFill>
                <a:latin typeface="+mn-lt"/>
              </a:rPr>
              <a:t>Adresse</a:t>
            </a:r>
          </a:p>
        </p:txBody>
      </p:sp>
      <p:sp>
        <p:nvSpPr>
          <p:cNvPr id="15" name="Textfeld 14">
            <a:extLst>
              <a:ext uri="{FF2B5EF4-FFF2-40B4-BE49-F238E27FC236}">
                <a16:creationId xmlns:a16="http://schemas.microsoft.com/office/drawing/2014/main" id="{F0AD437B-6F28-521D-D47D-0CFEAB578845}"/>
              </a:ext>
            </a:extLst>
          </p:cNvPr>
          <p:cNvSpPr txBox="1"/>
          <p:nvPr/>
        </p:nvSpPr>
        <p:spPr>
          <a:xfrm>
            <a:off x="299017" y="3237822"/>
            <a:ext cx="901209" cy="553998"/>
          </a:xfrm>
          <a:prstGeom prst="rect">
            <a:avLst/>
          </a:prstGeom>
          <a:solidFill>
            <a:srgbClr val="58AB27"/>
          </a:solidFill>
        </p:spPr>
        <p:txBody>
          <a:bodyPr wrap="none" rtlCol="0">
            <a:spAutoFit/>
          </a:bodyPr>
          <a:lstStyle>
            <a:defPPr>
              <a:defRPr lang="de-DE"/>
            </a:defPPr>
            <a:lvl1pPr>
              <a:defRPr b="1">
                <a:solidFill>
                  <a:schemeClr val="accent3"/>
                </a:solidFill>
                <a:latin typeface="+mn-lt"/>
              </a:defRPr>
            </a:lvl1pPr>
          </a:lstStyle>
          <a:p>
            <a:r>
              <a:rPr lang="de-DE" dirty="0"/>
              <a:t>Was ist der </a:t>
            </a:r>
            <a:br>
              <a:rPr lang="de-DE" dirty="0"/>
            </a:br>
            <a:r>
              <a:rPr lang="de-DE" dirty="0"/>
              <a:t>Online-</a:t>
            </a:r>
            <a:br>
              <a:rPr lang="de-DE" dirty="0"/>
            </a:br>
            <a:r>
              <a:rPr lang="de-DE" dirty="0"/>
              <a:t>Ausweis?</a:t>
            </a:r>
          </a:p>
        </p:txBody>
      </p:sp>
      <p:sp>
        <p:nvSpPr>
          <p:cNvPr id="16" name="Textfeld 15">
            <a:extLst>
              <a:ext uri="{FF2B5EF4-FFF2-40B4-BE49-F238E27FC236}">
                <a16:creationId xmlns:a16="http://schemas.microsoft.com/office/drawing/2014/main" id="{637ACEF9-6CE5-3804-C656-5C202100B098}"/>
              </a:ext>
            </a:extLst>
          </p:cNvPr>
          <p:cNvSpPr txBox="1"/>
          <p:nvPr/>
        </p:nvSpPr>
        <p:spPr>
          <a:xfrm>
            <a:off x="304800" y="3855267"/>
            <a:ext cx="901209" cy="861774"/>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Wofür kann </a:t>
            </a:r>
            <a:br>
              <a:rPr lang="de-DE" dirty="0"/>
            </a:br>
            <a:r>
              <a:rPr lang="de-DE" dirty="0"/>
              <a:t>ich den </a:t>
            </a:r>
            <a:br>
              <a:rPr lang="de-DE" dirty="0"/>
            </a:br>
            <a:r>
              <a:rPr lang="de-DE" dirty="0"/>
              <a:t>Online-</a:t>
            </a:r>
            <a:br>
              <a:rPr lang="de-DE" dirty="0"/>
            </a:br>
            <a:r>
              <a:rPr lang="de-DE" dirty="0"/>
              <a:t>Ausweis</a:t>
            </a:r>
            <a:br>
              <a:rPr lang="de-DE" dirty="0"/>
            </a:br>
            <a:r>
              <a:rPr lang="de-DE" dirty="0"/>
              <a:t>nutzen?</a:t>
            </a:r>
          </a:p>
        </p:txBody>
      </p:sp>
      <p:sp>
        <p:nvSpPr>
          <p:cNvPr id="17" name="Textfeld 16">
            <a:extLst>
              <a:ext uri="{FF2B5EF4-FFF2-40B4-BE49-F238E27FC236}">
                <a16:creationId xmlns:a16="http://schemas.microsoft.com/office/drawing/2014/main" id="{74580C25-FD9B-6DF9-802B-7579CA60F577}"/>
              </a:ext>
            </a:extLst>
          </p:cNvPr>
          <p:cNvSpPr txBox="1"/>
          <p:nvPr/>
        </p:nvSpPr>
        <p:spPr>
          <a:xfrm>
            <a:off x="299017" y="2632235"/>
            <a:ext cx="902811" cy="553998"/>
          </a:xfrm>
          <a:prstGeom prst="rect">
            <a:avLst/>
          </a:prstGeom>
          <a:solidFill>
            <a:srgbClr val="58AB27"/>
          </a:solidFill>
        </p:spPr>
        <p:txBody>
          <a:bodyPr wrap="none" rtlCol="0">
            <a:spAutoFit/>
          </a:bodyPr>
          <a:lstStyle>
            <a:defPPr>
              <a:defRPr lang="de-DE"/>
            </a:defPPr>
            <a:lvl1pPr>
              <a:defRPr b="1">
                <a:solidFill>
                  <a:schemeClr val="accent3"/>
                </a:solidFill>
                <a:latin typeface="+mn-lt"/>
              </a:defRPr>
            </a:lvl1pPr>
          </a:lstStyle>
          <a:p>
            <a:r>
              <a:rPr lang="de-DE" dirty="0"/>
              <a:t>Erläuterung</a:t>
            </a:r>
            <a:br>
              <a:rPr lang="de-DE" dirty="0"/>
            </a:br>
            <a:r>
              <a:rPr lang="de-DE" dirty="0"/>
              <a:t>zum </a:t>
            </a:r>
            <a:br>
              <a:rPr lang="de-DE" dirty="0"/>
            </a:br>
            <a:r>
              <a:rPr lang="de-DE" dirty="0"/>
              <a:t>PIN-Brief.</a:t>
            </a:r>
          </a:p>
        </p:txBody>
      </p:sp>
      <p:sp>
        <p:nvSpPr>
          <p:cNvPr id="18" name="Textfeld 17">
            <a:extLst>
              <a:ext uri="{FF2B5EF4-FFF2-40B4-BE49-F238E27FC236}">
                <a16:creationId xmlns:a16="http://schemas.microsoft.com/office/drawing/2014/main" id="{5166E66E-0075-B9E1-A88C-C51DB33D8F2B}"/>
              </a:ext>
            </a:extLst>
          </p:cNvPr>
          <p:cNvSpPr txBox="1"/>
          <p:nvPr/>
        </p:nvSpPr>
        <p:spPr>
          <a:xfrm>
            <a:off x="4572000" y="1242786"/>
            <a:ext cx="1297150" cy="1323439"/>
          </a:xfrm>
          <a:prstGeom prst="rect">
            <a:avLst/>
          </a:prstGeom>
          <a:solidFill>
            <a:srgbClr val="58AB27"/>
          </a:solidFill>
        </p:spPr>
        <p:txBody>
          <a:bodyPr wrap="none" rtlCol="0">
            <a:spAutoFit/>
          </a:bodyPr>
          <a:lstStyle>
            <a:defPPr>
              <a:defRPr lang="de-DE"/>
            </a:defPPr>
            <a:lvl1pPr>
              <a:defRPr b="1">
                <a:solidFill>
                  <a:schemeClr val="accent3"/>
                </a:solidFill>
                <a:latin typeface="+mn-lt"/>
              </a:defRPr>
            </a:lvl1pPr>
          </a:lstStyle>
          <a:p>
            <a:r>
              <a:rPr lang="de-DE" dirty="0"/>
              <a:t>Was brauche </a:t>
            </a:r>
            <a:br>
              <a:rPr lang="de-DE" dirty="0"/>
            </a:br>
            <a:r>
              <a:rPr lang="de-DE" dirty="0"/>
              <a:t>ich, um meinen</a:t>
            </a:r>
            <a:br>
              <a:rPr lang="de-DE" dirty="0"/>
            </a:br>
            <a:r>
              <a:rPr lang="de-DE" dirty="0"/>
              <a:t>Online-Ausweis</a:t>
            </a:r>
            <a:br>
              <a:rPr lang="de-DE" dirty="0"/>
            </a:br>
            <a:r>
              <a:rPr lang="de-DE" dirty="0"/>
              <a:t>einzurichten?</a:t>
            </a:r>
            <a:br>
              <a:rPr lang="de-DE" dirty="0"/>
            </a:br>
            <a:r>
              <a:rPr lang="de-DE" dirty="0"/>
              <a:t>- Personalausweis</a:t>
            </a:r>
            <a:br>
              <a:rPr lang="de-DE" dirty="0"/>
            </a:br>
            <a:r>
              <a:rPr lang="de-DE" dirty="0"/>
              <a:t>- Transport-PIN</a:t>
            </a:r>
            <a:br>
              <a:rPr lang="de-DE" dirty="0"/>
            </a:br>
            <a:r>
              <a:rPr lang="de-DE" dirty="0"/>
              <a:t>- </a:t>
            </a:r>
            <a:r>
              <a:rPr lang="de-DE" dirty="0">
                <a:hlinkClick r:id="rId6"/>
              </a:rPr>
              <a:t>Smartphone</a:t>
            </a:r>
            <a:br>
              <a:rPr lang="de-DE" dirty="0"/>
            </a:br>
            <a:r>
              <a:rPr lang="de-DE" dirty="0"/>
              <a:t>- </a:t>
            </a:r>
            <a:r>
              <a:rPr lang="de-DE" dirty="0" err="1"/>
              <a:t>AusweisApp</a:t>
            </a:r>
            <a:endParaRPr lang="de-DE" dirty="0"/>
          </a:p>
        </p:txBody>
      </p:sp>
      <p:sp>
        <p:nvSpPr>
          <p:cNvPr id="19" name="Textfeld 18">
            <a:extLst>
              <a:ext uri="{FF2B5EF4-FFF2-40B4-BE49-F238E27FC236}">
                <a16:creationId xmlns:a16="http://schemas.microsoft.com/office/drawing/2014/main" id="{5E022612-3EA2-291A-B635-3E64B0BB41DD}"/>
              </a:ext>
            </a:extLst>
          </p:cNvPr>
          <p:cNvSpPr txBox="1"/>
          <p:nvPr/>
        </p:nvSpPr>
        <p:spPr>
          <a:xfrm>
            <a:off x="4572000" y="2590401"/>
            <a:ext cx="1297150" cy="707886"/>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Transport-PIN</a:t>
            </a:r>
            <a:br>
              <a:rPr lang="de-DE" dirty="0"/>
            </a:br>
            <a:br>
              <a:rPr lang="de-DE" dirty="0"/>
            </a:br>
            <a:r>
              <a:rPr lang="de-DE" dirty="0"/>
              <a:t>Bei PIN-Blockade:</a:t>
            </a:r>
            <a:br>
              <a:rPr lang="de-DE" dirty="0"/>
            </a:br>
            <a:r>
              <a:rPr lang="de-DE" dirty="0"/>
              <a:t>- PUK</a:t>
            </a:r>
          </a:p>
        </p:txBody>
      </p:sp>
      <p:sp>
        <p:nvSpPr>
          <p:cNvPr id="20" name="Textfeld 19">
            <a:extLst>
              <a:ext uri="{FF2B5EF4-FFF2-40B4-BE49-F238E27FC236}">
                <a16:creationId xmlns:a16="http://schemas.microsoft.com/office/drawing/2014/main" id="{383E5C3E-0A06-9815-7FBC-D4EFFEFE5A64}"/>
              </a:ext>
            </a:extLst>
          </p:cNvPr>
          <p:cNvSpPr txBox="1"/>
          <p:nvPr/>
        </p:nvSpPr>
        <p:spPr>
          <a:xfrm>
            <a:off x="4572000" y="3771393"/>
            <a:ext cx="1297150" cy="861774"/>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Was brauche </a:t>
            </a:r>
            <a:br>
              <a:rPr lang="de-DE" dirty="0"/>
            </a:br>
            <a:r>
              <a:rPr lang="de-DE" dirty="0"/>
              <a:t>ich, um meinen</a:t>
            </a:r>
            <a:br>
              <a:rPr lang="de-DE" dirty="0"/>
            </a:br>
            <a:r>
              <a:rPr lang="de-DE" dirty="0"/>
              <a:t>Online-Ausweis</a:t>
            </a:r>
            <a:br>
              <a:rPr lang="de-DE" dirty="0"/>
            </a:br>
            <a:r>
              <a:rPr lang="de-DE" dirty="0"/>
              <a:t>zu sperren?</a:t>
            </a:r>
            <a:br>
              <a:rPr lang="de-DE" dirty="0"/>
            </a:br>
            <a:r>
              <a:rPr lang="de-DE" dirty="0"/>
              <a:t>-&gt; Sperrkennwort</a:t>
            </a:r>
          </a:p>
        </p:txBody>
      </p:sp>
      <p:sp>
        <p:nvSpPr>
          <p:cNvPr id="21" name="Textfeld 20">
            <a:extLst>
              <a:ext uri="{FF2B5EF4-FFF2-40B4-BE49-F238E27FC236}">
                <a16:creationId xmlns:a16="http://schemas.microsoft.com/office/drawing/2014/main" id="{EBD5318D-B050-00DE-7C3C-F79FF6232A1C}"/>
              </a:ext>
            </a:extLst>
          </p:cNvPr>
          <p:cNvSpPr txBox="1"/>
          <p:nvPr/>
        </p:nvSpPr>
        <p:spPr>
          <a:xfrm>
            <a:off x="4572000" y="4685511"/>
            <a:ext cx="1297150" cy="246221"/>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Wichtig -&gt;</a:t>
            </a:r>
          </a:p>
        </p:txBody>
      </p:sp>
      <p:sp>
        <p:nvSpPr>
          <p:cNvPr id="22" name="Textfeld 21">
            <a:extLst>
              <a:ext uri="{FF2B5EF4-FFF2-40B4-BE49-F238E27FC236}">
                <a16:creationId xmlns:a16="http://schemas.microsoft.com/office/drawing/2014/main" id="{BDC57FCC-1E6A-BD46-7B0A-43DD4CCE62BD}"/>
              </a:ext>
            </a:extLst>
          </p:cNvPr>
          <p:cNvSpPr txBox="1"/>
          <p:nvPr/>
        </p:nvSpPr>
        <p:spPr>
          <a:xfrm>
            <a:off x="302702" y="1526579"/>
            <a:ext cx="893838" cy="246221"/>
          </a:xfrm>
          <a:prstGeom prst="rect">
            <a:avLst/>
          </a:prstGeom>
          <a:solidFill>
            <a:srgbClr val="58AB27"/>
          </a:solidFill>
        </p:spPr>
        <p:txBody>
          <a:bodyPr wrap="square" rtlCol="0">
            <a:spAutoFit/>
          </a:bodyPr>
          <a:lstStyle/>
          <a:p>
            <a:r>
              <a:rPr lang="de-DE" b="1" dirty="0">
                <a:solidFill>
                  <a:schemeClr val="accent3"/>
                </a:solidFill>
                <a:latin typeface="+mn-lt"/>
              </a:rPr>
              <a:t>Absender</a:t>
            </a:r>
          </a:p>
        </p:txBody>
      </p:sp>
    </p:spTree>
    <p:extLst>
      <p:ext uri="{BB962C8B-B14F-4D97-AF65-F5344CB8AC3E}">
        <p14:creationId xmlns:p14="http://schemas.microsoft.com/office/powerpoint/2010/main" val="392678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 fill="hold"/>
                                        <p:tgtEl>
                                          <p:spTgt spid="19"/>
                                        </p:tgtEl>
                                        <p:attrNameLst>
                                          <p:attrName>ppt_w</p:attrName>
                                        </p:attrNameLst>
                                      </p:cBhvr>
                                      <p:tavLst>
                                        <p:tav tm="0">
                                          <p:val>
                                            <p:fltVal val="0"/>
                                          </p:val>
                                        </p:tav>
                                        <p:tav tm="100000">
                                          <p:val>
                                            <p:strVal val="#ppt_w"/>
                                          </p:val>
                                        </p:tav>
                                      </p:tavLst>
                                    </p:anim>
                                    <p:anim calcmode="lin" valueType="num">
                                      <p:cBhvr>
                                        <p:cTn id="60" dur="500" fill="hold"/>
                                        <p:tgtEl>
                                          <p:spTgt spid="19"/>
                                        </p:tgtEl>
                                        <p:attrNameLst>
                                          <p:attrName>ppt_h</p:attrName>
                                        </p:attrNameLst>
                                      </p:cBhvr>
                                      <p:tavLst>
                                        <p:tav tm="0">
                                          <p:val>
                                            <p:fltVal val="0"/>
                                          </p:val>
                                        </p:tav>
                                        <p:tav tm="100000">
                                          <p:val>
                                            <p:strVal val="#ppt_h"/>
                                          </p:val>
                                        </p:tav>
                                      </p:tavLst>
                                    </p:anim>
                                    <p:animEffect transition="in" filter="fade">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
                                          </p:val>
                                        </p:tav>
                                        <p:tav tm="100000">
                                          <p:val>
                                            <p:strVal val="#ppt_w"/>
                                          </p:val>
                                        </p:tav>
                                      </p:tavLst>
                                    </p:anim>
                                    <p:anim calcmode="lin" valueType="num">
                                      <p:cBhvr>
                                        <p:cTn id="67" dur="500" fill="hold"/>
                                        <p:tgtEl>
                                          <p:spTgt spid="20"/>
                                        </p:tgtEl>
                                        <p:attrNameLst>
                                          <p:attrName>ppt_h</p:attrName>
                                        </p:attrNameLst>
                                      </p:cBhvr>
                                      <p:tavLst>
                                        <p:tav tm="0">
                                          <p:val>
                                            <p:fltVal val="0"/>
                                          </p:val>
                                        </p:tav>
                                        <p:tav tm="100000">
                                          <p:val>
                                            <p:strVal val="#ppt_h"/>
                                          </p:val>
                                        </p:tav>
                                      </p:tavLst>
                                    </p:anim>
                                    <p:animEffect transition="in" filter="fade">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animEffect transition="in" filter="fade">
                                      <p:cBhvr>
                                        <p:cTn id="7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C1A14790-F7CF-4F59-BC19-9379CB37491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Digitale Identifizierung (eID)</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812DFFA6-C122-4D78-B0F8-331D9853B9C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132</a:t>
            </a:fld>
            <a:endParaRPr lang="de-DE" dirty="0"/>
          </a:p>
        </p:txBody>
      </p:sp>
    </p:spTree>
    <p:extLst>
      <p:ext uri="{BB962C8B-B14F-4D97-AF65-F5344CB8AC3E}">
        <p14:creationId xmlns:p14="http://schemas.microsoft.com/office/powerpoint/2010/main" val="259603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84A029D9-BADC-4B38-B40A-B3F5247BC86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Wissenswertes zu Technik, Geräten Prozessen, und Funktionen</a:t>
            </a:r>
          </a:p>
          <a:p>
            <a:pPr marL="285750" indent="-285750"/>
            <a:r>
              <a:rPr lang="de-DE" altLang="de-DE" sz="1200" dirty="0"/>
              <a:t>Neues über den elektronischen Identitätsnachweis</a:t>
            </a:r>
          </a:p>
          <a:p>
            <a:pPr marL="285750" indent="-285750"/>
            <a:r>
              <a:rPr lang="de-DE" altLang="de-DE" sz="1200" dirty="0"/>
              <a:t>Der Personalausweis im Überblick</a:t>
            </a:r>
          </a:p>
          <a:p>
            <a:pPr marL="285750" indent="-285750"/>
            <a:r>
              <a:rPr lang="de-DE" altLang="de-DE" sz="1200" dirty="0"/>
              <a:t>Die digitalen Funktionen im Überblick</a:t>
            </a:r>
          </a:p>
          <a:p>
            <a:pPr marL="285750" indent="-285750"/>
            <a:r>
              <a:rPr lang="de-DE" altLang="de-DE" sz="1200" dirty="0"/>
              <a:t>Geeignete Geräte für das mobile Online-Ausweisen</a:t>
            </a:r>
          </a:p>
          <a:p>
            <a:pPr marL="285750" indent="-285750"/>
            <a:r>
              <a:rPr lang="de-DE" altLang="de-DE" sz="1200" dirty="0"/>
              <a:t>Der deutsche Online-Ausweis in Europa</a:t>
            </a:r>
          </a:p>
          <a:p>
            <a:pPr marL="285750" indent="-285750"/>
            <a:r>
              <a:rPr lang="de-DE" altLang="de-DE" sz="1200" dirty="0"/>
              <a:t>Nutzerkonten mit Online-Ausweis für Bürger und Unternehmen</a:t>
            </a:r>
          </a:p>
          <a:p>
            <a:pPr marL="285750" indent="-285750"/>
            <a:r>
              <a:rPr lang="de-DE" altLang="de-DE" sz="1200" dirty="0"/>
              <a:t>Die Online-Signatur</a:t>
            </a:r>
          </a:p>
          <a:p>
            <a:pPr marL="285750" indent="-285750"/>
            <a:r>
              <a:rPr lang="de-DE" altLang="de-DE" sz="1200" dirty="0"/>
              <a:t>Informationsquellen und Ansprechstellen</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a:stretch>
            <a:fillRect/>
          </a:stretch>
        </p:blipFill>
        <p:spPr>
          <a:xfrm>
            <a:off x="304014" y="1341850"/>
            <a:ext cx="4857346" cy="3216497"/>
          </a:xfrm>
          <a:prstGeom prst="rect">
            <a:avLst/>
          </a:prstGeom>
        </p:spPr>
      </p:pic>
      <p:sp>
        <p:nvSpPr>
          <p:cNvPr id="4" name="Foliennummernplatzhalter 3">
            <a:extLst>
              <a:ext uri="{FF2B5EF4-FFF2-40B4-BE49-F238E27FC236}">
                <a16:creationId xmlns:a16="http://schemas.microsoft.com/office/drawing/2014/main" id="{7C53868E-2CC0-4FE5-8E55-1AC2C009CB05}"/>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133</a:t>
            </a:fld>
            <a:endParaRPr lang="de-DE" dirty="0"/>
          </a:p>
        </p:txBody>
      </p:sp>
    </p:spTree>
    <p:extLst>
      <p:ext uri="{BB962C8B-B14F-4D97-AF65-F5344CB8AC3E}">
        <p14:creationId xmlns:p14="http://schemas.microsoft.com/office/powerpoint/2010/main" val="279625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03CDD1EA-8549-4E39-B061-3EA22A77E3D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Neues über den elektronischen Identitätsnachweis</a:t>
            </a:r>
          </a:p>
          <a:p>
            <a:pPr marL="285750" indent="-285750"/>
            <a:r>
              <a:rPr lang="de-DE" altLang="de-DE" sz="1200" dirty="0"/>
              <a:t>Erhalt der Berechtigungszertifikate vereinfacht</a:t>
            </a:r>
          </a:p>
          <a:p>
            <a:pPr marL="285750" indent="-285750"/>
            <a:r>
              <a:rPr lang="de-DE" altLang="de-DE" sz="1200" dirty="0"/>
              <a:t>Identifizierungsdienstleistungen für Dritte zugelassen</a:t>
            </a:r>
          </a:p>
          <a:p>
            <a:pPr marL="285750" indent="-285750"/>
            <a:r>
              <a:rPr lang="de-DE" altLang="de-DE" sz="1200" dirty="0"/>
              <a:t>Mobiles Online-Ausweisen möglich</a:t>
            </a:r>
          </a:p>
          <a:p>
            <a:pPr marL="285750" indent="-285750"/>
            <a:r>
              <a:rPr lang="de-DE" altLang="de-DE" sz="1200" dirty="0"/>
              <a:t>Online-Ausweisfunktion stets eingeschaltet</a:t>
            </a:r>
          </a:p>
          <a:p>
            <a:pPr marL="285750" indent="-285750"/>
            <a:r>
              <a:rPr lang="de-DE" altLang="de-DE" sz="1200" dirty="0"/>
              <a:t>Online-Ausweis für ausländische Personen bereitgestellt</a:t>
            </a:r>
          </a:p>
          <a:p>
            <a:pPr marL="285750" indent="-285750"/>
            <a:r>
              <a:rPr lang="de-DE" altLang="de-DE" sz="1200" dirty="0"/>
              <a:t>Vor-Ort-Auslesen eingeführt</a:t>
            </a:r>
          </a:p>
          <a:p>
            <a:pPr marL="285750" indent="-285750"/>
            <a:r>
              <a:rPr lang="de-DE" altLang="de-DE" sz="1200" dirty="0"/>
              <a:t>Qualifizierte elektronische Fernsignatur ermöglicht</a:t>
            </a:r>
          </a:p>
          <a:p>
            <a:pPr marL="285750" indent="-285750"/>
            <a:r>
              <a:rPr lang="de-DE" altLang="de-DE" sz="1200" dirty="0"/>
              <a:t>Auslandsadressen im Personalausweis eingetragen</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04014" y="1615783"/>
            <a:ext cx="4857346" cy="2668631"/>
          </a:xfrm>
          <a:prstGeom prst="rect">
            <a:avLst/>
          </a:prstGeom>
        </p:spPr>
      </p:pic>
      <p:sp>
        <p:nvSpPr>
          <p:cNvPr id="4" name="Foliennummernplatzhalter 3">
            <a:extLst>
              <a:ext uri="{FF2B5EF4-FFF2-40B4-BE49-F238E27FC236}">
                <a16:creationId xmlns:a16="http://schemas.microsoft.com/office/drawing/2014/main" id="{8AF620EB-568A-4A32-B378-2AAC095732F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134</a:t>
            </a:fld>
            <a:endParaRPr lang="de-DE" dirty="0"/>
          </a:p>
        </p:txBody>
      </p:sp>
      <p:sp>
        <p:nvSpPr>
          <p:cNvPr id="6" name="Rechteck 5">
            <a:extLst>
              <a:ext uri="{FF2B5EF4-FFF2-40B4-BE49-F238E27FC236}">
                <a16:creationId xmlns:a16="http://schemas.microsoft.com/office/drawing/2014/main" id="{3AEE273E-B0BD-BB4A-A64F-E539C05BEAAB}"/>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2017!</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739297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9AE66C06-69FA-477E-9E0D-F7F65F3C0101}"/>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Mehrdimensionale Sicherheit </a:t>
            </a:r>
            <a:r>
              <a:rPr lang="de-DE" sz="1800" b="1" dirty="0">
                <a:solidFill>
                  <a:srgbClr val="5489C2"/>
                </a:solidFill>
              </a:rPr>
              <a:t>(Technik, Prozesse, </a:t>
            </a:r>
            <a:r>
              <a:rPr lang="de-DE" sz="1800" b="1" dirty="0" err="1">
                <a:solidFill>
                  <a:srgbClr val="5489C2"/>
                </a:solidFill>
              </a:rPr>
              <a:t>Orga</a:t>
            </a:r>
            <a:r>
              <a:rPr lang="de-DE" sz="1800" b="1" dirty="0">
                <a:solidFill>
                  <a:srgbClr val="5489C2"/>
                </a:solidFill>
              </a:rPr>
              <a:t>, Recht …)</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E08BB451-086F-4588-AD4B-F931B8550F6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135</a:t>
            </a:fld>
            <a:endParaRPr lang="de-DE" dirty="0"/>
          </a:p>
        </p:txBody>
      </p:sp>
      <p:pic>
        <p:nvPicPr>
          <p:cNvPr id="7" name="Grafik 6">
            <a:extLst>
              <a:ext uri="{FF2B5EF4-FFF2-40B4-BE49-F238E27FC236}">
                <a16:creationId xmlns:a16="http://schemas.microsoft.com/office/drawing/2014/main" id="{61E887CB-7D4F-1F3B-373B-903B7B45B1D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7837" y="1011489"/>
            <a:ext cx="3490277" cy="2200843"/>
          </a:xfrm>
          <a:prstGeom prst="rect">
            <a:avLst/>
          </a:prstGeom>
        </p:spPr>
      </p:pic>
      <p:pic>
        <p:nvPicPr>
          <p:cNvPr id="9" name="Grafik 8">
            <a:extLst>
              <a:ext uri="{FF2B5EF4-FFF2-40B4-BE49-F238E27FC236}">
                <a16:creationId xmlns:a16="http://schemas.microsoft.com/office/drawing/2014/main" id="{1A313F13-1AFC-307D-0D57-D0839BB14363}"/>
              </a:ext>
            </a:extLst>
          </p:cNvPr>
          <p:cNvPicPr>
            <a:picLocks noChangeAspect="1"/>
          </p:cNvPicPr>
          <p:nvPr/>
        </p:nvPicPr>
        <p:blipFill>
          <a:blip r:embed="rId4"/>
          <a:stretch>
            <a:fillRect/>
          </a:stretch>
        </p:blipFill>
        <p:spPr>
          <a:xfrm>
            <a:off x="354584" y="3212333"/>
            <a:ext cx="3868477" cy="1620924"/>
          </a:xfrm>
          <a:prstGeom prst="rect">
            <a:avLst/>
          </a:prstGeom>
        </p:spPr>
      </p:pic>
      <p:sp>
        <p:nvSpPr>
          <p:cNvPr id="10" name="Inhaltsplatzhalter 2">
            <a:extLst>
              <a:ext uri="{FF2B5EF4-FFF2-40B4-BE49-F238E27FC236}">
                <a16:creationId xmlns:a16="http://schemas.microsoft.com/office/drawing/2014/main" id="{2C2EE1D4-9884-6EB4-A2BF-5110540BAFAB}"/>
              </a:ext>
            </a:extLst>
          </p:cNvPr>
          <p:cNvSpPr txBox="1">
            <a:spLocks/>
          </p:cNvSpPr>
          <p:nvPr/>
        </p:nvSpPr>
        <p:spPr bwMode="auto">
          <a:xfrm>
            <a:off x="4168755" y="1011489"/>
            <a:ext cx="4975245" cy="362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285750" indent="-285750">
              <a:buFont typeface="Wingdings" panose="05000000000000000000" pitchFamily="2" charset="2"/>
              <a:buChar char="Ø"/>
            </a:pPr>
            <a:r>
              <a:rPr lang="de-DE" altLang="de-DE" sz="1400" dirty="0"/>
              <a:t>Sicherheit durch Zwei-Faktor-Authentifizierung (Chip im Kartenausweis + PIN)</a:t>
            </a:r>
          </a:p>
          <a:p>
            <a:pPr marL="285750" indent="-285750">
              <a:buFont typeface="Wingdings" panose="05000000000000000000" pitchFamily="2" charset="2"/>
              <a:buChar char="Ø"/>
            </a:pPr>
            <a:r>
              <a:rPr lang="de-DE" altLang="de-DE" sz="1400" dirty="0"/>
              <a:t>Datenübertragung durchgehend verschlüsselt</a:t>
            </a:r>
          </a:p>
          <a:p>
            <a:pPr marL="285750" indent="-285750">
              <a:buFont typeface="Wingdings" panose="05000000000000000000" pitchFamily="2" charset="2"/>
              <a:buChar char="Ø"/>
            </a:pPr>
            <a:r>
              <a:rPr lang="de-DE" altLang="de-DE" sz="1400" dirty="0"/>
              <a:t>Pin-Brief darf nur persönlich nach einer Identitätsfest-stellung (z.B. Vorzeigen des Personalausweises) aus-</a:t>
            </a:r>
            <a:r>
              <a:rPr lang="de-DE" altLang="de-DE" sz="1400" dirty="0" err="1"/>
              <a:t>gehändigt</a:t>
            </a:r>
            <a:r>
              <a:rPr lang="de-DE" altLang="de-DE" sz="1400" dirty="0"/>
              <a:t> werden (gilt auch für einen Pin-Rücksetz-Brief) </a:t>
            </a:r>
          </a:p>
          <a:p>
            <a:pPr marL="285750" indent="-285750">
              <a:buFont typeface="Wingdings" panose="05000000000000000000" pitchFamily="2" charset="2"/>
              <a:buChar char="Ø"/>
            </a:pPr>
            <a:r>
              <a:rPr lang="de-DE" altLang="de-DE" sz="1400" dirty="0"/>
              <a:t>Wechselseitige Identifizierung</a:t>
            </a:r>
          </a:p>
          <a:p>
            <a:pPr marL="285750" indent="-285750">
              <a:buFont typeface="Wingdings" panose="05000000000000000000" pitchFamily="2" charset="2"/>
              <a:buChar char="Ø"/>
            </a:pPr>
            <a:r>
              <a:rPr lang="de-DE" altLang="de-DE" sz="1400" dirty="0"/>
              <a:t>Berechtigungszertifikate zum Auslesen der Ausweisdaten müssen beim Bundesverwaltungsamt beantragt werden</a:t>
            </a:r>
          </a:p>
          <a:p>
            <a:pPr marL="285750" indent="-285750">
              <a:buFont typeface="Wingdings" panose="05000000000000000000" pitchFamily="2" charset="2"/>
              <a:buChar char="Ø"/>
            </a:pPr>
            <a:r>
              <a:rPr lang="de-DE" altLang="de-DE" sz="1400" dirty="0"/>
              <a:t>Kein unbemerktes Auslesen möglich</a:t>
            </a:r>
          </a:p>
          <a:p>
            <a:pPr marL="285750" indent="-285750">
              <a:buFont typeface="Wingdings" panose="05000000000000000000" pitchFamily="2" charset="2"/>
              <a:buChar char="Ø"/>
            </a:pPr>
            <a:r>
              <a:rPr lang="de-DE" altLang="de-DE" sz="1400" dirty="0"/>
              <a:t>Strafgesetzbuch § 281 </a:t>
            </a:r>
            <a:r>
              <a:rPr lang="de-DE" altLang="de-DE" sz="1400" dirty="0" err="1"/>
              <a:t>Mißbrauch</a:t>
            </a:r>
            <a:r>
              <a:rPr lang="de-DE" altLang="de-DE" sz="1400" dirty="0"/>
              <a:t> von Ausweispapieren</a:t>
            </a:r>
            <a:br>
              <a:rPr lang="de-DE" altLang="de-DE" sz="1400" dirty="0"/>
            </a:br>
            <a:r>
              <a:rPr lang="de-DE" altLang="de-DE" sz="1000" dirty="0"/>
              <a:t>(1) 1 Wer ein Ausweispapier, das für einen anderen ausgestellt ist, zur Täuschung im Rechtsverkehr gebraucht, oder wer zur Täuschung im Rechtsverkehr einem anderen ein Ausweispapier </a:t>
            </a:r>
            <a:r>
              <a:rPr lang="de-DE" altLang="de-DE" sz="1000" dirty="0" err="1"/>
              <a:t>überläßt</a:t>
            </a:r>
            <a:r>
              <a:rPr lang="de-DE" altLang="de-DE" sz="1000" dirty="0"/>
              <a:t>, das nicht für diesen ausgestellt ist, wird mit Freiheitsstrafe bis zu einem Jahr oder mit Geldstrafe bestraft. 2 Der Versuch ist strafbar.</a:t>
            </a:r>
          </a:p>
          <a:p>
            <a:pPr marL="285750" indent="-285750">
              <a:buFont typeface="Wingdings" panose="05000000000000000000" pitchFamily="2" charset="2"/>
              <a:buChar char="Ø"/>
            </a:pPr>
            <a:endParaRPr lang="de-DE" altLang="de-DE" sz="1400" dirty="0"/>
          </a:p>
        </p:txBody>
      </p:sp>
      <p:sp>
        <p:nvSpPr>
          <p:cNvPr id="13" name="Inhaltsplatzhalter 2">
            <a:extLst>
              <a:ext uri="{FF2B5EF4-FFF2-40B4-BE49-F238E27FC236}">
                <a16:creationId xmlns:a16="http://schemas.microsoft.com/office/drawing/2014/main" id="{EA5E025F-D394-EDDA-6C86-E889AAFAE6F9}"/>
              </a:ext>
            </a:extLst>
          </p:cNvPr>
          <p:cNvSpPr txBox="1">
            <a:spLocks/>
          </p:cNvSpPr>
          <p:nvPr/>
        </p:nvSpPr>
        <p:spPr bwMode="auto">
          <a:xfrm>
            <a:off x="1340364" y="3212332"/>
            <a:ext cx="726976" cy="236728"/>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Chip</a:t>
            </a:r>
          </a:p>
        </p:txBody>
      </p:sp>
    </p:spTree>
    <p:extLst>
      <p:ext uri="{BB962C8B-B14F-4D97-AF65-F5344CB8AC3E}">
        <p14:creationId xmlns:p14="http://schemas.microsoft.com/office/powerpoint/2010/main" val="82923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9AE66C06-69FA-477E-9E0D-F7F65F3C0101}"/>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Personalausweis im Überblick</a:t>
            </a:r>
          </a:p>
          <a:p>
            <a:pPr marL="285750" indent="-285750"/>
            <a:r>
              <a:rPr lang="de-DE" altLang="de-DE" sz="1200" dirty="0"/>
              <a:t>Die Daten auf dem Chip des Personalausweises</a:t>
            </a:r>
          </a:p>
          <a:p>
            <a:pPr marL="285750" indent="-285750"/>
            <a:r>
              <a:rPr lang="de-DE" altLang="de-DE" sz="1200" dirty="0"/>
              <a:t>Die maschinenlesbare Zone des Personalausweises</a:t>
            </a:r>
          </a:p>
          <a:p>
            <a:pPr marL="285750" indent="-285750"/>
            <a:r>
              <a:rPr lang="de-DE" altLang="de-DE" sz="1200" dirty="0"/>
              <a:t>Fotokopien und Scans</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6620" y="1615783"/>
            <a:ext cx="4232134" cy="2668631"/>
          </a:xfrm>
          <a:prstGeom prst="rect">
            <a:avLst/>
          </a:prstGeom>
        </p:spPr>
      </p:pic>
      <p:pic>
        <p:nvPicPr>
          <p:cNvPr id="4" name="Grafik 3">
            <a:extLst>
              <a:ext uri="{FF2B5EF4-FFF2-40B4-BE49-F238E27FC236}">
                <a16:creationId xmlns:a16="http://schemas.microsoft.com/office/drawing/2014/main" id="{110848FF-7DDB-4761-B975-125B5DD99532}"/>
              </a:ext>
            </a:extLst>
          </p:cNvPr>
          <p:cNvPicPr>
            <a:picLocks noChangeAspect="1"/>
          </p:cNvPicPr>
          <p:nvPr/>
        </p:nvPicPr>
        <p:blipFill>
          <a:blip r:embed="rId4"/>
          <a:stretch>
            <a:fillRect/>
          </a:stretch>
        </p:blipFill>
        <p:spPr>
          <a:xfrm>
            <a:off x="4961466" y="2735733"/>
            <a:ext cx="4182533" cy="1752516"/>
          </a:xfrm>
          <a:prstGeom prst="rect">
            <a:avLst/>
          </a:prstGeom>
        </p:spPr>
      </p:pic>
      <p:sp>
        <p:nvSpPr>
          <p:cNvPr id="6" name="Foliennummernplatzhalter 5">
            <a:extLst>
              <a:ext uri="{FF2B5EF4-FFF2-40B4-BE49-F238E27FC236}">
                <a16:creationId xmlns:a16="http://schemas.microsoft.com/office/drawing/2014/main" id="{E08BB451-086F-4588-AD4B-F931B8550F6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136</a:t>
            </a:fld>
            <a:endParaRPr lang="de-DE" dirty="0"/>
          </a:p>
        </p:txBody>
      </p:sp>
    </p:spTree>
    <p:extLst>
      <p:ext uri="{BB962C8B-B14F-4D97-AF65-F5344CB8AC3E}">
        <p14:creationId xmlns:p14="http://schemas.microsoft.com/office/powerpoint/2010/main" val="427827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AEBA7DF3-1A4A-479A-BEC5-39B57DBEAFF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Die digitalen Funktionen im Überblick</a:t>
            </a:r>
          </a:p>
          <a:p>
            <a:pPr marL="285750" indent="-285750"/>
            <a:r>
              <a:rPr lang="de-DE" altLang="de-DE" sz="1200" dirty="0"/>
              <a:t>Der Online-Ausweis</a:t>
            </a:r>
          </a:p>
          <a:p>
            <a:pPr marL="285750" indent="-285750"/>
            <a:r>
              <a:rPr lang="de-DE" altLang="de-DE" sz="1200" dirty="0"/>
              <a:t>Das Vor-Ort-Auslesen</a:t>
            </a:r>
          </a:p>
          <a:p>
            <a:pPr marL="285750" indent="-285750"/>
            <a:r>
              <a:rPr lang="de-DE" altLang="de-DE" sz="1200" dirty="0"/>
              <a:t>Die </a:t>
            </a:r>
            <a:r>
              <a:rPr lang="de-DE" altLang="de-DE" sz="1200" dirty="0" err="1"/>
              <a:t>Biometriefunktion</a:t>
            </a:r>
            <a:endParaRPr lang="de-DE" altLang="de-DE" sz="1200" dirty="0"/>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04014" y="1583825"/>
            <a:ext cx="4857346" cy="2732545"/>
          </a:xfrm>
          <a:prstGeom prst="rect">
            <a:avLst/>
          </a:prstGeom>
        </p:spPr>
      </p:pic>
      <p:sp>
        <p:nvSpPr>
          <p:cNvPr id="4" name="Foliennummernplatzhalter 3">
            <a:extLst>
              <a:ext uri="{FF2B5EF4-FFF2-40B4-BE49-F238E27FC236}">
                <a16:creationId xmlns:a16="http://schemas.microsoft.com/office/drawing/2014/main" id="{F19AD7F5-0679-4266-9858-8099F6CBB11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137</a:t>
            </a:fld>
            <a:endParaRPr lang="de-DE" dirty="0"/>
          </a:p>
        </p:txBody>
      </p:sp>
    </p:spTree>
    <p:extLst>
      <p:ext uri="{BB962C8B-B14F-4D97-AF65-F5344CB8AC3E}">
        <p14:creationId xmlns:p14="http://schemas.microsoft.com/office/powerpoint/2010/main" val="238765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ECF8B6FE-FB11-4760-9D9E-C9324664169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8" y="1039349"/>
            <a:ext cx="3717116" cy="3685051"/>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Geeignete Geräte für das mobile Online-Ausweisen</a:t>
            </a:r>
          </a:p>
          <a:p>
            <a:pPr>
              <a:buNone/>
            </a:pPr>
            <a:r>
              <a:rPr lang="de-DE" altLang="de-DE" sz="1200" dirty="0"/>
              <a:t>Heute: Immer mehr Smartphones oder Tablets sind in der Lage, den Online-Ausweis auszulesen. </a:t>
            </a:r>
          </a:p>
          <a:p>
            <a:pPr marL="285750" indent="-285750"/>
            <a:r>
              <a:rPr lang="de-DE" altLang="de-DE" sz="1200" dirty="0"/>
              <a:t>Geeignete Geräte können mobil für das Online-Ausweisen genutzt werden (ohne Kartenlesegerät) oder</a:t>
            </a:r>
          </a:p>
          <a:p>
            <a:pPr marL="285750" indent="-285750"/>
            <a:r>
              <a:rPr lang="de-DE" altLang="de-DE" sz="1200" dirty="0"/>
              <a:t>als Kartenlesegerät im gleichen WLAN mit einem stationären System (Windows, Mac) gekoppelt werden.</a:t>
            </a:r>
          </a:p>
          <a:p>
            <a:pPr marL="285750" indent="-285750"/>
            <a:r>
              <a:rPr lang="de-DE" altLang="de-DE" sz="1200" dirty="0"/>
              <a:t>Liste geeigneter Smartphones &amp; Tablets für die Nutzung der Online-Ausweisfunktion:</a:t>
            </a:r>
            <a:br>
              <a:rPr lang="de-DE" altLang="de-DE" sz="1200" dirty="0"/>
            </a:br>
            <a:r>
              <a:rPr lang="de-DE" altLang="de-DE" sz="1100" dirty="0">
                <a:hlinkClick r:id="rId3"/>
              </a:rPr>
              <a:t>https://www.ausweisapp.bund.de/mobile-geraete/</a:t>
            </a:r>
            <a:r>
              <a:rPr lang="de-DE" altLang="de-DE" sz="1100" dirty="0"/>
              <a:t> </a:t>
            </a:r>
          </a:p>
          <a:p>
            <a:pPr>
              <a:buNone/>
            </a:pPr>
            <a:r>
              <a:rPr lang="de-DE" altLang="de-DE" sz="1200" dirty="0"/>
              <a:t>Morgen: Online-Ausweisen mit dem Smartphone. </a:t>
            </a:r>
          </a:p>
          <a:p>
            <a:pPr marL="285750" indent="-285750"/>
            <a:r>
              <a:rPr lang="de-DE" altLang="de-DE" sz="1200" dirty="0"/>
              <a:t>Smartphone wird zum Online-Ausweis</a:t>
            </a:r>
          </a:p>
          <a:p>
            <a:pPr marL="285750" indent="-285750"/>
            <a:endParaRPr lang="de-DE" altLang="de-DE" sz="1200" dirty="0"/>
          </a:p>
        </p:txBody>
      </p:sp>
      <p:pic>
        <p:nvPicPr>
          <p:cNvPr id="4" name="Grafik 3">
            <a:extLst>
              <a:ext uri="{FF2B5EF4-FFF2-40B4-BE49-F238E27FC236}">
                <a16:creationId xmlns:a16="http://schemas.microsoft.com/office/drawing/2014/main" id="{0FE2F75A-3BFE-40F5-811D-877F26484615}"/>
              </a:ext>
            </a:extLst>
          </p:cNvPr>
          <p:cNvPicPr>
            <a:picLocks noChangeAspect="1"/>
          </p:cNvPicPr>
          <p:nvPr/>
        </p:nvPicPr>
        <p:blipFill>
          <a:blip r:embed="rId4"/>
          <a:stretch>
            <a:fillRect/>
          </a:stretch>
        </p:blipFill>
        <p:spPr>
          <a:xfrm>
            <a:off x="306388" y="1919117"/>
            <a:ext cx="4842999" cy="2142525"/>
          </a:xfrm>
          <a:prstGeom prst="rect">
            <a:avLst/>
          </a:prstGeom>
        </p:spPr>
      </p:pic>
      <p:sp>
        <p:nvSpPr>
          <p:cNvPr id="5" name="Foliennummernplatzhalter 4">
            <a:extLst>
              <a:ext uri="{FF2B5EF4-FFF2-40B4-BE49-F238E27FC236}">
                <a16:creationId xmlns:a16="http://schemas.microsoft.com/office/drawing/2014/main" id="{0F7741FC-64F2-4D9F-BEF2-383DC5F624D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138</a:t>
            </a:fld>
            <a:endParaRPr lang="de-DE" dirty="0"/>
          </a:p>
        </p:txBody>
      </p:sp>
    </p:spTree>
    <p:extLst>
      <p:ext uri="{BB962C8B-B14F-4D97-AF65-F5344CB8AC3E}">
        <p14:creationId xmlns:p14="http://schemas.microsoft.com/office/powerpoint/2010/main" val="255378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4D3DC7FF-CFA9-4577-9F67-26D23FE196A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Technik beim Online-Ausweisen und Vor-Ort-Auslesen</a:t>
            </a:r>
          </a:p>
          <a:p>
            <a:pPr marL="285750" indent="-285750"/>
            <a:r>
              <a:rPr lang="de-DE" altLang="de-DE" sz="1200" dirty="0"/>
              <a:t>Der technische Ablauf beim Online-Ausweisen</a:t>
            </a:r>
          </a:p>
          <a:p>
            <a:pPr marL="285750" indent="-285750"/>
            <a:r>
              <a:rPr lang="de-DE" altLang="de-DE" sz="1200" dirty="0"/>
              <a:t>Die Komponenten der eID-Infrastruktur</a:t>
            </a:r>
          </a:p>
          <a:p>
            <a:pPr marL="285750" indent="-285750"/>
            <a:r>
              <a:rPr lang="de-DE" altLang="de-DE" sz="1200" dirty="0"/>
              <a:t>Das Vor-Ort-Auslesen: Voraussetzungen und Ablauf</a:t>
            </a:r>
          </a:p>
          <a:p>
            <a:pPr marL="285750" indent="-285750"/>
            <a:r>
              <a:rPr lang="de-DE" altLang="de-DE" sz="1200" dirty="0"/>
              <a:t>Identifizierungsdienstleistungen nutzen</a:t>
            </a:r>
          </a:p>
          <a:p>
            <a:pPr marL="285750" indent="-285750"/>
            <a:r>
              <a:rPr lang="de-DE" altLang="de-DE" sz="1200" dirty="0"/>
              <a:t>Identifizierungsdienstleister werden</a:t>
            </a:r>
          </a:p>
          <a:p>
            <a:pPr marL="285750" indent="-285750"/>
            <a:r>
              <a:rPr lang="de-DE" altLang="de-DE" sz="1200" dirty="0"/>
              <a:t>Selbstschutz durch Selbstauskunft (</a:t>
            </a:r>
            <a:r>
              <a:rPr lang="de-DE" altLang="de-DE" sz="1200" dirty="0" err="1"/>
              <a:t>SdS</a:t>
            </a:r>
            <a:r>
              <a:rPr lang="de-DE" altLang="de-DE" sz="1200" dirty="0"/>
              <a:t>)</a:t>
            </a:r>
          </a:p>
        </p:txBody>
      </p:sp>
      <p:pic>
        <p:nvPicPr>
          <p:cNvPr id="4" name="Grafik 3">
            <a:extLst>
              <a:ext uri="{FF2B5EF4-FFF2-40B4-BE49-F238E27FC236}">
                <a16:creationId xmlns:a16="http://schemas.microsoft.com/office/drawing/2014/main" id="{1AA1292E-E9BA-4E4A-B779-D286BB3F59B7}"/>
              </a:ext>
            </a:extLst>
          </p:cNvPr>
          <p:cNvPicPr>
            <a:picLocks noChangeAspect="1"/>
          </p:cNvPicPr>
          <p:nvPr/>
        </p:nvPicPr>
        <p:blipFill>
          <a:blip r:embed="rId3"/>
          <a:stretch>
            <a:fillRect/>
          </a:stretch>
        </p:blipFill>
        <p:spPr>
          <a:xfrm>
            <a:off x="306388" y="1341850"/>
            <a:ext cx="4828459" cy="3216497"/>
          </a:xfrm>
          <a:prstGeom prst="rect">
            <a:avLst/>
          </a:prstGeom>
        </p:spPr>
      </p:pic>
      <p:sp>
        <p:nvSpPr>
          <p:cNvPr id="5" name="Foliennummernplatzhalter 4">
            <a:extLst>
              <a:ext uri="{FF2B5EF4-FFF2-40B4-BE49-F238E27FC236}">
                <a16:creationId xmlns:a16="http://schemas.microsoft.com/office/drawing/2014/main" id="{0DC399A6-D6B5-447A-8D79-FA560C37DAC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139</a:t>
            </a:fld>
            <a:endParaRPr lang="de-DE" dirty="0"/>
          </a:p>
        </p:txBody>
      </p:sp>
    </p:spTree>
    <p:extLst>
      <p:ext uri="{BB962C8B-B14F-4D97-AF65-F5344CB8AC3E}">
        <p14:creationId xmlns:p14="http://schemas.microsoft.com/office/powerpoint/2010/main" val="4209671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299686AC-60DE-4F68-A759-2422BB58ABF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3" name="Inhaltsplatzhalter 2"/>
          <p:cNvSpPr>
            <a:spLocks noGrp="1"/>
          </p:cNvSpPr>
          <p:nvPr>
            <p:ph idx="1"/>
          </p:nvPr>
        </p:nvSpPr>
        <p:spPr>
          <a:xfrm>
            <a:off x="2727875" y="1895209"/>
            <a:ext cx="6005990" cy="2462480"/>
          </a:xfrm>
        </p:spPr>
        <p:txBody>
          <a:bodyPr/>
          <a:lstStyle/>
          <a:p>
            <a:r>
              <a:rPr lang="de-DE" sz="1400" dirty="0"/>
              <a:t>Die Masse der Internetnutzer sehen den Spaßfaktor und die Einfachheit im Vordergrund und sind nicht bereit, Einschränkungen hierzu für mehr Sicherheit im Internet zu akzeptieren. Sichere Lösungen wie S/Mime, PGP, De-Mail, </a:t>
            </a:r>
            <a:r>
              <a:rPr lang="de-DE" sz="1400" dirty="0" err="1"/>
              <a:t>eID</a:t>
            </a:r>
            <a:r>
              <a:rPr lang="de-DE" sz="1400" dirty="0"/>
              <a:t> usw. können sich nicht verbreiten.</a:t>
            </a:r>
          </a:p>
          <a:p>
            <a:r>
              <a:rPr lang="de-DE" sz="1400" dirty="0"/>
              <a:t>Damit nehmen die Risiken bei Verwendung der heute üblichen Dienste im Internet (Web, E-Mail usw.) für digitale Prozesse dramatisch zu.</a:t>
            </a:r>
          </a:p>
          <a:p>
            <a:r>
              <a:rPr lang="de-DE" sz="1400" dirty="0"/>
              <a:t>Die Folge daraus sind eine immer stärkere Verunsicherung und Prägung der Meinung, dass das Internet unsicher sei. </a:t>
            </a:r>
          </a:p>
          <a:p>
            <a:r>
              <a:rPr lang="de-DE" sz="1400" dirty="0"/>
              <a:t>Werthaltige </a:t>
            </a:r>
            <a:r>
              <a:rPr lang="de-DE" sz="1400" dirty="0" err="1"/>
              <a:t>Diensteangebote</a:t>
            </a:r>
            <a:r>
              <a:rPr lang="de-DE" sz="1400" dirty="0"/>
              <a:t>, wie z.B. Industrie 4.0, Internet </a:t>
            </a:r>
            <a:r>
              <a:rPr lang="de-DE" sz="1400" dirty="0" err="1"/>
              <a:t>of</a:t>
            </a:r>
            <a:r>
              <a:rPr lang="de-DE" sz="1400" dirty="0"/>
              <a:t> Things, E-</a:t>
            </a:r>
            <a:r>
              <a:rPr lang="de-DE" sz="1400" dirty="0" err="1"/>
              <a:t>Government</a:t>
            </a:r>
            <a:r>
              <a:rPr lang="de-DE" sz="1400" dirty="0"/>
              <a:t>, Smart-Services, E-</a:t>
            </a:r>
            <a:r>
              <a:rPr lang="de-DE" sz="1400" dirty="0" err="1"/>
              <a:t>Health</a:t>
            </a:r>
            <a:r>
              <a:rPr lang="de-DE" sz="1400" dirty="0"/>
              <a:t> usw., können sich unter diesen Rahmenbedingungen nicht wirklich entwickeln.</a:t>
            </a:r>
            <a:br>
              <a:rPr lang="de-DE" sz="1400" dirty="0"/>
            </a:br>
            <a:endParaRPr lang="de-DE" sz="1400" dirty="0"/>
          </a:p>
        </p:txBody>
      </p:sp>
      <p:sp>
        <p:nvSpPr>
          <p:cNvPr id="7" name="Titel 1"/>
          <p:cNvSpPr>
            <a:spLocks noGrp="1"/>
          </p:cNvSpPr>
          <p:nvPr>
            <p:ph type="title"/>
          </p:nvPr>
        </p:nvSpPr>
        <p:spPr>
          <a:xfrm>
            <a:off x="304800" y="134939"/>
            <a:ext cx="8532813" cy="605776"/>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nutzt bisher fast niemand das Online-Ausweisen?</a:t>
            </a:r>
          </a:p>
        </p:txBody>
      </p:sp>
      <p:sp>
        <p:nvSpPr>
          <p:cNvPr id="8" name="AutoShape 5"/>
          <p:cNvSpPr>
            <a:spLocks noChangeArrowheads="1"/>
          </p:cNvSpPr>
          <p:nvPr>
            <p:custDataLst>
              <p:tags r:id="rId1"/>
            </p:custDataLst>
          </p:nvPr>
        </p:nvSpPr>
        <p:spPr bwMode="gray">
          <a:xfrm>
            <a:off x="323850" y="4328556"/>
            <a:ext cx="8518525" cy="412021"/>
          </a:xfrm>
          <a:prstGeom prst="roundRect">
            <a:avLst>
              <a:gd name="adj" fmla="val 1542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Es bedarf eines Transformationsmanagements, </a:t>
            </a:r>
          </a:p>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um die Bevölkerung für sichere Dienste zu gewinnen.</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9" name="Foliennummernplatzhalter 8">
            <a:extLst>
              <a:ext uri="{FF2B5EF4-FFF2-40B4-BE49-F238E27FC236}">
                <a16:creationId xmlns:a16="http://schemas.microsoft.com/office/drawing/2014/main" id="{B5A7BFB4-C608-47A0-AA90-BA8B4042D30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a:t>
            </a:fld>
            <a:endParaRPr lang="de-DE" dirty="0"/>
          </a:p>
        </p:txBody>
      </p:sp>
      <p:sp>
        <p:nvSpPr>
          <p:cNvPr id="6" name="Inhaltsplatzhalter 2">
            <a:extLst>
              <a:ext uri="{FF2B5EF4-FFF2-40B4-BE49-F238E27FC236}">
                <a16:creationId xmlns:a16="http://schemas.microsoft.com/office/drawing/2014/main" id="{D7BC37E5-F7DC-9A85-6A35-58B0093FA3D1}"/>
              </a:ext>
            </a:extLst>
          </p:cNvPr>
          <p:cNvSpPr txBox="1">
            <a:spLocks/>
          </p:cNvSpPr>
          <p:nvPr/>
        </p:nvSpPr>
        <p:spPr bwMode="auto">
          <a:xfrm>
            <a:off x="2349856" y="1459032"/>
            <a:ext cx="6543006" cy="310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2.) Die Meinung der Bevölkerung lautet: das Internet ist unsicher.</a:t>
            </a:r>
          </a:p>
        </p:txBody>
      </p:sp>
      <p:sp>
        <p:nvSpPr>
          <p:cNvPr id="10" name="AutoShape 5">
            <a:extLst>
              <a:ext uri="{FF2B5EF4-FFF2-40B4-BE49-F238E27FC236}">
                <a16:creationId xmlns:a16="http://schemas.microsoft.com/office/drawing/2014/main" id="{8CB9F50A-80FD-34BF-079F-8439F04AEE16}"/>
              </a:ext>
            </a:extLst>
          </p:cNvPr>
          <p:cNvSpPr>
            <a:spLocks noChangeArrowheads="1"/>
          </p:cNvSpPr>
          <p:nvPr>
            <p:custDataLst>
              <p:tags r:id="rId2"/>
            </p:custDataLst>
          </p:nvPr>
        </p:nvSpPr>
        <p:spPr bwMode="gray">
          <a:xfrm>
            <a:off x="304800" y="889711"/>
            <a:ext cx="8537575"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Die digitale Welt hat in Bezug auf Sicherheit einen sehr schlechten Ruf.</a:t>
            </a:r>
          </a:p>
        </p:txBody>
      </p:sp>
      <p:pic>
        <p:nvPicPr>
          <p:cNvPr id="12" name="Grafik 11" descr="Ein Bild, das Mann, Person, Kleidung, Anzug enthält.&#10;&#10;Automatisch generierte Beschreibung">
            <a:extLst>
              <a:ext uri="{FF2B5EF4-FFF2-40B4-BE49-F238E27FC236}">
                <a16:creationId xmlns:a16="http://schemas.microsoft.com/office/drawing/2014/main" id="{BD3A1800-9313-A567-11F4-C8DCD1E1DA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850" y="2010501"/>
            <a:ext cx="2026006" cy="1705002"/>
          </a:xfrm>
          <a:prstGeom prst="rect">
            <a:avLst/>
          </a:prstGeom>
        </p:spPr>
      </p:pic>
      <p:sp>
        <p:nvSpPr>
          <p:cNvPr id="11" name="Inhaltsplatzhalter 2">
            <a:extLst>
              <a:ext uri="{FF2B5EF4-FFF2-40B4-BE49-F238E27FC236}">
                <a16:creationId xmlns:a16="http://schemas.microsoft.com/office/drawing/2014/main" id="{89935EA7-04FD-1C11-3DBD-C8BA50899516}"/>
              </a:ext>
            </a:extLst>
          </p:cNvPr>
          <p:cNvSpPr txBox="1">
            <a:spLocks/>
          </p:cNvSpPr>
          <p:nvPr/>
        </p:nvSpPr>
        <p:spPr bwMode="auto">
          <a:xfrm>
            <a:off x="2349857" y="1230313"/>
            <a:ext cx="6543006" cy="34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Bewusstseinswandel ist notwendig:</a:t>
            </a:r>
          </a:p>
        </p:txBody>
      </p:sp>
    </p:spTree>
    <p:extLst>
      <p:ext uri="{BB962C8B-B14F-4D97-AF65-F5344CB8AC3E}">
        <p14:creationId xmlns:p14="http://schemas.microsoft.com/office/powerpoint/2010/main" val="127998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p:cTn id="3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3">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
                                          </p:val>
                                        </p:tav>
                                        <p:tav tm="100000">
                                          <p:val>
                                            <p:strVal val="#ppt_w"/>
                                          </p:val>
                                        </p:tav>
                                      </p:tavLst>
                                    </p:anim>
                                    <p:anim calcmode="lin" valueType="num">
                                      <p:cBhvr>
                                        <p:cTn id="47" dur="500" fill="hold"/>
                                        <p:tgtEl>
                                          <p:spTgt spid="8"/>
                                        </p:tgtEl>
                                        <p:attrNameLst>
                                          <p:attrName>ppt_h</p:attrName>
                                        </p:attrNameLst>
                                      </p:cBhvr>
                                      <p:tavLst>
                                        <p:tav tm="0">
                                          <p:val>
                                            <p:fltVal val="0"/>
                                          </p:val>
                                        </p:tav>
                                        <p:tav tm="100000">
                                          <p:val>
                                            <p:strVal val="#ppt_h"/>
                                          </p:val>
                                        </p:tav>
                                      </p:tavLst>
                                    </p:anim>
                                    <p:animEffect transition="in" filter="fade">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11"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23AC3E6-41D7-4D51-B75D-55A2DF4B9A6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deutsche Online-Ausweis in Europa</a:t>
            </a:r>
          </a:p>
          <a:p>
            <a:pPr marL="285750" indent="-285750"/>
            <a:r>
              <a:rPr lang="de-DE" altLang="de-DE" sz="1200" dirty="0"/>
              <a:t>…</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a:stretch>
            <a:fillRect/>
          </a:stretch>
        </p:blipFill>
        <p:spPr>
          <a:xfrm>
            <a:off x="304014" y="1341850"/>
            <a:ext cx="4857346" cy="3216497"/>
          </a:xfrm>
          <a:prstGeom prst="rect">
            <a:avLst/>
          </a:prstGeom>
        </p:spPr>
      </p:pic>
      <p:sp>
        <p:nvSpPr>
          <p:cNvPr id="4" name="Foliennummernplatzhalter 3">
            <a:extLst>
              <a:ext uri="{FF2B5EF4-FFF2-40B4-BE49-F238E27FC236}">
                <a16:creationId xmlns:a16="http://schemas.microsoft.com/office/drawing/2014/main" id="{0AD2B425-4875-4147-96BF-D755B3B616C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140</a:t>
            </a:fld>
            <a:endParaRPr lang="de-DE" dirty="0"/>
          </a:p>
        </p:txBody>
      </p:sp>
    </p:spTree>
    <p:extLst>
      <p:ext uri="{BB962C8B-B14F-4D97-AF65-F5344CB8AC3E}">
        <p14:creationId xmlns:p14="http://schemas.microsoft.com/office/powerpoint/2010/main" val="2129528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20B3BE7A-C8FF-4F8C-A7C3-2BE0CCA8254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Nutzerkonten mit Online-Ausweis für Bürger und Unternehmen</a:t>
            </a:r>
          </a:p>
          <a:p>
            <a:pPr marL="285750" indent="-285750"/>
            <a:r>
              <a:rPr lang="de-DE" altLang="de-DE" sz="1200" dirty="0"/>
              <a:t>…</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a:stretch>
            <a:fillRect/>
          </a:stretch>
        </p:blipFill>
        <p:spPr>
          <a:xfrm>
            <a:off x="304014" y="1341850"/>
            <a:ext cx="4857346" cy="3216497"/>
          </a:xfrm>
          <a:prstGeom prst="rect">
            <a:avLst/>
          </a:prstGeom>
        </p:spPr>
      </p:pic>
      <p:sp>
        <p:nvSpPr>
          <p:cNvPr id="4" name="Foliennummernplatzhalter 3">
            <a:extLst>
              <a:ext uri="{FF2B5EF4-FFF2-40B4-BE49-F238E27FC236}">
                <a16:creationId xmlns:a16="http://schemas.microsoft.com/office/drawing/2014/main" id="{4C8ED319-9090-41F2-9ADF-0F08F5CA58B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141</a:t>
            </a:fld>
            <a:endParaRPr lang="de-DE" dirty="0"/>
          </a:p>
        </p:txBody>
      </p:sp>
    </p:spTree>
    <p:extLst>
      <p:ext uri="{BB962C8B-B14F-4D97-AF65-F5344CB8AC3E}">
        <p14:creationId xmlns:p14="http://schemas.microsoft.com/office/powerpoint/2010/main" val="26816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AD3EC746-A0F9-41F7-9DD9-1EF6C2743A6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Die Online-Signatur</a:t>
            </a:r>
          </a:p>
          <a:p>
            <a:pPr marL="285750" indent="-285750"/>
            <a:r>
              <a:rPr lang="de-DE" altLang="de-DE" sz="1200" dirty="0"/>
              <a:t>Kartenbasierte Signaturen</a:t>
            </a:r>
          </a:p>
          <a:p>
            <a:pPr marL="285750" indent="-285750"/>
            <a:r>
              <a:rPr lang="de-DE" altLang="de-DE" sz="1200" dirty="0" err="1"/>
              <a:t>eIDAS</a:t>
            </a:r>
            <a:r>
              <a:rPr lang="de-DE" altLang="de-DE" sz="1200" dirty="0"/>
              <a:t>-konforme Fernsignaturen</a:t>
            </a:r>
          </a:p>
          <a:p>
            <a:pPr marL="285750" indent="-285750"/>
            <a:r>
              <a:rPr lang="de-DE" altLang="de-DE" sz="1200" dirty="0"/>
              <a:t>Die „On-</a:t>
            </a:r>
            <a:r>
              <a:rPr lang="de-DE" altLang="de-DE" sz="1200" dirty="0" err="1"/>
              <a:t>the</a:t>
            </a:r>
            <a:r>
              <a:rPr lang="de-DE" altLang="de-DE" sz="1200" dirty="0"/>
              <a:t>-Fly“-Signatur</a:t>
            </a:r>
          </a:p>
          <a:p>
            <a:pPr marL="285750" indent="-285750"/>
            <a:r>
              <a:rPr lang="de-DE" altLang="de-DE" sz="1200" dirty="0"/>
              <a:t>mit dem Online-Ausweis</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a:stretch>
            <a:fillRect/>
          </a:stretch>
        </p:blipFill>
        <p:spPr>
          <a:xfrm>
            <a:off x="304014" y="1341850"/>
            <a:ext cx="4857346" cy="3216497"/>
          </a:xfrm>
          <a:prstGeom prst="rect">
            <a:avLst/>
          </a:prstGeom>
        </p:spPr>
      </p:pic>
      <p:sp>
        <p:nvSpPr>
          <p:cNvPr id="4" name="Foliennummernplatzhalter 3">
            <a:extLst>
              <a:ext uri="{FF2B5EF4-FFF2-40B4-BE49-F238E27FC236}">
                <a16:creationId xmlns:a16="http://schemas.microsoft.com/office/drawing/2014/main" id="{0272F4F9-98A1-4AD9-ABB1-E43D2034B4E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142</a:t>
            </a:fld>
            <a:endParaRPr lang="de-DE" dirty="0"/>
          </a:p>
        </p:txBody>
      </p:sp>
    </p:spTree>
    <p:extLst>
      <p:ext uri="{BB962C8B-B14F-4D97-AF65-F5344CB8AC3E}">
        <p14:creationId xmlns:p14="http://schemas.microsoft.com/office/powerpoint/2010/main" val="52472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07F66FF3-93E7-44CC-9D14-7C9B82A2491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Digitale Identifizierung mit dem deutschen Online-Ausweis</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1230313"/>
            <a:ext cx="3852583" cy="349408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Informationsquellen und Ansprechstellen</a:t>
            </a:r>
          </a:p>
          <a:p>
            <a:pPr marL="285750" indent="-285750"/>
            <a:r>
              <a:rPr lang="de-DE" altLang="de-DE" sz="1200" dirty="0"/>
              <a:t>Im Internet</a:t>
            </a:r>
          </a:p>
          <a:p>
            <a:pPr marL="1028700" lvl="1"/>
            <a:r>
              <a:rPr lang="de-DE" altLang="de-DE" sz="800" dirty="0">
                <a:hlinkClick r:id="rId3"/>
              </a:rPr>
              <a:t>https://www.personalausweisportal.de</a:t>
            </a:r>
            <a:endParaRPr lang="de-DE" altLang="de-DE" sz="800" dirty="0"/>
          </a:p>
          <a:p>
            <a:pPr marL="1028700" lvl="1"/>
            <a:r>
              <a:rPr lang="de-DE" altLang="de-DE" sz="800" dirty="0">
                <a:hlinkClick r:id="rId4"/>
              </a:rPr>
              <a:t>https://www.ausweisapp.bund.de</a:t>
            </a:r>
            <a:endParaRPr lang="de-DE" altLang="de-DE" sz="800" dirty="0"/>
          </a:p>
          <a:p>
            <a:pPr marL="1028700" lvl="1"/>
            <a:r>
              <a:rPr lang="de-DE" altLang="de-DE" sz="800" dirty="0">
                <a:hlinkClick r:id="rId5"/>
              </a:rPr>
              <a:t>https://www.bsi.bund.de/eID</a:t>
            </a:r>
            <a:endParaRPr lang="de-DE" altLang="de-DE" sz="800" dirty="0"/>
          </a:p>
          <a:p>
            <a:pPr marL="1028700" lvl="1"/>
            <a:r>
              <a:rPr lang="de-DE" altLang="de-DE" sz="800" dirty="0">
                <a:hlinkClick r:id="rId6"/>
              </a:rPr>
              <a:t>https://www.ausweisapp.bund.de/fuer-diensteanbieter/leitfaden/</a:t>
            </a:r>
            <a:endParaRPr lang="de-DE" altLang="de-DE" sz="800" dirty="0"/>
          </a:p>
          <a:p>
            <a:pPr marL="285750" indent="-285750"/>
            <a:r>
              <a:rPr lang="de-DE" altLang="de-DE" sz="1200" dirty="0"/>
              <a:t>Broschüren und Leitfäden</a:t>
            </a:r>
          </a:p>
          <a:p>
            <a:pPr marL="1028700" lvl="1"/>
            <a:r>
              <a:rPr lang="de-DE" altLang="de-DE" sz="800">
                <a:hlinkClick r:id="rId7"/>
              </a:rPr>
              <a:t>https://www.personalausweisportal.de/Broschuere_Online_Ausweisfunktion</a:t>
            </a:r>
            <a:endParaRPr lang="de-DE" altLang="de-DE" sz="800" dirty="0"/>
          </a:p>
          <a:p>
            <a:pPr marL="285750" indent="-285750"/>
            <a:r>
              <a:rPr lang="de-DE" altLang="de-DE" sz="1200" dirty="0"/>
              <a:t>Beantragung von Berechtigungszertifikaten</a:t>
            </a:r>
          </a:p>
          <a:p>
            <a:pPr marL="1028700" lvl="1"/>
            <a:r>
              <a:rPr lang="de-DE" altLang="de-DE" sz="800" dirty="0">
                <a:hlinkClick r:id="rId8"/>
              </a:rPr>
              <a:t>https://www.bva.bund.de/vfb</a:t>
            </a:r>
            <a:endParaRPr lang="de-DE" altLang="de-DE" sz="800" dirty="0"/>
          </a:p>
          <a:p>
            <a:pPr marL="285750" indent="-285750"/>
            <a:r>
              <a:rPr lang="de-DE" altLang="de-DE" sz="1200" dirty="0"/>
              <a:t>Testkonzept für die eID-Infrastruktur</a:t>
            </a:r>
          </a:p>
          <a:p>
            <a:pPr marL="285750" indent="-285750"/>
            <a:r>
              <a:rPr lang="de-DE" altLang="de-DE" sz="1200" dirty="0"/>
              <a:t>Pilotprojekt Fernsignaturverfahren</a:t>
            </a:r>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9"/>
          <a:stretch>
            <a:fillRect/>
          </a:stretch>
        </p:blipFill>
        <p:spPr>
          <a:xfrm>
            <a:off x="304014" y="1341850"/>
            <a:ext cx="4857346" cy="3216497"/>
          </a:xfrm>
          <a:prstGeom prst="rect">
            <a:avLst/>
          </a:prstGeom>
        </p:spPr>
      </p:pic>
      <p:sp>
        <p:nvSpPr>
          <p:cNvPr id="4" name="Foliennummernplatzhalter 3">
            <a:extLst>
              <a:ext uri="{FF2B5EF4-FFF2-40B4-BE49-F238E27FC236}">
                <a16:creationId xmlns:a16="http://schemas.microsoft.com/office/drawing/2014/main" id="{F3EA98AF-D951-4A8C-B1EB-A411FF5E238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143</a:t>
            </a:fld>
            <a:endParaRPr lang="de-DE" dirty="0"/>
          </a:p>
        </p:txBody>
      </p:sp>
    </p:spTree>
    <p:extLst>
      <p:ext uri="{BB962C8B-B14F-4D97-AF65-F5344CB8AC3E}">
        <p14:creationId xmlns:p14="http://schemas.microsoft.com/office/powerpoint/2010/main" val="148761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9948052-005B-44F7-AEFE-07B296B7C8A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36000" tIns="72000" rIns="36000" bIns="72000" anchor="ctr"/>
          <a:lstStyle/>
          <a:p>
            <a:pPr algn="ctr">
              <a:spcBef>
                <a:spcPct val="0"/>
              </a:spcBef>
              <a:buClrTx/>
              <a:buSzTx/>
              <a:buFontTx/>
              <a:buNone/>
            </a:pPr>
            <a:r>
              <a:rPr lang="de-DE" sz="36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eID&amp;Registermodernisierung</a:t>
            </a:r>
            <a:endPar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2572BAB-729B-4993-9A66-D59E4076CE1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144</a:t>
            </a:fld>
            <a:endParaRPr lang="de-DE" dirty="0"/>
          </a:p>
        </p:txBody>
      </p:sp>
    </p:spTree>
    <p:extLst>
      <p:ext uri="{BB962C8B-B14F-4D97-AF65-F5344CB8AC3E}">
        <p14:creationId xmlns:p14="http://schemas.microsoft.com/office/powerpoint/2010/main" val="371537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21E7FB49-5035-4F18-85C3-972F45FEE30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err="1">
                <a:solidFill>
                  <a:srgbClr val="5489C2"/>
                </a:solidFill>
              </a:rPr>
              <a:t>eID&amp;Registermodernisierung</a:t>
            </a:r>
            <a:r>
              <a:rPr lang="de-DE" b="1" dirty="0">
                <a:solidFill>
                  <a:srgbClr val="5489C2"/>
                </a:solidFill>
              </a:rPr>
              <a:t> - das Zusammenspiel</a:t>
            </a:r>
            <a:endParaRPr lang="de-DE" dirty="0"/>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Inhaltsplatzhalter 2"/>
          <p:cNvSpPr txBox="1">
            <a:spLocks/>
          </p:cNvSpPr>
          <p:nvPr/>
        </p:nvSpPr>
        <p:spPr bwMode="auto">
          <a:xfrm>
            <a:off x="5291417" y="2046803"/>
            <a:ext cx="3852583" cy="2677597"/>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OZG-Themenfeld Querschnittsleistungen</a:t>
            </a:r>
          </a:p>
          <a:p>
            <a:pPr marL="285750" indent="-285750"/>
            <a:r>
              <a:rPr lang="de-DE" altLang="de-DE" sz="1200" dirty="0"/>
              <a:t>Federführendes Bundesland: </a:t>
            </a:r>
            <a:br>
              <a:rPr lang="de-DE" altLang="de-DE" sz="1200" dirty="0"/>
            </a:br>
            <a:r>
              <a:rPr lang="de-DE" altLang="de-DE" sz="1200" dirty="0"/>
              <a:t>Berlin</a:t>
            </a:r>
          </a:p>
          <a:p>
            <a:pPr marL="285750" indent="-285750"/>
            <a:r>
              <a:rPr lang="de-DE" altLang="de-DE" sz="1200" dirty="0"/>
              <a:t>Aufgabe: </a:t>
            </a:r>
            <a:br>
              <a:rPr lang="de-DE" altLang="de-DE" sz="1200" dirty="0"/>
            </a:br>
            <a:r>
              <a:rPr lang="de-DE" altLang="de-DE" sz="1200" dirty="0"/>
              <a:t>digitale Nachweise (Geburtsurkunde, Führungs-zeugnis, Meldebescheinigung usw.) anderen OZG-Themenfeldern, wie z.B. Bildung, Mobilität und Reisen, Familie und Kind usw., zugänglich machen</a:t>
            </a:r>
          </a:p>
          <a:p>
            <a:pPr marL="285750" indent="-285750"/>
            <a:r>
              <a:rPr lang="de-DE" altLang="de-DE" sz="1200" dirty="0"/>
              <a:t>Zentrales Umsetzungsprojekt (UP):</a:t>
            </a:r>
            <a:br>
              <a:rPr lang="de-DE" altLang="de-DE" sz="1200" dirty="0"/>
            </a:br>
            <a:r>
              <a:rPr lang="de-DE" altLang="de-DE" sz="1200" dirty="0"/>
              <a:t>Entwicklung der Basiskomponente Nachweisabruf (BKN)</a:t>
            </a:r>
          </a:p>
          <a:p>
            <a:pPr marL="285750" indent="-285750"/>
            <a:endParaRPr lang="de-DE" altLang="de-DE" sz="1200" dirty="0"/>
          </a:p>
        </p:txBody>
      </p:sp>
      <p:pic>
        <p:nvPicPr>
          <p:cNvPr id="5" name="Grafik 4">
            <a:extLst>
              <a:ext uri="{FF2B5EF4-FFF2-40B4-BE49-F238E27FC236}">
                <a16:creationId xmlns:a16="http://schemas.microsoft.com/office/drawing/2014/main" id="{F002307A-324C-4679-8A52-DBB2DAE7FF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04014" y="2371628"/>
            <a:ext cx="4857346" cy="2186406"/>
          </a:xfrm>
          <a:prstGeom prst="rect">
            <a:avLst/>
          </a:prstGeom>
        </p:spPr>
      </p:pic>
      <p:sp>
        <p:nvSpPr>
          <p:cNvPr id="14" name="Inhaltsplatzhalter 2">
            <a:extLst>
              <a:ext uri="{FF2B5EF4-FFF2-40B4-BE49-F238E27FC236}">
                <a16:creationId xmlns:a16="http://schemas.microsoft.com/office/drawing/2014/main" id="{1924793B-F309-4FF8-B890-EBE953E4FAD3}"/>
              </a:ext>
            </a:extLst>
          </p:cNvPr>
          <p:cNvSpPr txBox="1">
            <a:spLocks/>
          </p:cNvSpPr>
          <p:nvPr/>
        </p:nvSpPr>
        <p:spPr bwMode="auto">
          <a:xfrm>
            <a:off x="306389" y="1230313"/>
            <a:ext cx="8535986" cy="824261"/>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Die Registermodernisierung schafft Voraussetzungen für digital zugängliche Nachweise. </a:t>
            </a:r>
            <a:br>
              <a:rPr lang="de-DE" altLang="de-DE" sz="1600" dirty="0"/>
            </a:br>
            <a:r>
              <a:rPr lang="de-DE" altLang="de-DE" sz="1600" dirty="0"/>
              <a:t>Im OZG-Themenfeld Querschnittsleistungen entsteht die Basiskomponente Nachweisabruf. Die eID ist als Schlüsselelement anzusehen.</a:t>
            </a:r>
          </a:p>
          <a:p>
            <a:pPr marL="285750" indent="-285750"/>
            <a:endParaRPr lang="de-DE" altLang="de-DE" sz="1200" dirty="0"/>
          </a:p>
        </p:txBody>
      </p:sp>
      <p:sp>
        <p:nvSpPr>
          <p:cNvPr id="4" name="Foliennummernplatzhalter 3">
            <a:extLst>
              <a:ext uri="{FF2B5EF4-FFF2-40B4-BE49-F238E27FC236}">
                <a16:creationId xmlns:a16="http://schemas.microsoft.com/office/drawing/2014/main" id="{E85B2EBA-E2ED-40D1-B363-4B26BD4D5D5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145</a:t>
            </a:fld>
            <a:endParaRPr lang="de-DE" dirty="0"/>
          </a:p>
        </p:txBody>
      </p:sp>
      <p:sp>
        <p:nvSpPr>
          <p:cNvPr id="6" name="Rechteck 5">
            <a:extLst>
              <a:ext uri="{FF2B5EF4-FFF2-40B4-BE49-F238E27FC236}">
                <a16:creationId xmlns:a16="http://schemas.microsoft.com/office/drawing/2014/main" id="{03A3E0A2-B9C8-215D-4DF8-55A8D5018AED}"/>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406617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0706B499-5A28-4090-9D95-34126874AB1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err="1">
                <a:solidFill>
                  <a:srgbClr val="5489C2"/>
                </a:solidFill>
              </a:rPr>
              <a:t>eID&amp;Registermodernisierung</a:t>
            </a:r>
            <a:r>
              <a:rPr lang="de-DE" b="1" dirty="0">
                <a:solidFill>
                  <a:srgbClr val="5489C2"/>
                </a:solidFill>
              </a:rPr>
              <a:t> - das Zusammenspiel</a:t>
            </a:r>
            <a:endParaRPr lang="de-DE" dirty="0"/>
          </a:p>
        </p:txBody>
      </p:sp>
      <p:sp>
        <p:nvSpPr>
          <p:cNvPr id="112" name="AutoShape 5"/>
          <p:cNvSpPr>
            <a:spLocks noChangeArrowheads="1"/>
          </p:cNvSpPr>
          <p:nvPr>
            <p:custDataLst>
              <p:tags r:id="rId1"/>
            </p:custDataLst>
          </p:nvPr>
        </p:nvSpPr>
        <p:spPr bwMode="gray">
          <a:xfrm>
            <a:off x="347899" y="1515057"/>
            <a:ext cx="3960000"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Bürgerinnen und Bürger / Unternehmen</a:t>
            </a:r>
          </a:p>
        </p:txBody>
      </p:sp>
      <p:sp>
        <p:nvSpPr>
          <p:cNvPr id="120" name="AutoShape 9" descr="Verlauf_weiss_grau"/>
          <p:cNvSpPr>
            <a:spLocks noChangeArrowheads="1"/>
          </p:cNvSpPr>
          <p:nvPr>
            <p:custDataLst>
              <p:tags r:id="rId2"/>
            </p:custDataLst>
          </p:nvPr>
        </p:nvSpPr>
        <p:spPr bwMode="gray">
          <a:xfrm>
            <a:off x="347899" y="2011751"/>
            <a:ext cx="3960000" cy="2394411"/>
          </a:xfrm>
          <a:prstGeom prst="roundRect">
            <a:avLst>
              <a:gd name="adj" fmla="val 6676"/>
            </a:avLst>
          </a:prstGeom>
          <a:blipFill dpi="0" rotWithShape="1">
            <a:blip r:embed="rId8"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400" dirty="0">
                <a:latin typeface="+mn-lt"/>
              </a:rPr>
              <a:t>Mehrfache Bereitstellung derselben Informationen</a:t>
            </a:r>
          </a:p>
          <a:p>
            <a:pPr marL="179388" lvl="1" indent="-177800">
              <a:spcBef>
                <a:spcPct val="25000"/>
              </a:spcBef>
              <a:buFont typeface="Wingdings" pitchFamily="2" charset="2"/>
              <a:buChar char="§"/>
            </a:pPr>
            <a:r>
              <a:rPr lang="de-DE" sz="1400" dirty="0">
                <a:latin typeface="+mn-lt"/>
              </a:rPr>
              <a:t>Mehrere Nachweise pro Antrag</a:t>
            </a:r>
          </a:p>
          <a:p>
            <a:pPr marL="179388" lvl="1" indent="-177800">
              <a:spcBef>
                <a:spcPct val="25000"/>
              </a:spcBef>
              <a:buFont typeface="Wingdings" pitchFamily="2" charset="2"/>
              <a:buChar char="§"/>
            </a:pPr>
            <a:r>
              <a:rPr lang="de-DE" sz="1400" dirty="0">
                <a:latin typeface="+mn-lt"/>
              </a:rPr>
              <a:t>Intransparenz der Datenflüsse zwischen Behörden</a:t>
            </a:r>
          </a:p>
          <a:p>
            <a:pPr marL="179388" lvl="1" indent="-177800">
              <a:spcBef>
                <a:spcPct val="25000"/>
              </a:spcBef>
              <a:buFont typeface="Wingdings" pitchFamily="2" charset="2"/>
              <a:buChar char="§"/>
            </a:pPr>
            <a:r>
              <a:rPr lang="de-DE" sz="1400" dirty="0">
                <a:latin typeface="+mn-lt"/>
              </a:rPr>
              <a:t>Finden der richtigen Registerbehörden</a:t>
            </a:r>
          </a:p>
          <a:p>
            <a:pPr marL="179388" lvl="1" indent="-177800">
              <a:spcBef>
                <a:spcPct val="25000"/>
              </a:spcBef>
              <a:buFont typeface="Wingdings" pitchFamily="2" charset="2"/>
              <a:buChar char="§"/>
            </a:pPr>
            <a:endParaRPr lang="de-DE" sz="1400" dirty="0">
              <a:latin typeface="+mn-lt"/>
            </a:endParaRPr>
          </a:p>
        </p:txBody>
      </p:sp>
      <p:sp>
        <p:nvSpPr>
          <p:cNvPr id="17" name="AutoShape 5"/>
          <p:cNvSpPr>
            <a:spLocks noChangeArrowheads="1"/>
          </p:cNvSpPr>
          <p:nvPr>
            <p:custDataLst>
              <p:tags r:id="rId3"/>
            </p:custDataLst>
          </p:nvPr>
        </p:nvSpPr>
        <p:spPr bwMode="gray">
          <a:xfrm>
            <a:off x="4882374" y="1519529"/>
            <a:ext cx="3960000"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Behörden</a:t>
            </a:r>
          </a:p>
        </p:txBody>
      </p:sp>
      <p:sp>
        <p:nvSpPr>
          <p:cNvPr id="18" name="AutoShape 10" descr="Verlauf_weiss_grau"/>
          <p:cNvSpPr>
            <a:spLocks noChangeArrowheads="1"/>
          </p:cNvSpPr>
          <p:nvPr>
            <p:custDataLst>
              <p:tags r:id="rId4"/>
            </p:custDataLst>
          </p:nvPr>
        </p:nvSpPr>
        <p:spPr bwMode="gray">
          <a:xfrm>
            <a:off x="4882374" y="2016223"/>
            <a:ext cx="3960000" cy="2394411"/>
          </a:xfrm>
          <a:prstGeom prst="roundRect">
            <a:avLst>
              <a:gd name="adj" fmla="val 6676"/>
            </a:avLst>
          </a:prstGeom>
          <a:blipFill dpi="0" rotWithShape="1">
            <a:blip r:embed="rId8"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Viele Schnittstellen zu Registern</a:t>
            </a:r>
          </a:p>
          <a:p>
            <a:pPr marL="179388" lvl="1" indent="-177800">
              <a:spcBef>
                <a:spcPct val="25000"/>
              </a:spcBef>
              <a:buFont typeface="Wingdings" pitchFamily="2" charset="2"/>
              <a:buChar char="§"/>
            </a:pPr>
            <a:r>
              <a:rPr lang="de-DE" sz="1400" dirty="0">
                <a:latin typeface="+mn-lt"/>
              </a:rPr>
              <a:t>Vielfältige Schnittstellen zwischen Online-Antragsverfahren, Registern und Fachverfahren</a:t>
            </a:r>
          </a:p>
          <a:p>
            <a:pPr marL="179388" lvl="1" indent="-177800">
              <a:spcBef>
                <a:spcPct val="25000"/>
              </a:spcBef>
              <a:buFont typeface="Wingdings" pitchFamily="2" charset="2"/>
              <a:buChar char="§"/>
            </a:pPr>
            <a:r>
              <a:rPr lang="de-DE" sz="1400" dirty="0">
                <a:latin typeface="+mn-lt"/>
              </a:rPr>
              <a:t>Datenschutzanforderungen für jede Schnittstelle</a:t>
            </a:r>
          </a:p>
          <a:p>
            <a:pPr marL="179388" lvl="1" indent="-177800">
              <a:spcBef>
                <a:spcPct val="25000"/>
              </a:spcBef>
              <a:buFont typeface="Wingdings" pitchFamily="2" charset="2"/>
              <a:buChar char="§"/>
            </a:pPr>
            <a:r>
              <a:rPr lang="de-DE" sz="1400" dirty="0">
                <a:latin typeface="+mn-lt"/>
              </a:rPr>
              <a:t>OZG-Ziele (</a:t>
            </a:r>
            <a:r>
              <a:rPr lang="de-DE" sz="1400" dirty="0" err="1">
                <a:latin typeface="+mn-lt"/>
              </a:rPr>
              <a:t>Once</a:t>
            </a:r>
            <a:r>
              <a:rPr lang="de-DE" sz="1400" dirty="0">
                <a:latin typeface="+mn-lt"/>
              </a:rPr>
              <a:t> </a:t>
            </a:r>
            <a:r>
              <a:rPr lang="de-DE" sz="1400" dirty="0" err="1">
                <a:latin typeface="+mn-lt"/>
              </a:rPr>
              <a:t>Only</a:t>
            </a:r>
            <a:r>
              <a:rPr lang="de-DE" sz="1400" dirty="0">
                <a:latin typeface="+mn-lt"/>
              </a:rPr>
              <a:t>, Reifegrad 3)</a:t>
            </a:r>
          </a:p>
          <a:p>
            <a:pPr marL="179388" lvl="1" indent="-177800">
              <a:spcBef>
                <a:spcPct val="25000"/>
              </a:spcBef>
              <a:buFont typeface="Wingdings" pitchFamily="2" charset="2"/>
              <a:buChar char="§"/>
            </a:pPr>
            <a:r>
              <a:rPr lang="de-DE" sz="1400" dirty="0">
                <a:latin typeface="+mn-lt"/>
              </a:rPr>
              <a:t>Anforderungen aus der </a:t>
            </a:r>
            <a:r>
              <a:rPr lang="de-DE" sz="1400" dirty="0" err="1">
                <a:latin typeface="+mn-lt"/>
              </a:rPr>
              <a:t>RegMo</a:t>
            </a:r>
            <a:r>
              <a:rPr lang="de-DE" sz="1400" dirty="0">
                <a:latin typeface="+mn-lt"/>
              </a:rPr>
              <a:t> und von SDG (Single Digital Gateway)</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5"/>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Herausforderungen im Themenfeld Querschnittsleistungen</a:t>
            </a:r>
          </a:p>
        </p:txBody>
      </p:sp>
      <p:sp>
        <p:nvSpPr>
          <p:cNvPr id="7" name="Foliennummernplatzhalter 6">
            <a:extLst>
              <a:ext uri="{FF2B5EF4-FFF2-40B4-BE49-F238E27FC236}">
                <a16:creationId xmlns:a16="http://schemas.microsoft.com/office/drawing/2014/main" id="{A52D6E44-C9EF-441E-86BE-AAD7B71E54B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146</a:t>
            </a:fld>
            <a:endParaRPr lang="de-DE" dirty="0"/>
          </a:p>
        </p:txBody>
      </p:sp>
      <p:sp>
        <p:nvSpPr>
          <p:cNvPr id="6" name="Rechteck 5">
            <a:extLst>
              <a:ext uri="{FF2B5EF4-FFF2-40B4-BE49-F238E27FC236}">
                <a16:creationId xmlns:a16="http://schemas.microsoft.com/office/drawing/2014/main" id="{6C44D752-CF11-1902-6D20-526D95D0B6E3}"/>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9489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000"/>
                                        <p:tgtEl>
                                          <p:spTgt spid="120"/>
                                        </p:tgtEl>
                                      </p:cBhvr>
                                    </p:animEffect>
                                    <p:anim calcmode="lin" valueType="num">
                                      <p:cBhvr>
                                        <p:cTn id="8" dur="1000" fill="hold"/>
                                        <p:tgtEl>
                                          <p:spTgt spid="120"/>
                                        </p:tgtEl>
                                        <p:attrNameLst>
                                          <p:attrName>ppt_x</p:attrName>
                                        </p:attrNameLst>
                                      </p:cBhvr>
                                      <p:tavLst>
                                        <p:tav tm="0">
                                          <p:val>
                                            <p:strVal val="#ppt_x"/>
                                          </p:val>
                                        </p:tav>
                                        <p:tav tm="100000">
                                          <p:val>
                                            <p:strVal val="#ppt_x"/>
                                          </p:val>
                                        </p:tav>
                                      </p:tavLst>
                                    </p:anim>
                                    <p:anim calcmode="lin" valueType="num">
                                      <p:cBhvr>
                                        <p:cTn id="9"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8"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E84EDCD1-3587-410C-8DFB-27186A6BC73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err="1">
                <a:solidFill>
                  <a:srgbClr val="5489C2"/>
                </a:solidFill>
              </a:rPr>
              <a:t>eID&amp;Registermodernisierung</a:t>
            </a:r>
            <a:r>
              <a:rPr lang="de-DE" b="1" dirty="0">
                <a:solidFill>
                  <a:srgbClr val="5489C2"/>
                </a:solidFill>
              </a:rPr>
              <a:t> - das Zusammenspiel</a:t>
            </a:r>
            <a:endParaRPr lang="de-DE" dirty="0"/>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Ein zentrales Umsetzungsprojekt ist die Entwicklung der Basiskomponente Nachweisabruf (BKN)</a:t>
            </a:r>
          </a:p>
        </p:txBody>
      </p:sp>
      <p:sp>
        <p:nvSpPr>
          <p:cNvPr id="11" name="AutoShape 5">
            <a:extLst>
              <a:ext uri="{FF2B5EF4-FFF2-40B4-BE49-F238E27FC236}">
                <a16:creationId xmlns:a16="http://schemas.microsoft.com/office/drawing/2014/main" id="{3BF4A2B3-A2DC-4565-A584-4F8A590D07EF}"/>
              </a:ext>
            </a:extLst>
          </p:cNvPr>
          <p:cNvSpPr>
            <a:spLocks noChangeArrowheads="1"/>
          </p:cNvSpPr>
          <p:nvPr>
            <p:custDataLst>
              <p:tags r:id="rId2"/>
            </p:custDataLst>
          </p:nvPr>
        </p:nvSpPr>
        <p:spPr bwMode="gray">
          <a:xfrm>
            <a:off x="326055" y="1483417"/>
            <a:ext cx="2521324" cy="270000"/>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Online-Anträge</a:t>
            </a:r>
          </a:p>
        </p:txBody>
      </p:sp>
      <p:sp>
        <p:nvSpPr>
          <p:cNvPr id="13" name="AutoShape 5">
            <a:extLst>
              <a:ext uri="{FF2B5EF4-FFF2-40B4-BE49-F238E27FC236}">
                <a16:creationId xmlns:a16="http://schemas.microsoft.com/office/drawing/2014/main" id="{245689E1-33F0-44A1-BEA0-B3B22DD610A5}"/>
              </a:ext>
            </a:extLst>
          </p:cNvPr>
          <p:cNvSpPr>
            <a:spLocks noChangeArrowheads="1"/>
          </p:cNvSpPr>
          <p:nvPr>
            <p:custDataLst>
              <p:tags r:id="rId3"/>
            </p:custDataLst>
          </p:nvPr>
        </p:nvSpPr>
        <p:spPr bwMode="gray">
          <a:xfrm>
            <a:off x="3353976" y="1483417"/>
            <a:ext cx="2521324" cy="270000"/>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err="1">
                <a:solidFill>
                  <a:schemeClr val="bg1"/>
                </a:solidFill>
                <a:latin typeface="+mn-lt"/>
                <a:ea typeface="ＭＳ Ｐゴシック" pitchFamily="34" charset="-128"/>
                <a:cs typeface="Arial" pitchFamily="34" charset="0"/>
              </a:rPr>
              <a:t>Basisk</a:t>
            </a:r>
            <a:r>
              <a:rPr lang="de-DE" sz="1400" b="1" dirty="0">
                <a:solidFill>
                  <a:schemeClr val="bg1"/>
                </a:solidFill>
                <a:latin typeface="+mn-lt"/>
                <a:ea typeface="ＭＳ Ｐゴシック" pitchFamily="34" charset="-128"/>
                <a:cs typeface="Arial" pitchFamily="34" charset="0"/>
              </a:rPr>
              <a:t>. Nachweisabruf</a:t>
            </a:r>
          </a:p>
        </p:txBody>
      </p:sp>
      <p:sp>
        <p:nvSpPr>
          <p:cNvPr id="14" name="AutoShape 5">
            <a:extLst>
              <a:ext uri="{FF2B5EF4-FFF2-40B4-BE49-F238E27FC236}">
                <a16:creationId xmlns:a16="http://schemas.microsoft.com/office/drawing/2014/main" id="{FB468D6D-1564-43E0-AF48-7AD68E241194}"/>
              </a:ext>
            </a:extLst>
          </p:cNvPr>
          <p:cNvSpPr>
            <a:spLocks noChangeArrowheads="1"/>
          </p:cNvSpPr>
          <p:nvPr>
            <p:custDataLst>
              <p:tags r:id="rId4"/>
            </p:custDataLst>
          </p:nvPr>
        </p:nvSpPr>
        <p:spPr bwMode="gray">
          <a:xfrm>
            <a:off x="6321051" y="1483416"/>
            <a:ext cx="2521324" cy="270000"/>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Register</a:t>
            </a:r>
          </a:p>
        </p:txBody>
      </p:sp>
      <p:pic>
        <p:nvPicPr>
          <p:cNvPr id="7" name="Grafik 6">
            <a:extLst>
              <a:ext uri="{FF2B5EF4-FFF2-40B4-BE49-F238E27FC236}">
                <a16:creationId xmlns:a16="http://schemas.microsoft.com/office/drawing/2014/main" id="{9CC4BE1B-1D0E-472E-98B6-BE64A8D0F9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087" y="2105814"/>
            <a:ext cx="676269" cy="462710"/>
          </a:xfrm>
          <a:prstGeom prst="rect">
            <a:avLst/>
          </a:prstGeom>
        </p:spPr>
      </p:pic>
      <p:pic>
        <p:nvPicPr>
          <p:cNvPr id="15" name="Grafik 14">
            <a:extLst>
              <a:ext uri="{FF2B5EF4-FFF2-40B4-BE49-F238E27FC236}">
                <a16:creationId xmlns:a16="http://schemas.microsoft.com/office/drawing/2014/main" id="{39A0F988-DA4A-44D2-A0AC-0F63DD6121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087" y="2728872"/>
            <a:ext cx="676269" cy="462710"/>
          </a:xfrm>
          <a:prstGeom prst="rect">
            <a:avLst/>
          </a:prstGeom>
        </p:spPr>
      </p:pic>
      <p:pic>
        <p:nvPicPr>
          <p:cNvPr id="16" name="Grafik 15">
            <a:extLst>
              <a:ext uri="{FF2B5EF4-FFF2-40B4-BE49-F238E27FC236}">
                <a16:creationId xmlns:a16="http://schemas.microsoft.com/office/drawing/2014/main" id="{300EA201-B780-4C9E-BF7B-1970AFAE3C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087" y="3351930"/>
            <a:ext cx="676269" cy="462710"/>
          </a:xfrm>
          <a:prstGeom prst="rect">
            <a:avLst/>
          </a:prstGeom>
        </p:spPr>
      </p:pic>
      <p:pic>
        <p:nvPicPr>
          <p:cNvPr id="9" name="Grafik 8">
            <a:extLst>
              <a:ext uri="{FF2B5EF4-FFF2-40B4-BE49-F238E27FC236}">
                <a16:creationId xmlns:a16="http://schemas.microsoft.com/office/drawing/2014/main" id="{4B1449CE-4B7F-4E56-AEFB-E0F79BB296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14825" y="2553251"/>
            <a:ext cx="514350" cy="828675"/>
          </a:xfrm>
          <a:prstGeom prst="rect">
            <a:avLst/>
          </a:prstGeom>
        </p:spPr>
      </p:pic>
      <p:grpSp>
        <p:nvGrpSpPr>
          <p:cNvPr id="21" name="Gruppieren 20">
            <a:extLst>
              <a:ext uri="{FF2B5EF4-FFF2-40B4-BE49-F238E27FC236}">
                <a16:creationId xmlns:a16="http://schemas.microsoft.com/office/drawing/2014/main" id="{9647A533-CAB5-4F5A-B563-50E0DFF83FA6}"/>
              </a:ext>
            </a:extLst>
          </p:cNvPr>
          <p:cNvGrpSpPr/>
          <p:nvPr/>
        </p:nvGrpSpPr>
        <p:grpSpPr>
          <a:xfrm>
            <a:off x="6563946" y="1885267"/>
            <a:ext cx="2122075" cy="461665"/>
            <a:chOff x="6321050" y="2171025"/>
            <a:chExt cx="2122075" cy="461665"/>
          </a:xfrm>
        </p:grpSpPr>
        <p:grpSp>
          <p:nvGrpSpPr>
            <p:cNvPr id="19" name="Gruppieren 18">
              <a:extLst>
                <a:ext uri="{FF2B5EF4-FFF2-40B4-BE49-F238E27FC236}">
                  <a16:creationId xmlns:a16="http://schemas.microsoft.com/office/drawing/2014/main" id="{E1258B53-9B49-4F22-852F-E3162D95D018}"/>
                </a:ext>
              </a:extLst>
            </p:cNvPr>
            <p:cNvGrpSpPr/>
            <p:nvPr/>
          </p:nvGrpSpPr>
          <p:grpSpPr>
            <a:xfrm>
              <a:off x="6321050" y="2240171"/>
              <a:ext cx="400129" cy="328223"/>
              <a:chOff x="6786484" y="2397469"/>
              <a:chExt cx="992982" cy="678982"/>
            </a:xfrm>
          </p:grpSpPr>
          <p:sp>
            <p:nvSpPr>
              <p:cNvPr id="10" name="Zylinder 9">
                <a:extLst>
                  <a:ext uri="{FF2B5EF4-FFF2-40B4-BE49-F238E27FC236}">
                    <a16:creationId xmlns:a16="http://schemas.microsoft.com/office/drawing/2014/main" id="{F448225A-2793-4DA3-B350-E236A045A5D7}"/>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17" name="Zylinder 16">
                <a:extLst>
                  <a:ext uri="{FF2B5EF4-FFF2-40B4-BE49-F238E27FC236}">
                    <a16:creationId xmlns:a16="http://schemas.microsoft.com/office/drawing/2014/main" id="{328CCC29-AEFA-4D6E-B621-3D46DBE49F3A}"/>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18" name="Zylinder 17">
                <a:extLst>
                  <a:ext uri="{FF2B5EF4-FFF2-40B4-BE49-F238E27FC236}">
                    <a16:creationId xmlns:a16="http://schemas.microsoft.com/office/drawing/2014/main" id="{09D0F2E8-204B-42B0-86D1-371914CADA3A}"/>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20" name="Textfeld 19">
              <a:extLst>
                <a:ext uri="{FF2B5EF4-FFF2-40B4-BE49-F238E27FC236}">
                  <a16:creationId xmlns:a16="http://schemas.microsoft.com/office/drawing/2014/main" id="{4CDA568D-A053-42E4-AC11-FB7DCC710777}"/>
                </a:ext>
              </a:extLst>
            </p:cNvPr>
            <p:cNvSpPr txBox="1"/>
            <p:nvPr/>
          </p:nvSpPr>
          <p:spPr>
            <a:xfrm>
              <a:off x="6721179" y="2171025"/>
              <a:ext cx="1721946" cy="461665"/>
            </a:xfrm>
            <a:prstGeom prst="rect">
              <a:avLst/>
            </a:prstGeom>
            <a:noFill/>
          </p:spPr>
          <p:txBody>
            <a:bodyPr wrap="none" rtlCol="0">
              <a:spAutoFit/>
            </a:bodyPr>
            <a:lstStyle/>
            <a:p>
              <a:r>
                <a:rPr lang="de-DE" sz="1200" dirty="0">
                  <a:latin typeface="+mn-lt"/>
                </a:rPr>
                <a:t>Auszug aus dem BZR </a:t>
              </a:r>
              <a:br>
                <a:rPr lang="de-DE" sz="1200" dirty="0">
                  <a:latin typeface="+mn-lt"/>
                </a:rPr>
              </a:br>
              <a:r>
                <a:rPr lang="de-DE" sz="1200" dirty="0">
                  <a:latin typeface="+mn-lt"/>
                </a:rPr>
                <a:t>(Führungszeugnis)</a:t>
              </a:r>
            </a:p>
          </p:txBody>
        </p:sp>
      </p:grpSp>
      <p:grpSp>
        <p:nvGrpSpPr>
          <p:cNvPr id="22" name="Gruppieren 21">
            <a:extLst>
              <a:ext uri="{FF2B5EF4-FFF2-40B4-BE49-F238E27FC236}">
                <a16:creationId xmlns:a16="http://schemas.microsoft.com/office/drawing/2014/main" id="{63E0C117-9EA8-442F-AB62-BFF8CFFE28B1}"/>
              </a:ext>
            </a:extLst>
          </p:cNvPr>
          <p:cNvGrpSpPr/>
          <p:nvPr/>
        </p:nvGrpSpPr>
        <p:grpSpPr>
          <a:xfrm>
            <a:off x="6563946" y="2298652"/>
            <a:ext cx="1727737" cy="461665"/>
            <a:chOff x="6321050" y="2171025"/>
            <a:chExt cx="1727737" cy="461665"/>
          </a:xfrm>
        </p:grpSpPr>
        <p:grpSp>
          <p:nvGrpSpPr>
            <p:cNvPr id="23" name="Gruppieren 22">
              <a:extLst>
                <a:ext uri="{FF2B5EF4-FFF2-40B4-BE49-F238E27FC236}">
                  <a16:creationId xmlns:a16="http://schemas.microsoft.com/office/drawing/2014/main" id="{6A13D36C-DD24-4D1C-AFC2-D90BD59F5C85}"/>
                </a:ext>
              </a:extLst>
            </p:cNvPr>
            <p:cNvGrpSpPr/>
            <p:nvPr/>
          </p:nvGrpSpPr>
          <p:grpSpPr>
            <a:xfrm>
              <a:off x="6321050" y="2240171"/>
              <a:ext cx="400129" cy="328223"/>
              <a:chOff x="6786484" y="2397469"/>
              <a:chExt cx="992982" cy="678982"/>
            </a:xfrm>
          </p:grpSpPr>
          <p:sp>
            <p:nvSpPr>
              <p:cNvPr id="25" name="Zylinder 24">
                <a:extLst>
                  <a:ext uri="{FF2B5EF4-FFF2-40B4-BE49-F238E27FC236}">
                    <a16:creationId xmlns:a16="http://schemas.microsoft.com/office/drawing/2014/main" id="{DB0B5F7B-4334-4E30-9CFD-079CBDE36B2B}"/>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26" name="Zylinder 25">
                <a:extLst>
                  <a:ext uri="{FF2B5EF4-FFF2-40B4-BE49-F238E27FC236}">
                    <a16:creationId xmlns:a16="http://schemas.microsoft.com/office/drawing/2014/main" id="{112F4466-6209-43B7-843C-4092A038DAE0}"/>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27" name="Zylinder 26">
                <a:extLst>
                  <a:ext uri="{FF2B5EF4-FFF2-40B4-BE49-F238E27FC236}">
                    <a16:creationId xmlns:a16="http://schemas.microsoft.com/office/drawing/2014/main" id="{46C7B887-1157-4658-B95E-DFCB3CE17948}"/>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24" name="Textfeld 23">
              <a:extLst>
                <a:ext uri="{FF2B5EF4-FFF2-40B4-BE49-F238E27FC236}">
                  <a16:creationId xmlns:a16="http://schemas.microsoft.com/office/drawing/2014/main" id="{A89EA682-C6A2-45C2-AA3A-0F2380FCB88F}"/>
                </a:ext>
              </a:extLst>
            </p:cNvPr>
            <p:cNvSpPr txBox="1"/>
            <p:nvPr/>
          </p:nvSpPr>
          <p:spPr>
            <a:xfrm>
              <a:off x="6721179" y="2171025"/>
              <a:ext cx="1327608" cy="461665"/>
            </a:xfrm>
            <a:prstGeom prst="rect">
              <a:avLst/>
            </a:prstGeom>
            <a:noFill/>
          </p:spPr>
          <p:txBody>
            <a:bodyPr wrap="none" rtlCol="0">
              <a:spAutoFit/>
            </a:bodyPr>
            <a:lstStyle/>
            <a:p>
              <a:r>
                <a:rPr lang="de-DE" sz="1200" dirty="0">
                  <a:latin typeface="+mn-lt"/>
                </a:rPr>
                <a:t>Auszug aus dem</a:t>
              </a:r>
              <a:br>
                <a:rPr lang="de-DE" sz="1200" dirty="0">
                  <a:latin typeface="+mn-lt"/>
                </a:rPr>
              </a:br>
              <a:r>
                <a:rPr lang="de-DE" sz="1200" dirty="0">
                  <a:latin typeface="+mn-lt"/>
                </a:rPr>
                <a:t>Melderegister</a:t>
              </a:r>
            </a:p>
          </p:txBody>
        </p:sp>
      </p:grpSp>
      <p:grpSp>
        <p:nvGrpSpPr>
          <p:cNvPr id="28" name="Gruppieren 27">
            <a:extLst>
              <a:ext uri="{FF2B5EF4-FFF2-40B4-BE49-F238E27FC236}">
                <a16:creationId xmlns:a16="http://schemas.microsoft.com/office/drawing/2014/main" id="{38842B88-42CB-43DB-B5D8-449338D09524}"/>
              </a:ext>
            </a:extLst>
          </p:cNvPr>
          <p:cNvGrpSpPr/>
          <p:nvPr/>
        </p:nvGrpSpPr>
        <p:grpSpPr>
          <a:xfrm>
            <a:off x="6563946" y="2712037"/>
            <a:ext cx="1727737" cy="461665"/>
            <a:chOff x="6321050" y="2171025"/>
            <a:chExt cx="1727737" cy="461665"/>
          </a:xfrm>
        </p:grpSpPr>
        <p:grpSp>
          <p:nvGrpSpPr>
            <p:cNvPr id="29" name="Gruppieren 28">
              <a:extLst>
                <a:ext uri="{FF2B5EF4-FFF2-40B4-BE49-F238E27FC236}">
                  <a16:creationId xmlns:a16="http://schemas.microsoft.com/office/drawing/2014/main" id="{DA089413-AF1C-4FF8-BB93-392644246C62}"/>
                </a:ext>
              </a:extLst>
            </p:cNvPr>
            <p:cNvGrpSpPr/>
            <p:nvPr/>
          </p:nvGrpSpPr>
          <p:grpSpPr>
            <a:xfrm>
              <a:off x="6321050" y="2240171"/>
              <a:ext cx="400129" cy="328223"/>
              <a:chOff x="6786484" y="2397469"/>
              <a:chExt cx="992982" cy="678982"/>
            </a:xfrm>
          </p:grpSpPr>
          <p:sp>
            <p:nvSpPr>
              <p:cNvPr id="31" name="Zylinder 30">
                <a:extLst>
                  <a:ext uri="{FF2B5EF4-FFF2-40B4-BE49-F238E27FC236}">
                    <a16:creationId xmlns:a16="http://schemas.microsoft.com/office/drawing/2014/main" id="{21C9AAE7-2670-4136-9F3A-37332DDCC433}"/>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32" name="Zylinder 31">
                <a:extLst>
                  <a:ext uri="{FF2B5EF4-FFF2-40B4-BE49-F238E27FC236}">
                    <a16:creationId xmlns:a16="http://schemas.microsoft.com/office/drawing/2014/main" id="{BADD607B-4256-47EB-8D9B-258EDF3CBF5D}"/>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33" name="Zylinder 32">
                <a:extLst>
                  <a:ext uri="{FF2B5EF4-FFF2-40B4-BE49-F238E27FC236}">
                    <a16:creationId xmlns:a16="http://schemas.microsoft.com/office/drawing/2014/main" id="{2965C526-6282-4671-A0BD-9A8E2A9C381C}"/>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30" name="Textfeld 29">
              <a:extLst>
                <a:ext uri="{FF2B5EF4-FFF2-40B4-BE49-F238E27FC236}">
                  <a16:creationId xmlns:a16="http://schemas.microsoft.com/office/drawing/2014/main" id="{D71A5652-3FED-4BF9-BCC9-1FEA32B73F24}"/>
                </a:ext>
              </a:extLst>
            </p:cNvPr>
            <p:cNvSpPr txBox="1"/>
            <p:nvPr/>
          </p:nvSpPr>
          <p:spPr>
            <a:xfrm>
              <a:off x="6721179" y="2171025"/>
              <a:ext cx="1327608" cy="461665"/>
            </a:xfrm>
            <a:prstGeom prst="rect">
              <a:avLst/>
            </a:prstGeom>
            <a:noFill/>
          </p:spPr>
          <p:txBody>
            <a:bodyPr wrap="none" rtlCol="0">
              <a:spAutoFit/>
            </a:bodyPr>
            <a:lstStyle/>
            <a:p>
              <a:r>
                <a:rPr lang="de-DE" sz="1200" dirty="0">
                  <a:latin typeface="+mn-lt"/>
                </a:rPr>
                <a:t>Auszug aus dem</a:t>
              </a:r>
              <a:br>
                <a:rPr lang="de-DE" sz="1200" dirty="0">
                  <a:latin typeface="+mn-lt"/>
                </a:rPr>
              </a:br>
              <a:r>
                <a:rPr lang="de-DE" sz="1200" dirty="0">
                  <a:latin typeface="+mn-lt"/>
                </a:rPr>
                <a:t>Geburtenregister</a:t>
              </a:r>
            </a:p>
          </p:txBody>
        </p:sp>
      </p:grpSp>
      <p:grpSp>
        <p:nvGrpSpPr>
          <p:cNvPr id="34" name="Gruppieren 33">
            <a:extLst>
              <a:ext uri="{FF2B5EF4-FFF2-40B4-BE49-F238E27FC236}">
                <a16:creationId xmlns:a16="http://schemas.microsoft.com/office/drawing/2014/main" id="{DD93DE30-5ADB-4E6B-879F-0F3F03035F81}"/>
              </a:ext>
            </a:extLst>
          </p:cNvPr>
          <p:cNvGrpSpPr/>
          <p:nvPr/>
        </p:nvGrpSpPr>
        <p:grpSpPr>
          <a:xfrm>
            <a:off x="6563946" y="3125422"/>
            <a:ext cx="2178180" cy="461665"/>
            <a:chOff x="6321050" y="2171025"/>
            <a:chExt cx="2178180" cy="461665"/>
          </a:xfrm>
        </p:grpSpPr>
        <p:grpSp>
          <p:nvGrpSpPr>
            <p:cNvPr id="35" name="Gruppieren 34">
              <a:extLst>
                <a:ext uri="{FF2B5EF4-FFF2-40B4-BE49-F238E27FC236}">
                  <a16:creationId xmlns:a16="http://schemas.microsoft.com/office/drawing/2014/main" id="{3D274C17-9A69-43AC-8A9B-E86DB55AAD65}"/>
                </a:ext>
              </a:extLst>
            </p:cNvPr>
            <p:cNvGrpSpPr/>
            <p:nvPr/>
          </p:nvGrpSpPr>
          <p:grpSpPr>
            <a:xfrm>
              <a:off x="6321050" y="2240171"/>
              <a:ext cx="400129" cy="328223"/>
              <a:chOff x="6786484" y="2397469"/>
              <a:chExt cx="992982" cy="678982"/>
            </a:xfrm>
          </p:grpSpPr>
          <p:sp>
            <p:nvSpPr>
              <p:cNvPr id="37" name="Zylinder 36">
                <a:extLst>
                  <a:ext uri="{FF2B5EF4-FFF2-40B4-BE49-F238E27FC236}">
                    <a16:creationId xmlns:a16="http://schemas.microsoft.com/office/drawing/2014/main" id="{C306CDF7-C209-41BC-9DBE-2160CF786644}"/>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38" name="Zylinder 37">
                <a:extLst>
                  <a:ext uri="{FF2B5EF4-FFF2-40B4-BE49-F238E27FC236}">
                    <a16:creationId xmlns:a16="http://schemas.microsoft.com/office/drawing/2014/main" id="{49F48C63-C63F-4E52-99C4-36B4EC69B0A7}"/>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39" name="Zylinder 38">
                <a:extLst>
                  <a:ext uri="{FF2B5EF4-FFF2-40B4-BE49-F238E27FC236}">
                    <a16:creationId xmlns:a16="http://schemas.microsoft.com/office/drawing/2014/main" id="{A4ECE060-F3CB-4466-97EF-7D13626EC24F}"/>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36" name="Textfeld 35">
              <a:extLst>
                <a:ext uri="{FF2B5EF4-FFF2-40B4-BE49-F238E27FC236}">
                  <a16:creationId xmlns:a16="http://schemas.microsoft.com/office/drawing/2014/main" id="{69A8068B-750F-471D-972F-676E32A0FCBD}"/>
                </a:ext>
              </a:extLst>
            </p:cNvPr>
            <p:cNvSpPr txBox="1"/>
            <p:nvPr/>
          </p:nvSpPr>
          <p:spPr>
            <a:xfrm>
              <a:off x="6721179" y="2171025"/>
              <a:ext cx="1778051" cy="461665"/>
            </a:xfrm>
            <a:prstGeom prst="rect">
              <a:avLst/>
            </a:prstGeom>
            <a:noFill/>
          </p:spPr>
          <p:txBody>
            <a:bodyPr wrap="none" rtlCol="0">
              <a:spAutoFit/>
            </a:bodyPr>
            <a:lstStyle/>
            <a:p>
              <a:r>
                <a:rPr lang="de-DE" sz="1200" dirty="0">
                  <a:latin typeface="+mn-lt"/>
                </a:rPr>
                <a:t>Auszug aus dem</a:t>
              </a:r>
              <a:br>
                <a:rPr lang="de-DE" sz="1200" dirty="0">
                  <a:latin typeface="+mn-lt"/>
                </a:rPr>
              </a:br>
              <a:r>
                <a:rPr lang="de-DE" sz="1200" dirty="0">
                  <a:latin typeface="+mn-lt"/>
                </a:rPr>
                <a:t>Gewerbezentralregister</a:t>
              </a:r>
            </a:p>
          </p:txBody>
        </p:sp>
      </p:grpSp>
      <p:grpSp>
        <p:nvGrpSpPr>
          <p:cNvPr id="40" name="Gruppieren 39">
            <a:extLst>
              <a:ext uri="{FF2B5EF4-FFF2-40B4-BE49-F238E27FC236}">
                <a16:creationId xmlns:a16="http://schemas.microsoft.com/office/drawing/2014/main" id="{0A01BCCC-E4BB-4558-B717-D4EA0320A6C8}"/>
              </a:ext>
            </a:extLst>
          </p:cNvPr>
          <p:cNvGrpSpPr/>
          <p:nvPr/>
        </p:nvGrpSpPr>
        <p:grpSpPr>
          <a:xfrm>
            <a:off x="6563946" y="3538807"/>
            <a:ext cx="1727737" cy="461665"/>
            <a:chOff x="6321050" y="2171025"/>
            <a:chExt cx="1727737" cy="461665"/>
          </a:xfrm>
        </p:grpSpPr>
        <p:grpSp>
          <p:nvGrpSpPr>
            <p:cNvPr id="41" name="Gruppieren 40">
              <a:extLst>
                <a:ext uri="{FF2B5EF4-FFF2-40B4-BE49-F238E27FC236}">
                  <a16:creationId xmlns:a16="http://schemas.microsoft.com/office/drawing/2014/main" id="{3B06D14E-16D1-4BD3-A23C-CCF46034538F}"/>
                </a:ext>
              </a:extLst>
            </p:cNvPr>
            <p:cNvGrpSpPr/>
            <p:nvPr/>
          </p:nvGrpSpPr>
          <p:grpSpPr>
            <a:xfrm>
              <a:off x="6321050" y="2240171"/>
              <a:ext cx="400129" cy="328223"/>
              <a:chOff x="6786484" y="2397469"/>
              <a:chExt cx="992982" cy="678982"/>
            </a:xfrm>
          </p:grpSpPr>
          <p:sp>
            <p:nvSpPr>
              <p:cNvPr id="43" name="Zylinder 42">
                <a:extLst>
                  <a:ext uri="{FF2B5EF4-FFF2-40B4-BE49-F238E27FC236}">
                    <a16:creationId xmlns:a16="http://schemas.microsoft.com/office/drawing/2014/main" id="{C14D7AB7-C5F8-483B-813D-CED34916EB69}"/>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44" name="Zylinder 43">
                <a:extLst>
                  <a:ext uri="{FF2B5EF4-FFF2-40B4-BE49-F238E27FC236}">
                    <a16:creationId xmlns:a16="http://schemas.microsoft.com/office/drawing/2014/main" id="{3AB5F523-54DC-4280-B771-89A28E3B2783}"/>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45" name="Zylinder 44">
                <a:extLst>
                  <a:ext uri="{FF2B5EF4-FFF2-40B4-BE49-F238E27FC236}">
                    <a16:creationId xmlns:a16="http://schemas.microsoft.com/office/drawing/2014/main" id="{3F5E2566-CB07-4541-B570-5F383DEC7DF8}"/>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42" name="Textfeld 41">
              <a:extLst>
                <a:ext uri="{FF2B5EF4-FFF2-40B4-BE49-F238E27FC236}">
                  <a16:creationId xmlns:a16="http://schemas.microsoft.com/office/drawing/2014/main" id="{E2BD1A7C-61DF-4910-8C25-5898C31269B6}"/>
                </a:ext>
              </a:extLst>
            </p:cNvPr>
            <p:cNvSpPr txBox="1"/>
            <p:nvPr/>
          </p:nvSpPr>
          <p:spPr>
            <a:xfrm>
              <a:off x="6721179" y="2171025"/>
              <a:ext cx="1327608" cy="461665"/>
            </a:xfrm>
            <a:prstGeom prst="rect">
              <a:avLst/>
            </a:prstGeom>
            <a:noFill/>
          </p:spPr>
          <p:txBody>
            <a:bodyPr wrap="none" rtlCol="0">
              <a:spAutoFit/>
            </a:bodyPr>
            <a:lstStyle/>
            <a:p>
              <a:r>
                <a:rPr lang="de-DE" sz="1200" dirty="0">
                  <a:latin typeface="+mn-lt"/>
                </a:rPr>
                <a:t>Auszug aus dem</a:t>
              </a:r>
              <a:br>
                <a:rPr lang="de-DE" sz="1200" dirty="0">
                  <a:latin typeface="+mn-lt"/>
                </a:rPr>
              </a:br>
              <a:r>
                <a:rPr lang="de-DE" sz="1200" dirty="0">
                  <a:latin typeface="+mn-lt"/>
                </a:rPr>
                <a:t>Handelsregister</a:t>
              </a:r>
            </a:p>
          </p:txBody>
        </p:sp>
      </p:grpSp>
      <p:grpSp>
        <p:nvGrpSpPr>
          <p:cNvPr id="46" name="Gruppieren 45">
            <a:extLst>
              <a:ext uri="{FF2B5EF4-FFF2-40B4-BE49-F238E27FC236}">
                <a16:creationId xmlns:a16="http://schemas.microsoft.com/office/drawing/2014/main" id="{3BB5C680-8E92-47B3-846D-499635517969}"/>
              </a:ext>
            </a:extLst>
          </p:cNvPr>
          <p:cNvGrpSpPr/>
          <p:nvPr/>
        </p:nvGrpSpPr>
        <p:grpSpPr>
          <a:xfrm>
            <a:off x="6563946" y="3952194"/>
            <a:ext cx="1720593" cy="461665"/>
            <a:chOff x="6321050" y="2171025"/>
            <a:chExt cx="1720593" cy="461665"/>
          </a:xfrm>
        </p:grpSpPr>
        <p:grpSp>
          <p:nvGrpSpPr>
            <p:cNvPr id="47" name="Gruppieren 46">
              <a:extLst>
                <a:ext uri="{FF2B5EF4-FFF2-40B4-BE49-F238E27FC236}">
                  <a16:creationId xmlns:a16="http://schemas.microsoft.com/office/drawing/2014/main" id="{7279076B-7E71-470D-8204-15ACD41B8114}"/>
                </a:ext>
              </a:extLst>
            </p:cNvPr>
            <p:cNvGrpSpPr/>
            <p:nvPr/>
          </p:nvGrpSpPr>
          <p:grpSpPr>
            <a:xfrm>
              <a:off x="6321050" y="2240171"/>
              <a:ext cx="400129" cy="328223"/>
              <a:chOff x="6786484" y="2397469"/>
              <a:chExt cx="992982" cy="678982"/>
            </a:xfrm>
          </p:grpSpPr>
          <p:sp>
            <p:nvSpPr>
              <p:cNvPr id="49" name="Zylinder 48">
                <a:extLst>
                  <a:ext uri="{FF2B5EF4-FFF2-40B4-BE49-F238E27FC236}">
                    <a16:creationId xmlns:a16="http://schemas.microsoft.com/office/drawing/2014/main" id="{394C47A6-ED3A-46EE-95AE-E518734A5AAD}"/>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50" name="Zylinder 49">
                <a:extLst>
                  <a:ext uri="{FF2B5EF4-FFF2-40B4-BE49-F238E27FC236}">
                    <a16:creationId xmlns:a16="http://schemas.microsoft.com/office/drawing/2014/main" id="{09366C27-9E86-46CC-8069-0AB2767A3DE2}"/>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51" name="Zylinder 50">
                <a:extLst>
                  <a:ext uri="{FF2B5EF4-FFF2-40B4-BE49-F238E27FC236}">
                    <a16:creationId xmlns:a16="http://schemas.microsoft.com/office/drawing/2014/main" id="{C8E56FBE-39A8-4700-BEFD-B0E1F9854C12}"/>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48" name="Textfeld 47">
              <a:extLst>
                <a:ext uri="{FF2B5EF4-FFF2-40B4-BE49-F238E27FC236}">
                  <a16:creationId xmlns:a16="http://schemas.microsoft.com/office/drawing/2014/main" id="{818C1C50-1C0A-44F0-9CBE-D7CF70E30840}"/>
                </a:ext>
              </a:extLst>
            </p:cNvPr>
            <p:cNvSpPr txBox="1"/>
            <p:nvPr/>
          </p:nvSpPr>
          <p:spPr>
            <a:xfrm>
              <a:off x="6714035" y="2171025"/>
              <a:ext cx="1327608" cy="461665"/>
            </a:xfrm>
            <a:prstGeom prst="rect">
              <a:avLst/>
            </a:prstGeom>
            <a:noFill/>
          </p:spPr>
          <p:txBody>
            <a:bodyPr wrap="none" rtlCol="0">
              <a:spAutoFit/>
            </a:bodyPr>
            <a:lstStyle/>
            <a:p>
              <a:r>
                <a:rPr lang="de-DE" sz="1200" dirty="0">
                  <a:latin typeface="+mn-lt"/>
                </a:rPr>
                <a:t>Auszug aus dem</a:t>
              </a:r>
              <a:br>
                <a:rPr lang="de-DE" sz="1200" dirty="0">
                  <a:latin typeface="+mn-lt"/>
                </a:rPr>
              </a:br>
              <a:r>
                <a:rPr lang="de-DE" sz="1200" dirty="0">
                  <a:latin typeface="+mn-lt"/>
                </a:rPr>
                <a:t>…….</a:t>
              </a:r>
            </a:p>
          </p:txBody>
        </p:sp>
      </p:grpSp>
      <p:cxnSp>
        <p:nvCxnSpPr>
          <p:cNvPr id="55" name="Gerade Verbindung mit Pfeil 54">
            <a:extLst>
              <a:ext uri="{FF2B5EF4-FFF2-40B4-BE49-F238E27FC236}">
                <a16:creationId xmlns:a16="http://schemas.microsoft.com/office/drawing/2014/main" id="{EDD69E7D-661E-4D23-9A18-88E3345A1171}"/>
              </a:ext>
            </a:extLst>
          </p:cNvPr>
          <p:cNvCxnSpPr>
            <a:cxnSpLocks/>
          </p:cNvCxnSpPr>
          <p:nvPr/>
        </p:nvCxnSpPr>
        <p:spPr bwMode="auto">
          <a:xfrm flipH="1" flipV="1">
            <a:off x="1941023" y="2298652"/>
            <a:ext cx="2199361" cy="584980"/>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56" name="Gerade Verbindung mit Pfeil 55">
            <a:extLst>
              <a:ext uri="{FF2B5EF4-FFF2-40B4-BE49-F238E27FC236}">
                <a16:creationId xmlns:a16="http://schemas.microsoft.com/office/drawing/2014/main" id="{DBFF030B-C7AE-47C9-A3BA-5A423A9FFB23}"/>
              </a:ext>
            </a:extLst>
          </p:cNvPr>
          <p:cNvCxnSpPr>
            <a:cxnSpLocks/>
          </p:cNvCxnSpPr>
          <p:nvPr/>
        </p:nvCxnSpPr>
        <p:spPr bwMode="auto">
          <a:xfrm flipV="1">
            <a:off x="4937157" y="2146592"/>
            <a:ext cx="1470787" cy="737040"/>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59" name="Gerade Verbindung mit Pfeil 58">
            <a:extLst>
              <a:ext uri="{FF2B5EF4-FFF2-40B4-BE49-F238E27FC236}">
                <a16:creationId xmlns:a16="http://schemas.microsoft.com/office/drawing/2014/main" id="{0B7A3673-AA88-4E32-BDD8-A3F0DB0F4464}"/>
              </a:ext>
            </a:extLst>
          </p:cNvPr>
          <p:cNvCxnSpPr>
            <a:cxnSpLocks/>
          </p:cNvCxnSpPr>
          <p:nvPr/>
        </p:nvCxnSpPr>
        <p:spPr bwMode="auto">
          <a:xfrm flipV="1">
            <a:off x="4967395" y="2529484"/>
            <a:ext cx="1440546" cy="360758"/>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62" name="Gerade Verbindung mit Pfeil 61">
            <a:extLst>
              <a:ext uri="{FF2B5EF4-FFF2-40B4-BE49-F238E27FC236}">
                <a16:creationId xmlns:a16="http://schemas.microsoft.com/office/drawing/2014/main" id="{22667EEE-00E1-45D8-BAC0-7F5FD5DEACB3}"/>
              </a:ext>
            </a:extLst>
          </p:cNvPr>
          <p:cNvCxnSpPr>
            <a:cxnSpLocks/>
          </p:cNvCxnSpPr>
          <p:nvPr/>
        </p:nvCxnSpPr>
        <p:spPr bwMode="auto">
          <a:xfrm>
            <a:off x="4967395" y="2897960"/>
            <a:ext cx="1440549" cy="44909"/>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65" name="Gerade Verbindung mit Pfeil 64">
            <a:extLst>
              <a:ext uri="{FF2B5EF4-FFF2-40B4-BE49-F238E27FC236}">
                <a16:creationId xmlns:a16="http://schemas.microsoft.com/office/drawing/2014/main" id="{938DE736-AF4E-4868-809F-FE227CE27C87}"/>
              </a:ext>
            </a:extLst>
          </p:cNvPr>
          <p:cNvCxnSpPr>
            <a:cxnSpLocks/>
          </p:cNvCxnSpPr>
          <p:nvPr/>
        </p:nvCxnSpPr>
        <p:spPr bwMode="auto">
          <a:xfrm>
            <a:off x="4967395" y="2890242"/>
            <a:ext cx="1440548" cy="470148"/>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66" name="Gerade Verbindung mit Pfeil 65">
            <a:extLst>
              <a:ext uri="{FF2B5EF4-FFF2-40B4-BE49-F238E27FC236}">
                <a16:creationId xmlns:a16="http://schemas.microsoft.com/office/drawing/2014/main" id="{E08368E1-1427-487D-814C-F29424AEFC4D}"/>
              </a:ext>
            </a:extLst>
          </p:cNvPr>
          <p:cNvCxnSpPr>
            <a:cxnSpLocks/>
          </p:cNvCxnSpPr>
          <p:nvPr/>
        </p:nvCxnSpPr>
        <p:spPr bwMode="auto">
          <a:xfrm>
            <a:off x="4937157" y="2863438"/>
            <a:ext cx="1470787" cy="930084"/>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67" name="Gerade Verbindung mit Pfeil 66">
            <a:extLst>
              <a:ext uri="{FF2B5EF4-FFF2-40B4-BE49-F238E27FC236}">
                <a16:creationId xmlns:a16="http://schemas.microsoft.com/office/drawing/2014/main" id="{696529AA-94E8-4D4B-ADB7-87A9BD3FD21C}"/>
              </a:ext>
            </a:extLst>
          </p:cNvPr>
          <p:cNvCxnSpPr>
            <a:cxnSpLocks/>
          </p:cNvCxnSpPr>
          <p:nvPr/>
        </p:nvCxnSpPr>
        <p:spPr bwMode="auto">
          <a:xfrm>
            <a:off x="4967395" y="2883632"/>
            <a:ext cx="1440546" cy="1281707"/>
          </a:xfrm>
          <a:prstGeom prst="straightConnector1">
            <a:avLst/>
          </a:prstGeom>
          <a:solidFill>
            <a:schemeClr val="bg2"/>
          </a:solidFill>
          <a:ln w="12700" cap="flat" cmpd="sng" algn="ctr">
            <a:solidFill>
              <a:schemeClr val="tx1"/>
            </a:solidFill>
            <a:prstDash val="solid"/>
            <a:round/>
            <a:headEnd type="none" w="med" len="med"/>
            <a:tailEnd type="triangle"/>
          </a:ln>
          <a:effectLst/>
        </p:spPr>
      </p:cxnSp>
      <p:sp>
        <p:nvSpPr>
          <p:cNvPr id="72" name="Gleichschenkliges Dreieck 71">
            <a:extLst>
              <a:ext uri="{FF2B5EF4-FFF2-40B4-BE49-F238E27FC236}">
                <a16:creationId xmlns:a16="http://schemas.microsoft.com/office/drawing/2014/main" id="{7333405B-AF91-4C2F-99FB-F41094306D3E}"/>
              </a:ext>
            </a:extLst>
          </p:cNvPr>
          <p:cNvSpPr/>
          <p:nvPr/>
        </p:nvSpPr>
        <p:spPr bwMode="auto">
          <a:xfrm rot="16200000">
            <a:off x="4828473" y="2810392"/>
            <a:ext cx="292147" cy="159699"/>
          </a:xfrm>
          <a:prstGeom prst="triangle">
            <a:avLst/>
          </a:prstGeom>
          <a:solidFill>
            <a:schemeClr val="tx1"/>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73" name="Gleichschenkliges Dreieck 72">
            <a:extLst>
              <a:ext uri="{FF2B5EF4-FFF2-40B4-BE49-F238E27FC236}">
                <a16:creationId xmlns:a16="http://schemas.microsoft.com/office/drawing/2014/main" id="{387EB8E6-22E1-49FB-AD2F-468ECFDC8900}"/>
              </a:ext>
            </a:extLst>
          </p:cNvPr>
          <p:cNvSpPr/>
          <p:nvPr/>
        </p:nvSpPr>
        <p:spPr bwMode="auto">
          <a:xfrm rot="5400000">
            <a:off x="4016692" y="2803972"/>
            <a:ext cx="292147" cy="159699"/>
          </a:xfrm>
          <a:prstGeom prst="triangle">
            <a:avLst/>
          </a:prstGeom>
          <a:solidFill>
            <a:schemeClr val="tx1"/>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cxnSp>
        <p:nvCxnSpPr>
          <p:cNvPr id="77" name="Gerade Verbindung mit Pfeil 76">
            <a:extLst>
              <a:ext uri="{FF2B5EF4-FFF2-40B4-BE49-F238E27FC236}">
                <a16:creationId xmlns:a16="http://schemas.microsoft.com/office/drawing/2014/main" id="{81F13452-9C54-416F-BD36-21A8C5221869}"/>
              </a:ext>
            </a:extLst>
          </p:cNvPr>
          <p:cNvCxnSpPr>
            <a:cxnSpLocks/>
          </p:cNvCxnSpPr>
          <p:nvPr/>
        </p:nvCxnSpPr>
        <p:spPr bwMode="auto">
          <a:xfrm flipH="1">
            <a:off x="1941023" y="2883632"/>
            <a:ext cx="2148581" cy="60942"/>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78" name="Gerade Verbindung mit Pfeil 77">
            <a:extLst>
              <a:ext uri="{FF2B5EF4-FFF2-40B4-BE49-F238E27FC236}">
                <a16:creationId xmlns:a16="http://schemas.microsoft.com/office/drawing/2014/main" id="{C2E9A4F0-844C-407B-AF82-D398EDA1075C}"/>
              </a:ext>
            </a:extLst>
          </p:cNvPr>
          <p:cNvCxnSpPr>
            <a:cxnSpLocks/>
          </p:cNvCxnSpPr>
          <p:nvPr/>
        </p:nvCxnSpPr>
        <p:spPr bwMode="auto">
          <a:xfrm flipH="1">
            <a:off x="1941022" y="2883632"/>
            <a:ext cx="2148582" cy="692123"/>
          </a:xfrm>
          <a:prstGeom prst="straightConnector1">
            <a:avLst/>
          </a:prstGeom>
          <a:solidFill>
            <a:schemeClr val="bg2"/>
          </a:solidFill>
          <a:ln w="12700" cap="flat" cmpd="sng" algn="ctr">
            <a:solidFill>
              <a:schemeClr val="tx1"/>
            </a:solidFill>
            <a:prstDash val="solid"/>
            <a:round/>
            <a:headEnd type="none" w="med" len="med"/>
            <a:tailEnd type="triangle"/>
          </a:ln>
          <a:effectLst/>
        </p:spPr>
      </p:cxnSp>
      <p:sp>
        <p:nvSpPr>
          <p:cNvPr id="81" name="Inhaltsplatzhalter 2">
            <a:extLst>
              <a:ext uri="{FF2B5EF4-FFF2-40B4-BE49-F238E27FC236}">
                <a16:creationId xmlns:a16="http://schemas.microsoft.com/office/drawing/2014/main" id="{F736A316-446C-4748-875D-1C08CEE35AB0}"/>
              </a:ext>
            </a:extLst>
          </p:cNvPr>
          <p:cNvSpPr txBox="1">
            <a:spLocks/>
          </p:cNvSpPr>
          <p:nvPr/>
        </p:nvSpPr>
        <p:spPr bwMode="auto">
          <a:xfrm>
            <a:off x="326055" y="3845028"/>
            <a:ext cx="6149696" cy="824261"/>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Aft>
                <a:spcPts val="0"/>
              </a:spcAft>
              <a:buNone/>
            </a:pPr>
            <a:r>
              <a:rPr lang="de-DE" altLang="de-DE" sz="1200" dirty="0"/>
              <a:t>Wichtige Aufgabenstellungen für die Basiskomponente Nachweisabruf:</a:t>
            </a:r>
          </a:p>
          <a:p>
            <a:pPr marL="171450" indent="-171450">
              <a:spcAft>
                <a:spcPts val="0"/>
              </a:spcAft>
            </a:pPr>
            <a:r>
              <a:rPr lang="de-DE" altLang="de-DE" sz="1200" dirty="0"/>
              <a:t>Beliebige Online-Anträge rufen Nachweise aus beliebigen Registern ab.</a:t>
            </a:r>
          </a:p>
          <a:p>
            <a:pPr marL="171450" indent="-171450">
              <a:spcAft>
                <a:spcPts val="0"/>
              </a:spcAft>
            </a:pPr>
            <a:r>
              <a:rPr lang="de-DE" altLang="de-DE" sz="1200" dirty="0"/>
              <a:t>Abruf von mehreren Nachweisen in einen Antrag</a:t>
            </a:r>
          </a:p>
          <a:p>
            <a:pPr marL="171450" indent="-171450">
              <a:spcAft>
                <a:spcPts val="0"/>
              </a:spcAft>
            </a:pPr>
            <a:r>
              <a:rPr lang="de-DE" altLang="de-DE" sz="1200" dirty="0"/>
              <a:t>Erfüllung Datenschutz (Berechtigung, Zustimmung, Einsichtnahme, Transparenz)</a:t>
            </a:r>
            <a:br>
              <a:rPr lang="de-DE" altLang="de-DE" sz="1200" dirty="0"/>
            </a:br>
            <a:r>
              <a:rPr lang="de-DE" altLang="de-DE" sz="1200" dirty="0"/>
              <a:t>Bei diesem Punkt ist die Online-Ausweisfunktion (eID) das Schlüsselelement</a:t>
            </a:r>
          </a:p>
        </p:txBody>
      </p:sp>
      <p:sp>
        <p:nvSpPr>
          <p:cNvPr id="8" name="Foliennummernplatzhalter 7">
            <a:extLst>
              <a:ext uri="{FF2B5EF4-FFF2-40B4-BE49-F238E27FC236}">
                <a16:creationId xmlns:a16="http://schemas.microsoft.com/office/drawing/2014/main" id="{68D8D8A8-AE3B-4783-898B-BF84EE074EC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147</a:t>
            </a:fld>
            <a:endParaRPr lang="de-DE" dirty="0"/>
          </a:p>
        </p:txBody>
      </p:sp>
      <p:sp>
        <p:nvSpPr>
          <p:cNvPr id="6" name="Rechteck 5">
            <a:extLst>
              <a:ext uri="{FF2B5EF4-FFF2-40B4-BE49-F238E27FC236}">
                <a16:creationId xmlns:a16="http://schemas.microsoft.com/office/drawing/2014/main" id="{EBFB377B-EE57-0AFB-3380-074C17A44F70}"/>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425014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6E550786-EE29-4F2F-B746-0AC0108B433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err="1">
                <a:solidFill>
                  <a:srgbClr val="5489C2"/>
                </a:solidFill>
              </a:rPr>
              <a:t>eID&amp;Registermodernisierung</a:t>
            </a:r>
            <a:r>
              <a:rPr lang="de-DE" b="1" dirty="0">
                <a:solidFill>
                  <a:srgbClr val="5489C2"/>
                </a:solidFill>
              </a:rPr>
              <a:t> - das Zusammenspiel</a:t>
            </a:r>
            <a:endParaRPr lang="de-DE" dirty="0"/>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Grundsätzliche Szenarien beim Nachweisabruf</a:t>
            </a:r>
          </a:p>
        </p:txBody>
      </p:sp>
      <p:sp>
        <p:nvSpPr>
          <p:cNvPr id="11" name="AutoShape 5">
            <a:extLst>
              <a:ext uri="{FF2B5EF4-FFF2-40B4-BE49-F238E27FC236}">
                <a16:creationId xmlns:a16="http://schemas.microsoft.com/office/drawing/2014/main" id="{A5D268DB-A4E1-4374-A732-6767D742D3AF}"/>
              </a:ext>
            </a:extLst>
          </p:cNvPr>
          <p:cNvSpPr>
            <a:spLocks noChangeArrowheads="1"/>
          </p:cNvSpPr>
          <p:nvPr>
            <p:custDataLst>
              <p:tags r:id="rId2"/>
            </p:custDataLst>
          </p:nvPr>
        </p:nvSpPr>
        <p:spPr bwMode="gray">
          <a:xfrm>
            <a:off x="347899"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 durch Antragsteller (I)</a:t>
            </a:r>
          </a:p>
        </p:txBody>
      </p:sp>
      <p:sp>
        <p:nvSpPr>
          <p:cNvPr id="13" name="AutoShape 5">
            <a:extLst>
              <a:ext uri="{FF2B5EF4-FFF2-40B4-BE49-F238E27FC236}">
                <a16:creationId xmlns:a16="http://schemas.microsoft.com/office/drawing/2014/main" id="{2A676B6B-742A-4C65-8786-D5EA46BF5C4A}"/>
              </a:ext>
            </a:extLst>
          </p:cNvPr>
          <p:cNvSpPr>
            <a:spLocks noChangeArrowheads="1"/>
          </p:cNvSpPr>
          <p:nvPr>
            <p:custDataLst>
              <p:tags r:id="rId3"/>
            </p:custDataLst>
          </p:nvPr>
        </p:nvSpPr>
        <p:spPr bwMode="gray">
          <a:xfrm>
            <a:off x="3335388"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a:solidFill>
                  <a:schemeClr val="bg1"/>
                </a:solidFill>
                <a:latin typeface="+mn-lt"/>
                <a:ea typeface="ＭＳ Ｐゴシック" pitchFamily="34" charset="-128"/>
                <a:cs typeface="Arial" pitchFamily="34" charset="0"/>
              </a:rPr>
              <a:t>... </a:t>
            </a:r>
            <a:r>
              <a:rPr lang="de-DE" sz="1400" b="1" dirty="0">
                <a:solidFill>
                  <a:schemeClr val="bg1"/>
                </a:solidFill>
                <a:latin typeface="+mn-lt"/>
                <a:ea typeface="ＭＳ Ｐゴシック" pitchFamily="34" charset="-128"/>
                <a:cs typeface="Arial" pitchFamily="34" charset="0"/>
              </a:rPr>
              <a:t>durch Antragsteller (II) </a:t>
            </a:r>
          </a:p>
        </p:txBody>
      </p:sp>
      <p:sp>
        <p:nvSpPr>
          <p:cNvPr id="14" name="AutoShape 9" descr="Verlauf_weiss_grau">
            <a:extLst>
              <a:ext uri="{FF2B5EF4-FFF2-40B4-BE49-F238E27FC236}">
                <a16:creationId xmlns:a16="http://schemas.microsoft.com/office/drawing/2014/main" id="{535E70F5-36FD-490F-A648-57F297959246}"/>
              </a:ext>
            </a:extLst>
          </p:cNvPr>
          <p:cNvSpPr>
            <a:spLocks noChangeArrowheads="1"/>
          </p:cNvSpPr>
          <p:nvPr>
            <p:custDataLst>
              <p:tags r:id="rId4"/>
            </p:custDataLst>
          </p:nvPr>
        </p:nvSpPr>
        <p:spPr bwMode="gray">
          <a:xfrm>
            <a:off x="347899" y="1920876"/>
            <a:ext cx="2521324" cy="2430131"/>
          </a:xfrm>
          <a:prstGeom prst="roundRect">
            <a:avLst>
              <a:gd name="adj" fmla="val 6676"/>
            </a:avLst>
          </a:prstGeom>
          <a:blipFill dpi="0" rotWithShape="1">
            <a:blip r:embed="rId11"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400" dirty="0">
                <a:latin typeface="+mn-lt"/>
              </a:rPr>
              <a:t>Antragstellende Person bezieht Nachweise/Nachweisdaten im Rahmen der Antragstellung und übermittelt diese(n) im Rahmen der Antragstellung</a:t>
            </a:r>
          </a:p>
          <a:p>
            <a:pPr marL="179388" lvl="1" indent="-177800">
              <a:spcBef>
                <a:spcPct val="25000"/>
              </a:spcBef>
              <a:buFont typeface="Wingdings" pitchFamily="2" charset="2"/>
              <a:buChar char="§"/>
            </a:pPr>
            <a:r>
              <a:rPr lang="de-DE" sz="1400" dirty="0">
                <a:latin typeface="+mn-lt"/>
              </a:rPr>
              <a:t>Antragstellende Person kann Nachweis vor Versand prüfen</a:t>
            </a:r>
          </a:p>
          <a:p>
            <a:pPr marL="179388" lvl="1" indent="-177800">
              <a:spcBef>
                <a:spcPct val="25000"/>
              </a:spcBef>
              <a:buFont typeface="Wingdings" pitchFamily="2" charset="2"/>
              <a:buChar char="§"/>
            </a:pPr>
            <a:endParaRPr lang="de-DE" sz="1400" dirty="0">
              <a:latin typeface="+mn-lt"/>
            </a:endParaRPr>
          </a:p>
          <a:p>
            <a:pPr marL="1588" lvl="1">
              <a:spcBef>
                <a:spcPct val="25000"/>
              </a:spcBef>
            </a:pPr>
            <a:endParaRPr lang="de-DE" sz="1400" dirty="0">
              <a:latin typeface="+mn-lt"/>
            </a:endParaRPr>
          </a:p>
        </p:txBody>
      </p:sp>
      <p:sp>
        <p:nvSpPr>
          <p:cNvPr id="15" name="AutoShape 10" descr="Verlauf_weiss_grau">
            <a:extLst>
              <a:ext uri="{FF2B5EF4-FFF2-40B4-BE49-F238E27FC236}">
                <a16:creationId xmlns:a16="http://schemas.microsoft.com/office/drawing/2014/main" id="{1978A601-85A9-42C9-8CB3-A6708B4276D0}"/>
              </a:ext>
            </a:extLst>
          </p:cNvPr>
          <p:cNvSpPr>
            <a:spLocks noChangeArrowheads="1"/>
          </p:cNvSpPr>
          <p:nvPr>
            <p:custDataLst>
              <p:tags r:id="rId5"/>
            </p:custDataLst>
          </p:nvPr>
        </p:nvSpPr>
        <p:spPr bwMode="gray">
          <a:xfrm>
            <a:off x="3349676" y="1956596"/>
            <a:ext cx="2521324" cy="2394411"/>
          </a:xfrm>
          <a:prstGeom prst="roundRect">
            <a:avLst>
              <a:gd name="adj" fmla="val 6676"/>
            </a:avLst>
          </a:prstGeom>
          <a:blipFill dpi="0" rotWithShape="1">
            <a:blip r:embed="rId11" cstate="print"/>
            <a:srcRect/>
            <a:stretch>
              <a:fillRect/>
            </a:stretch>
          </a:blipFill>
          <a:ln w="6350" algn="ctr">
            <a:solidFill>
              <a:srgbClr val="999999"/>
            </a:solidFill>
            <a:round/>
            <a:headEnd/>
            <a:tailEnd/>
          </a:ln>
          <a:effectLst/>
        </p:spPr>
        <p:txBody>
          <a:bodyPr lIns="72000" tIns="0" rIns="0" bIns="72000"/>
          <a:lstStyle/>
          <a:p>
            <a:pPr marL="287338" lvl="1" indent="-285750">
              <a:spcBef>
                <a:spcPct val="25000"/>
              </a:spcBef>
              <a:buFont typeface="Arial" panose="020B0604020202020204" pitchFamily="34" charset="0"/>
              <a:buChar char="•"/>
            </a:pPr>
            <a:r>
              <a:rPr lang="de-DE" sz="1400" dirty="0">
                <a:latin typeface="+mn-lt"/>
              </a:rPr>
              <a:t>Zustellung des Nachweises vom Register an das Fachverfahren</a:t>
            </a:r>
          </a:p>
          <a:p>
            <a:pPr marL="287338" lvl="1" indent="-285750">
              <a:spcBef>
                <a:spcPct val="25000"/>
              </a:spcBef>
              <a:buFont typeface="Arial" panose="020B0604020202020204" pitchFamily="34" charset="0"/>
              <a:buChar char="•"/>
            </a:pPr>
            <a:r>
              <a:rPr lang="de-DE" sz="1400" dirty="0">
                <a:latin typeface="+mn-lt"/>
              </a:rPr>
              <a:t>Zustimmung Beantragung erfolgt durch antragstellende Person</a:t>
            </a:r>
          </a:p>
          <a:p>
            <a:pPr marL="287338" lvl="1" indent="-285750">
              <a:spcBef>
                <a:spcPct val="25000"/>
              </a:spcBef>
              <a:buFont typeface="Arial" panose="020B0604020202020204" pitchFamily="34" charset="0"/>
              <a:buChar char="•"/>
            </a:pPr>
            <a:r>
              <a:rPr lang="de-DE" sz="1400" dirty="0">
                <a:latin typeface="+mn-lt"/>
              </a:rPr>
              <a:t>Nachweis wird an Behörde übertragen</a:t>
            </a:r>
          </a:p>
        </p:txBody>
      </p:sp>
      <p:sp>
        <p:nvSpPr>
          <p:cNvPr id="16" name="AutoShape 5">
            <a:extLst>
              <a:ext uri="{FF2B5EF4-FFF2-40B4-BE49-F238E27FC236}">
                <a16:creationId xmlns:a16="http://schemas.microsoft.com/office/drawing/2014/main" id="{B8997C0E-5135-4A40-89D5-2475CE8337B7}"/>
              </a:ext>
            </a:extLst>
          </p:cNvPr>
          <p:cNvSpPr>
            <a:spLocks noChangeArrowheads="1"/>
          </p:cNvSpPr>
          <p:nvPr>
            <p:custDataLst>
              <p:tags r:id="rId6"/>
            </p:custDataLst>
          </p:nvPr>
        </p:nvSpPr>
        <p:spPr bwMode="gray">
          <a:xfrm>
            <a:off x="6322878" y="1519529"/>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 durch die Behörde</a:t>
            </a:r>
          </a:p>
        </p:txBody>
      </p:sp>
      <p:sp>
        <p:nvSpPr>
          <p:cNvPr id="19" name="AutoShape 10" descr="Verlauf_weiss_grau">
            <a:extLst>
              <a:ext uri="{FF2B5EF4-FFF2-40B4-BE49-F238E27FC236}">
                <a16:creationId xmlns:a16="http://schemas.microsoft.com/office/drawing/2014/main" id="{EB67B7F5-32B2-4330-B25F-96CFB7FA3213}"/>
              </a:ext>
            </a:extLst>
          </p:cNvPr>
          <p:cNvSpPr>
            <a:spLocks noChangeArrowheads="1"/>
          </p:cNvSpPr>
          <p:nvPr>
            <p:custDataLst>
              <p:tags r:id="rId7"/>
            </p:custDataLst>
          </p:nvPr>
        </p:nvSpPr>
        <p:spPr bwMode="gray">
          <a:xfrm>
            <a:off x="6322878" y="1925348"/>
            <a:ext cx="2521324" cy="2416898"/>
          </a:xfrm>
          <a:prstGeom prst="roundRect">
            <a:avLst>
              <a:gd name="adj" fmla="val 6676"/>
            </a:avLst>
          </a:prstGeom>
          <a:blipFill dpi="0" rotWithShape="1">
            <a:blip r:embed="rId11"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Abruf des Nachweises durch das Fachverfahren / durch die Behörde</a:t>
            </a:r>
          </a:p>
          <a:p>
            <a:pPr marL="179388" lvl="1" indent="-177800">
              <a:spcBef>
                <a:spcPct val="25000"/>
              </a:spcBef>
              <a:buFont typeface="Wingdings" pitchFamily="2" charset="2"/>
              <a:buChar char="§"/>
            </a:pPr>
            <a:r>
              <a:rPr lang="de-DE" sz="1400" dirty="0">
                <a:latin typeface="+mn-lt"/>
              </a:rPr>
              <a:t>Keine Beteiligung der antragstellenden Person</a:t>
            </a:r>
          </a:p>
          <a:p>
            <a:pPr marL="179388" lvl="1" indent="-177800">
              <a:spcBef>
                <a:spcPct val="25000"/>
              </a:spcBef>
              <a:buFont typeface="Wingdings" pitchFamily="2" charset="2"/>
              <a:buChar char="§"/>
            </a:pPr>
            <a:r>
              <a:rPr lang="de-DE" sz="1400" dirty="0">
                <a:latin typeface="+mn-lt"/>
              </a:rPr>
              <a:t>Bedarf expliziter gesetzlicher Grundlage</a:t>
            </a:r>
          </a:p>
        </p:txBody>
      </p:sp>
      <p:sp>
        <p:nvSpPr>
          <p:cNvPr id="17" name="AutoShape 5">
            <a:extLst>
              <a:ext uri="{FF2B5EF4-FFF2-40B4-BE49-F238E27FC236}">
                <a16:creationId xmlns:a16="http://schemas.microsoft.com/office/drawing/2014/main" id="{B41D974E-723C-4135-BB8E-DA7F4A619FDA}"/>
              </a:ext>
            </a:extLst>
          </p:cNvPr>
          <p:cNvSpPr>
            <a:spLocks noChangeArrowheads="1"/>
          </p:cNvSpPr>
          <p:nvPr>
            <p:custDataLst>
              <p:tags r:id="rId8"/>
            </p:custDataLst>
          </p:nvPr>
        </p:nvSpPr>
        <p:spPr bwMode="gray">
          <a:xfrm>
            <a:off x="347899" y="4534370"/>
            <a:ext cx="5523101" cy="288131"/>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36000" tIns="72000" rIns="36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Online-Ausweisen (eID) ist hier das Schlüsselelement</a:t>
            </a:r>
          </a:p>
        </p:txBody>
      </p:sp>
      <p:sp>
        <p:nvSpPr>
          <p:cNvPr id="18" name="Pfeil: nach unten 17">
            <a:extLst>
              <a:ext uri="{FF2B5EF4-FFF2-40B4-BE49-F238E27FC236}">
                <a16:creationId xmlns:a16="http://schemas.microsoft.com/office/drawing/2014/main" id="{70A3653E-19D8-4458-BD63-426C1965AC54}"/>
              </a:ext>
            </a:extLst>
          </p:cNvPr>
          <p:cNvSpPr/>
          <p:nvPr/>
        </p:nvSpPr>
        <p:spPr bwMode="auto">
          <a:xfrm>
            <a:off x="4238330" y="4342246"/>
            <a:ext cx="744015" cy="219083"/>
          </a:xfrm>
          <a:prstGeom prst="downArrow">
            <a:avLst/>
          </a:prstGeom>
          <a:solidFill>
            <a:schemeClr val="bg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3" name="Pfeil: nach unten 2">
            <a:extLst>
              <a:ext uri="{FF2B5EF4-FFF2-40B4-BE49-F238E27FC236}">
                <a16:creationId xmlns:a16="http://schemas.microsoft.com/office/drawing/2014/main" id="{13F62A02-A160-445A-9B4E-EBCDA6AED6CF}"/>
              </a:ext>
            </a:extLst>
          </p:cNvPr>
          <p:cNvSpPr/>
          <p:nvPr/>
        </p:nvSpPr>
        <p:spPr bwMode="auto">
          <a:xfrm>
            <a:off x="1221093" y="4332969"/>
            <a:ext cx="744015" cy="219083"/>
          </a:xfrm>
          <a:prstGeom prst="downArrow">
            <a:avLst/>
          </a:prstGeom>
          <a:solidFill>
            <a:schemeClr val="bg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8" name="Foliennummernplatzhalter 7">
            <a:extLst>
              <a:ext uri="{FF2B5EF4-FFF2-40B4-BE49-F238E27FC236}">
                <a16:creationId xmlns:a16="http://schemas.microsoft.com/office/drawing/2014/main" id="{6EBB1E4D-FC91-4C36-8FD0-E1F16257CF1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148</a:t>
            </a:fld>
            <a:endParaRPr lang="de-DE" dirty="0"/>
          </a:p>
        </p:txBody>
      </p:sp>
      <p:sp>
        <p:nvSpPr>
          <p:cNvPr id="6" name="Rechteck 5">
            <a:extLst>
              <a:ext uri="{FF2B5EF4-FFF2-40B4-BE49-F238E27FC236}">
                <a16:creationId xmlns:a16="http://schemas.microsoft.com/office/drawing/2014/main" id="{5FCE010E-4903-3BBD-EF98-117C2B0C5D10}"/>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2022!</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70478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0" animBg="1"/>
      <p:bldP spid="17"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9948052-005B-44F7-AEFE-07B296B7C8A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36000" tIns="72000" rIns="36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eID-Einsteigerschulung</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2572BAB-729B-4993-9A66-D59E4076CE1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149</a:t>
            </a:fld>
            <a:endParaRPr lang="de-DE" dirty="0"/>
          </a:p>
        </p:txBody>
      </p:sp>
    </p:spTree>
    <p:extLst>
      <p:ext uri="{BB962C8B-B14F-4D97-AF65-F5344CB8AC3E}">
        <p14:creationId xmlns:p14="http://schemas.microsoft.com/office/powerpoint/2010/main" val="2175773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299686AC-60DE-4F68-A759-2422BB58ABF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3" name="Inhaltsplatzhalter 2"/>
          <p:cNvSpPr>
            <a:spLocks noGrp="1"/>
          </p:cNvSpPr>
          <p:nvPr>
            <p:ph idx="1"/>
          </p:nvPr>
        </p:nvSpPr>
        <p:spPr>
          <a:xfrm>
            <a:off x="2727874" y="1769702"/>
            <a:ext cx="6234921" cy="2587987"/>
          </a:xfrm>
        </p:spPr>
        <p:txBody>
          <a:bodyPr/>
          <a:lstStyle/>
          <a:p>
            <a:r>
              <a:rPr lang="de-DE" sz="1400" dirty="0"/>
              <a:t>Im globalen Internet konnten sich bisher „nur“ die beiden Einstiegsbuttons „Anmelden für registrierte Nutzer“ und „Erstmaliges Registrieren“ entwickeln. Im globalen Internetgeschehen gibt es das digitale Identifizieren nicht.</a:t>
            </a:r>
          </a:p>
          <a:p>
            <a:endParaRPr lang="de-DE" sz="1400" dirty="0"/>
          </a:p>
          <a:p>
            <a:endParaRPr lang="de-DE" sz="1400" dirty="0"/>
          </a:p>
          <a:p>
            <a:r>
              <a:rPr lang="de-DE" sz="1400" dirty="0"/>
              <a:t>Für eine spontane Nutzung mit einem rechtsgültigen digitalen Identitäts-nachweis gibt es bislang im gesamten Internet nahezu noch nirgends eine derartige Funktion („Button“). Der Button könnte heißen „eID-Sofortzugang“. Deutschland betritt hier mit der eID Neuland und wird im Mainstream der Internettechnologien noch nicht wahrgenommen.</a:t>
            </a:r>
            <a:br>
              <a:rPr lang="de-DE" sz="1400" dirty="0"/>
            </a:br>
            <a:endParaRPr lang="de-DE" sz="1400" dirty="0"/>
          </a:p>
        </p:txBody>
      </p:sp>
      <p:sp>
        <p:nvSpPr>
          <p:cNvPr id="7" name="Titel 1"/>
          <p:cNvSpPr>
            <a:spLocks noGrp="1"/>
          </p:cNvSpPr>
          <p:nvPr>
            <p:ph type="title"/>
          </p:nvPr>
        </p:nvSpPr>
        <p:spPr>
          <a:xfrm>
            <a:off x="304800" y="134939"/>
            <a:ext cx="8532813" cy="605776"/>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nutzt bisher fast niemand das Online-Ausweisen?</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9" name="Foliennummernplatzhalter 8">
            <a:extLst>
              <a:ext uri="{FF2B5EF4-FFF2-40B4-BE49-F238E27FC236}">
                <a16:creationId xmlns:a16="http://schemas.microsoft.com/office/drawing/2014/main" id="{B5A7BFB4-C608-47A0-AA90-BA8B4042D30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a:t>
            </a:fld>
            <a:endParaRPr lang="de-DE" dirty="0"/>
          </a:p>
        </p:txBody>
      </p:sp>
      <p:sp>
        <p:nvSpPr>
          <p:cNvPr id="6" name="Inhaltsplatzhalter 2">
            <a:extLst>
              <a:ext uri="{FF2B5EF4-FFF2-40B4-BE49-F238E27FC236}">
                <a16:creationId xmlns:a16="http://schemas.microsoft.com/office/drawing/2014/main" id="{D7BC37E5-F7DC-9A85-6A35-58B0093FA3D1}"/>
              </a:ext>
            </a:extLst>
          </p:cNvPr>
          <p:cNvSpPr txBox="1">
            <a:spLocks/>
          </p:cNvSpPr>
          <p:nvPr/>
        </p:nvSpPr>
        <p:spPr bwMode="auto">
          <a:xfrm>
            <a:off x="2349855" y="1459032"/>
            <a:ext cx="6732843" cy="310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3.) Die GAFAs* können den rechtsgültigen Identitätsnachweis nicht erbringen</a:t>
            </a:r>
          </a:p>
        </p:txBody>
      </p:sp>
      <p:sp>
        <p:nvSpPr>
          <p:cNvPr id="10" name="AutoShape 5">
            <a:extLst>
              <a:ext uri="{FF2B5EF4-FFF2-40B4-BE49-F238E27FC236}">
                <a16:creationId xmlns:a16="http://schemas.microsoft.com/office/drawing/2014/main" id="{8CB9F50A-80FD-34BF-079F-8439F04AEE16}"/>
              </a:ext>
            </a:extLst>
          </p:cNvPr>
          <p:cNvSpPr>
            <a:spLocks noChangeArrowheads="1"/>
          </p:cNvSpPr>
          <p:nvPr>
            <p:custDataLst>
              <p:tags r:id="rId1"/>
            </p:custDataLst>
          </p:nvPr>
        </p:nvSpPr>
        <p:spPr bwMode="gray">
          <a:xfrm>
            <a:off x="304800" y="889711"/>
            <a:ext cx="8537575"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Den rechtsgültigen Identitätsnachweis zu einer Person leistet der Staat. </a:t>
            </a:r>
          </a:p>
        </p:txBody>
      </p:sp>
      <p:sp>
        <p:nvSpPr>
          <p:cNvPr id="11" name="Inhaltsplatzhalter 2">
            <a:extLst>
              <a:ext uri="{FF2B5EF4-FFF2-40B4-BE49-F238E27FC236}">
                <a16:creationId xmlns:a16="http://schemas.microsoft.com/office/drawing/2014/main" id="{37CE27F1-8246-AC4D-F096-37C95CC63324}"/>
              </a:ext>
            </a:extLst>
          </p:cNvPr>
          <p:cNvSpPr txBox="1">
            <a:spLocks/>
          </p:cNvSpPr>
          <p:nvPr/>
        </p:nvSpPr>
        <p:spPr bwMode="auto">
          <a:xfrm>
            <a:off x="2793433" y="4699708"/>
            <a:ext cx="6169363" cy="20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r">
              <a:buNone/>
            </a:pPr>
            <a:r>
              <a:rPr lang="de-DE" altLang="de-DE" sz="1000" dirty="0"/>
              <a:t>*GAFA steht für Google, Apple, Facebook und Amazon.</a:t>
            </a:r>
          </a:p>
        </p:txBody>
      </p:sp>
      <p:pic>
        <p:nvPicPr>
          <p:cNvPr id="13" name="Grafik 12">
            <a:extLst>
              <a:ext uri="{FF2B5EF4-FFF2-40B4-BE49-F238E27FC236}">
                <a16:creationId xmlns:a16="http://schemas.microsoft.com/office/drawing/2014/main" id="{9E8AD499-23B6-6EBA-58D0-C8DA149AD3C9}"/>
              </a:ext>
            </a:extLst>
          </p:cNvPr>
          <p:cNvPicPr>
            <a:picLocks noChangeAspect="1"/>
          </p:cNvPicPr>
          <p:nvPr/>
        </p:nvPicPr>
        <p:blipFill>
          <a:blip r:embed="rId5"/>
          <a:stretch>
            <a:fillRect/>
          </a:stretch>
        </p:blipFill>
        <p:spPr>
          <a:xfrm>
            <a:off x="2886234" y="2343217"/>
            <a:ext cx="6005991" cy="375081"/>
          </a:xfrm>
          <a:prstGeom prst="rect">
            <a:avLst/>
          </a:prstGeom>
        </p:spPr>
      </p:pic>
      <p:sp>
        <p:nvSpPr>
          <p:cNvPr id="16" name="AutoShape 5">
            <a:extLst>
              <a:ext uri="{FF2B5EF4-FFF2-40B4-BE49-F238E27FC236}">
                <a16:creationId xmlns:a16="http://schemas.microsoft.com/office/drawing/2014/main" id="{421B1C58-04A3-B575-700B-E72EEFD90A1A}"/>
              </a:ext>
            </a:extLst>
          </p:cNvPr>
          <p:cNvSpPr>
            <a:spLocks noChangeArrowheads="1"/>
          </p:cNvSpPr>
          <p:nvPr>
            <p:custDataLst>
              <p:tags r:id="rId2"/>
            </p:custDataLst>
          </p:nvPr>
        </p:nvSpPr>
        <p:spPr bwMode="gray">
          <a:xfrm>
            <a:off x="323850" y="4328556"/>
            <a:ext cx="8518525" cy="412021"/>
          </a:xfrm>
          <a:prstGeom prst="roundRect">
            <a:avLst>
              <a:gd name="adj" fmla="val 1542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Es bedarf eines Transformationsmanagements, um den neuen Button „eID-Sofortzugang“ </a:t>
            </a:r>
            <a:br>
              <a:rPr lang="de-DE" sz="1400" b="1" dirty="0">
                <a:solidFill>
                  <a:schemeClr val="bg1"/>
                </a:solidFill>
                <a:effectLst>
                  <a:outerShdw blurRad="38100" dist="38100" dir="2700000" algn="tl">
                    <a:srgbClr val="000000">
                      <a:alpha val="43137"/>
                    </a:srgbClr>
                  </a:outerShdw>
                </a:effectLst>
                <a:latin typeface="+mn-lt"/>
              </a:rPr>
            </a:br>
            <a:r>
              <a:rPr lang="de-DE" sz="1400" b="1" dirty="0">
                <a:solidFill>
                  <a:schemeClr val="bg1"/>
                </a:solidFill>
                <a:effectLst>
                  <a:outerShdw blurRad="38100" dist="38100" dir="2700000" algn="tl">
                    <a:srgbClr val="000000">
                      <a:alpha val="43137"/>
                    </a:srgbClr>
                  </a:outerShdw>
                </a:effectLst>
                <a:latin typeface="+mn-lt"/>
              </a:rPr>
              <a:t>in einem festgefahrenen Umfeld von Registrieren und Anmelden zu etablieren.</a:t>
            </a:r>
          </a:p>
        </p:txBody>
      </p:sp>
      <p:pic>
        <p:nvPicPr>
          <p:cNvPr id="18" name="Grafik 17">
            <a:extLst>
              <a:ext uri="{FF2B5EF4-FFF2-40B4-BE49-F238E27FC236}">
                <a16:creationId xmlns:a16="http://schemas.microsoft.com/office/drawing/2014/main" id="{93FC062F-154A-247F-9B5B-5D58BC0DD69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99825" y="2879927"/>
            <a:ext cx="1270000" cy="1270000"/>
          </a:xfrm>
          <a:prstGeom prst="rect">
            <a:avLst/>
          </a:prstGeom>
        </p:spPr>
      </p:pic>
      <p:pic>
        <p:nvPicPr>
          <p:cNvPr id="23" name="Grafik 22">
            <a:extLst>
              <a:ext uri="{FF2B5EF4-FFF2-40B4-BE49-F238E27FC236}">
                <a16:creationId xmlns:a16="http://schemas.microsoft.com/office/drawing/2014/main" id="{76649203-6A0D-CB11-9F6F-56F83737CCCD}"/>
              </a:ext>
            </a:extLst>
          </p:cNvPr>
          <p:cNvPicPr>
            <a:picLocks noChangeAspect="1"/>
          </p:cNvPicPr>
          <p:nvPr/>
        </p:nvPicPr>
        <p:blipFill>
          <a:blip r:embed="rId7"/>
          <a:stretch>
            <a:fillRect/>
          </a:stretch>
        </p:blipFill>
        <p:spPr>
          <a:xfrm>
            <a:off x="2931102" y="3880289"/>
            <a:ext cx="2867025" cy="266700"/>
          </a:xfrm>
          <a:prstGeom prst="rect">
            <a:avLst/>
          </a:prstGeom>
        </p:spPr>
      </p:pic>
      <p:pic>
        <p:nvPicPr>
          <p:cNvPr id="19" name="Grafik 18">
            <a:extLst>
              <a:ext uri="{FF2B5EF4-FFF2-40B4-BE49-F238E27FC236}">
                <a16:creationId xmlns:a16="http://schemas.microsoft.com/office/drawing/2014/main" id="{23E158FC-EF97-EEE0-2311-DBFE09034FA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012173" y="3927357"/>
            <a:ext cx="162235" cy="162235"/>
          </a:xfrm>
          <a:prstGeom prst="rect">
            <a:avLst/>
          </a:prstGeom>
        </p:spPr>
      </p:pic>
      <p:sp>
        <p:nvSpPr>
          <p:cNvPr id="8" name="Inhaltsplatzhalter 2">
            <a:extLst>
              <a:ext uri="{FF2B5EF4-FFF2-40B4-BE49-F238E27FC236}">
                <a16:creationId xmlns:a16="http://schemas.microsoft.com/office/drawing/2014/main" id="{E9D4E0CD-0F4B-F926-920B-BF945F76372A}"/>
              </a:ext>
            </a:extLst>
          </p:cNvPr>
          <p:cNvSpPr txBox="1">
            <a:spLocks/>
          </p:cNvSpPr>
          <p:nvPr/>
        </p:nvSpPr>
        <p:spPr bwMode="auto">
          <a:xfrm>
            <a:off x="2349857" y="1230313"/>
            <a:ext cx="6543006" cy="34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Bewusstseinswandel ist notwendig:</a:t>
            </a:r>
          </a:p>
        </p:txBody>
      </p:sp>
    </p:spTree>
    <p:extLst>
      <p:ext uri="{BB962C8B-B14F-4D97-AF65-F5344CB8AC3E}">
        <p14:creationId xmlns:p14="http://schemas.microsoft.com/office/powerpoint/2010/main" val="387314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animBg="1"/>
      <p:bldP spid="8"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39D540B-531E-AB1A-1306-D25783898D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A07CE83-CA4F-D052-D458-C9DD0664A81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483BC7DD-2E1A-D94C-4576-663A3CF5B54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150</a:t>
            </a:fld>
            <a:endParaRPr lang="de-DE" dirty="0"/>
          </a:p>
        </p:txBody>
      </p:sp>
      <p:pic>
        <p:nvPicPr>
          <p:cNvPr id="9" name="Grafik 8">
            <a:extLst>
              <a:ext uri="{FF2B5EF4-FFF2-40B4-BE49-F238E27FC236}">
                <a16:creationId xmlns:a16="http://schemas.microsoft.com/office/drawing/2014/main" id="{91D75A0A-DF7E-8AA3-6CE3-BAC0D21C8F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7837" y="1011489"/>
            <a:ext cx="3490277" cy="2200843"/>
          </a:xfrm>
          <a:prstGeom prst="rect">
            <a:avLst/>
          </a:prstGeom>
        </p:spPr>
      </p:pic>
      <p:pic>
        <p:nvPicPr>
          <p:cNvPr id="10" name="Grafik 9">
            <a:extLst>
              <a:ext uri="{FF2B5EF4-FFF2-40B4-BE49-F238E27FC236}">
                <a16:creationId xmlns:a16="http://schemas.microsoft.com/office/drawing/2014/main" id="{5810FF6A-550E-B6A1-064C-FFE02AAA28A8}"/>
              </a:ext>
            </a:extLst>
          </p:cNvPr>
          <p:cNvPicPr>
            <a:picLocks noChangeAspect="1"/>
          </p:cNvPicPr>
          <p:nvPr/>
        </p:nvPicPr>
        <p:blipFill>
          <a:blip r:embed="rId4"/>
          <a:stretch>
            <a:fillRect/>
          </a:stretch>
        </p:blipFill>
        <p:spPr>
          <a:xfrm>
            <a:off x="354584" y="3212333"/>
            <a:ext cx="3868477" cy="1620924"/>
          </a:xfrm>
          <a:prstGeom prst="rect">
            <a:avLst/>
          </a:prstGeom>
        </p:spPr>
      </p:pic>
      <p:sp>
        <p:nvSpPr>
          <p:cNvPr id="7" name="Inhaltsplatzhalter 2">
            <a:extLst>
              <a:ext uri="{FF2B5EF4-FFF2-40B4-BE49-F238E27FC236}">
                <a16:creationId xmlns:a16="http://schemas.microsoft.com/office/drawing/2014/main" id="{C12979CE-499D-60C1-2CF9-9AD8EB82C0BE}"/>
              </a:ext>
            </a:extLst>
          </p:cNvPr>
          <p:cNvSpPr txBox="1">
            <a:spLocks/>
          </p:cNvSpPr>
          <p:nvPr/>
        </p:nvSpPr>
        <p:spPr bwMode="auto">
          <a:xfrm>
            <a:off x="4168755" y="836815"/>
            <a:ext cx="4864409" cy="380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Im Alltag weisen Sie sich mit Ihrem Personalausweis gegenüber jemandem aus, zum Beispiel im Bürgeramt, in der Bank oder am Empfang eines Hotels. Sie legen Ihren Ausweis vor und Ihr Gegenüber erkennt Sie anhand Ihres Lichtbildes. Sie selbst können den Grad der Vertrauens-würdigkeit Ihres Gegenüber aufgrund der jeweiligen Örtlichkeit einschätzen. </a:t>
            </a:r>
          </a:p>
          <a:p>
            <a:pPr>
              <a:buNone/>
            </a:pPr>
            <a:r>
              <a:rPr lang="de-DE" altLang="de-DE" sz="1400" dirty="0"/>
              <a:t>Im Internet ist es anders: Wenn Sie eine Internetseite besuchen, steht Ihnen der Anbieter der Webseite nicht persönlich gegenüber. Ausweisen können Sie sich trotz-dem. Und auch Ihr Gegenüber muss sich dabei ausweisen.</a:t>
            </a:r>
          </a:p>
          <a:p>
            <a:pPr>
              <a:buNone/>
            </a:pPr>
            <a:r>
              <a:rPr lang="de-DE" altLang="de-DE" sz="1400" dirty="0"/>
              <a:t>Dazu verwenden Sie den Online-Ausweis, der in jedem Personalausweis im Scheckkartenformat enthalten ist.</a:t>
            </a:r>
          </a:p>
          <a:p>
            <a:pPr>
              <a:buNone/>
            </a:pPr>
            <a:r>
              <a:rPr lang="de-DE" altLang="de-DE" sz="1400" dirty="0"/>
              <a:t>Das elektronische Ausweisen wird durch einen Chip in der Ausweiskarte ermöglicht. Sie können mit Ihrem Online-Ausweis Behördengänge und geschäftliche Angelegen-</a:t>
            </a:r>
            <a:r>
              <a:rPr lang="de-DE" altLang="de-DE" sz="1400" dirty="0" err="1"/>
              <a:t>heiten</a:t>
            </a:r>
            <a:r>
              <a:rPr lang="de-DE" altLang="de-DE" sz="1400" dirty="0"/>
              <a:t> einfach, schnell und sicher online erledigen.</a:t>
            </a:r>
          </a:p>
        </p:txBody>
      </p:sp>
      <p:sp>
        <p:nvSpPr>
          <p:cNvPr id="11" name="Inhaltsplatzhalter 2">
            <a:extLst>
              <a:ext uri="{FF2B5EF4-FFF2-40B4-BE49-F238E27FC236}">
                <a16:creationId xmlns:a16="http://schemas.microsoft.com/office/drawing/2014/main" id="{7AA90CA3-4625-8C72-94D2-4CE4493EB8FC}"/>
              </a:ext>
            </a:extLst>
          </p:cNvPr>
          <p:cNvSpPr txBox="1">
            <a:spLocks/>
          </p:cNvSpPr>
          <p:nvPr/>
        </p:nvSpPr>
        <p:spPr bwMode="auto">
          <a:xfrm>
            <a:off x="1340364" y="3212332"/>
            <a:ext cx="726976" cy="236728"/>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Chip</a:t>
            </a:r>
          </a:p>
        </p:txBody>
      </p:sp>
      <p:sp>
        <p:nvSpPr>
          <p:cNvPr id="12" name="Titel 1">
            <a:extLst>
              <a:ext uri="{FF2B5EF4-FFF2-40B4-BE49-F238E27FC236}">
                <a16:creationId xmlns:a16="http://schemas.microsoft.com/office/drawing/2014/main" id="{7EF858DC-4C7C-BD95-BA8C-6EE7CCD78545}"/>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b="1" kern="0" dirty="0">
                <a:solidFill>
                  <a:srgbClr val="5489C2"/>
                </a:solidFill>
              </a:rPr>
              <a:t>Vermitteln von Medienkompetenz zum Online-Ausweis</a:t>
            </a:r>
            <a:br>
              <a:rPr lang="de-DE" b="1" kern="0" dirty="0">
                <a:solidFill>
                  <a:srgbClr val="5489C2"/>
                </a:solidFill>
              </a:rPr>
            </a:br>
            <a:r>
              <a:rPr lang="de-DE" b="1" kern="0" dirty="0">
                <a:solidFill>
                  <a:srgbClr val="5489C2"/>
                </a:solidFill>
              </a:rPr>
              <a:t>eID-Einsteigerschulung - Grundsätzliches</a:t>
            </a:r>
            <a:endParaRPr lang="de-DE" kern="0" dirty="0"/>
          </a:p>
        </p:txBody>
      </p:sp>
    </p:spTree>
    <p:extLst>
      <p:ext uri="{BB962C8B-B14F-4D97-AF65-F5344CB8AC3E}">
        <p14:creationId xmlns:p14="http://schemas.microsoft.com/office/powerpoint/2010/main" val="102849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790557E-BF40-CDB7-112A-E622EC4CE3FF}"/>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05E73855-B84F-F104-A658-C4F938AC9DA8}"/>
              </a:ext>
            </a:extLst>
          </p:cNvPr>
          <p:cNvSpPr>
            <a:spLocks noGrp="1"/>
          </p:cNvSpPr>
          <p:nvPr>
            <p:ph type="ftr" sz="quarter" idx="11"/>
          </p:nvPr>
        </p:nvSpPr>
        <p:spPr/>
        <p:txBody>
          <a:bodyPr/>
          <a:lstStyle/>
          <a:p>
            <a:pPr>
              <a:defRPr/>
            </a:pPr>
            <a:r>
              <a:rPr lang="de-DE" dirty="0"/>
              <a:t>// buergerservice.org e. V. - eine Public-Private-Initiative zur Verbreitung von Akzeptanz und Nutzung der Online-Ausweisfunktion</a:t>
            </a:r>
          </a:p>
        </p:txBody>
      </p:sp>
      <p:sp>
        <p:nvSpPr>
          <p:cNvPr id="4" name="Foliennummernplatzhalter 3">
            <a:extLst>
              <a:ext uri="{FF2B5EF4-FFF2-40B4-BE49-F238E27FC236}">
                <a16:creationId xmlns:a16="http://schemas.microsoft.com/office/drawing/2014/main" id="{850425A6-2F9C-E39E-4877-6C26F68C28C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151</a:t>
            </a:fld>
            <a:endParaRPr lang="de-DE" dirty="0"/>
          </a:p>
        </p:txBody>
      </p:sp>
      <p:sp>
        <p:nvSpPr>
          <p:cNvPr id="6" name="AutoShape 5">
            <a:extLst>
              <a:ext uri="{FF2B5EF4-FFF2-40B4-BE49-F238E27FC236}">
                <a16:creationId xmlns:a16="http://schemas.microsoft.com/office/drawing/2014/main" id="{C32083F5-7A50-C68D-DCA4-174CF0AC572C}"/>
              </a:ext>
            </a:extLst>
          </p:cNvPr>
          <p:cNvSpPr>
            <a:spLocks noChangeArrowheads="1"/>
          </p:cNvSpPr>
          <p:nvPr>
            <p:custDataLst>
              <p:tags r:id="rId1"/>
            </p:custDataLst>
          </p:nvPr>
        </p:nvSpPr>
        <p:spPr bwMode="gray">
          <a:xfrm>
            <a:off x="420610" y="1148815"/>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Akten-, Registereinsicht</a:t>
            </a:r>
          </a:p>
        </p:txBody>
      </p:sp>
      <p:sp>
        <p:nvSpPr>
          <p:cNvPr id="7" name="AutoShape 5">
            <a:extLst>
              <a:ext uri="{FF2B5EF4-FFF2-40B4-BE49-F238E27FC236}">
                <a16:creationId xmlns:a16="http://schemas.microsoft.com/office/drawing/2014/main" id="{A67200B8-6765-5DB2-7F9B-02753B55897A}"/>
              </a:ext>
            </a:extLst>
          </p:cNvPr>
          <p:cNvSpPr>
            <a:spLocks noChangeArrowheads="1"/>
          </p:cNvSpPr>
          <p:nvPr>
            <p:custDataLst>
              <p:tags r:id="rId2"/>
            </p:custDataLst>
          </p:nvPr>
        </p:nvSpPr>
        <p:spPr bwMode="gray">
          <a:xfrm>
            <a:off x="3436733" y="1148815"/>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Registrieren (Konto, Portal)</a:t>
            </a:r>
          </a:p>
        </p:txBody>
      </p:sp>
      <p:sp>
        <p:nvSpPr>
          <p:cNvPr id="8" name="AutoShape 9" descr="Verlauf_weiss_grau">
            <a:extLst>
              <a:ext uri="{FF2B5EF4-FFF2-40B4-BE49-F238E27FC236}">
                <a16:creationId xmlns:a16="http://schemas.microsoft.com/office/drawing/2014/main" id="{9B6D7756-4455-CDD6-5BB1-9925E08F865E}"/>
              </a:ext>
            </a:extLst>
          </p:cNvPr>
          <p:cNvSpPr>
            <a:spLocks noChangeArrowheads="1"/>
          </p:cNvSpPr>
          <p:nvPr>
            <p:custDataLst>
              <p:tags r:id="rId3"/>
            </p:custDataLst>
          </p:nvPr>
        </p:nvSpPr>
        <p:spPr bwMode="gray">
          <a:xfrm>
            <a:off x="420610" y="1514543"/>
            <a:ext cx="2521324" cy="2569436"/>
          </a:xfrm>
          <a:prstGeom prst="roundRect">
            <a:avLst>
              <a:gd name="adj" fmla="val 6676"/>
            </a:avLst>
          </a:prstGeom>
          <a:blipFill dpi="0" rotWithShape="1">
            <a:blip r:embed="rId9"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400" dirty="0">
                <a:latin typeface="+mn-lt"/>
              </a:rPr>
              <a:t>Deutsche Rente Bund</a:t>
            </a:r>
            <a:br>
              <a:rPr lang="de-DE" sz="1400" dirty="0">
                <a:latin typeface="+mn-lt"/>
              </a:rPr>
            </a:br>
            <a:r>
              <a:rPr lang="de-DE" dirty="0">
                <a:latin typeface="+mn-lt"/>
                <a:hlinkClick r:id="rId10">
                  <a:extLst>
                    <a:ext uri="{A12FA001-AC4F-418D-AE19-62706E023703}">
                      <ahyp:hlinkClr xmlns:ahyp="http://schemas.microsoft.com/office/drawing/2018/hyperlinkcolor" val="tx"/>
                    </a:ext>
                  </a:extLst>
                </a:hlinkClick>
              </a:rPr>
              <a:t>https://kundenportal.deutsche-rentenversicherung.de/</a:t>
            </a:r>
            <a:endParaRPr lang="de-DE" dirty="0">
              <a:latin typeface="+mn-lt"/>
            </a:endParaRPr>
          </a:p>
          <a:p>
            <a:pPr marL="179388" lvl="1" indent="-177800">
              <a:spcBef>
                <a:spcPct val="25000"/>
              </a:spcBef>
              <a:buFont typeface="Wingdings" pitchFamily="2" charset="2"/>
              <a:buChar char="§"/>
            </a:pPr>
            <a:r>
              <a:rPr lang="de-DE" sz="1400" dirty="0">
                <a:latin typeface="+mn-lt"/>
              </a:rPr>
              <a:t>Kraftfahrt-Bundesamt</a:t>
            </a:r>
            <a:br>
              <a:rPr lang="de-DE" sz="1400" dirty="0">
                <a:latin typeface="+mn-lt"/>
              </a:rPr>
            </a:br>
            <a:r>
              <a:rPr lang="de-DE" dirty="0">
                <a:latin typeface="+mn-lt"/>
                <a:hlinkClick r:id="rId11">
                  <a:extLst>
                    <a:ext uri="{A12FA001-AC4F-418D-AE19-62706E023703}">
                      <ahyp:hlinkClr xmlns:ahyp="http://schemas.microsoft.com/office/drawing/2018/hyperlinkcolor" val="tx"/>
                    </a:ext>
                  </a:extLst>
                </a:hlinkClick>
              </a:rPr>
              <a:t>https://www.kba-online.de/registerauskunft/app/#/</a:t>
            </a:r>
            <a:endParaRPr lang="de-DE" dirty="0">
              <a:latin typeface="+mn-lt"/>
            </a:endParaRPr>
          </a:p>
          <a:p>
            <a:pPr marL="179388" lvl="1" indent="-177800">
              <a:spcBef>
                <a:spcPct val="25000"/>
              </a:spcBef>
              <a:buFont typeface="Wingdings" pitchFamily="2" charset="2"/>
              <a:buChar char="§"/>
            </a:pPr>
            <a:r>
              <a:rPr lang="de-DE" sz="1400" dirty="0">
                <a:latin typeface="+mn-lt"/>
              </a:rPr>
              <a:t>Bundesamt für Justiz Führungszeugnis beantragen</a:t>
            </a:r>
            <a:br>
              <a:rPr lang="de-DE" sz="1400" dirty="0">
                <a:latin typeface="+mn-lt"/>
              </a:rPr>
            </a:br>
            <a:r>
              <a:rPr lang="de-DE" dirty="0">
                <a:latin typeface="+mn-lt"/>
                <a:hlinkClick r:id="rId12">
                  <a:extLst>
                    <a:ext uri="{A12FA001-AC4F-418D-AE19-62706E023703}">
                      <ahyp:hlinkClr xmlns:ahyp="http://schemas.microsoft.com/office/drawing/2018/hyperlinkcolor" val="tx"/>
                    </a:ext>
                  </a:extLst>
                </a:hlinkClick>
              </a:rPr>
              <a:t>https://www.fuehrungszeugnis.bund.de/ffw</a:t>
            </a:r>
            <a:br>
              <a:rPr lang="de-DE" sz="1400" dirty="0">
                <a:latin typeface="+mn-lt"/>
              </a:rPr>
            </a:br>
            <a:endParaRPr lang="de-DE" sz="1400" dirty="0">
              <a:latin typeface="+mn-lt"/>
            </a:endParaRPr>
          </a:p>
        </p:txBody>
      </p:sp>
      <p:sp>
        <p:nvSpPr>
          <p:cNvPr id="9" name="AutoShape 10" descr="Verlauf_weiss_grau">
            <a:extLst>
              <a:ext uri="{FF2B5EF4-FFF2-40B4-BE49-F238E27FC236}">
                <a16:creationId xmlns:a16="http://schemas.microsoft.com/office/drawing/2014/main" id="{62D6D72C-E984-18B3-343D-764D7484BF7B}"/>
              </a:ext>
            </a:extLst>
          </p:cNvPr>
          <p:cNvSpPr>
            <a:spLocks noChangeArrowheads="1"/>
          </p:cNvSpPr>
          <p:nvPr>
            <p:custDataLst>
              <p:tags r:id="rId4"/>
            </p:custDataLst>
          </p:nvPr>
        </p:nvSpPr>
        <p:spPr bwMode="gray">
          <a:xfrm>
            <a:off x="3441870" y="1519680"/>
            <a:ext cx="2521324" cy="2569436"/>
          </a:xfrm>
          <a:prstGeom prst="roundRect">
            <a:avLst>
              <a:gd name="adj" fmla="val 6676"/>
            </a:avLst>
          </a:prstGeom>
          <a:blipFill dpi="0" rotWithShape="1">
            <a:blip r:embed="rId9"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OZG-Nutzerkonto Bund</a:t>
            </a:r>
            <a:br>
              <a:rPr lang="de-DE" sz="1400" dirty="0">
                <a:latin typeface="+mn-lt"/>
              </a:rPr>
            </a:br>
            <a:r>
              <a:rPr lang="de-DE" dirty="0">
                <a:latin typeface="+mn-lt"/>
                <a:hlinkClick r:id="rId13">
                  <a:extLst>
                    <a:ext uri="{A12FA001-AC4F-418D-AE19-62706E023703}">
                      <ahyp:hlinkClr xmlns:ahyp="http://schemas.microsoft.com/office/drawing/2018/hyperlinkcolor" val="tx"/>
                    </a:ext>
                  </a:extLst>
                </a:hlinkClick>
              </a:rPr>
              <a:t>https://id.bund.de/</a:t>
            </a:r>
            <a:endParaRPr lang="de-DE" dirty="0">
              <a:latin typeface="+mn-lt"/>
            </a:endParaRPr>
          </a:p>
          <a:p>
            <a:pPr marL="179388" lvl="1" indent="-177800">
              <a:spcBef>
                <a:spcPct val="25000"/>
              </a:spcBef>
              <a:buFont typeface="Wingdings" pitchFamily="2" charset="2"/>
              <a:buChar char="§"/>
            </a:pPr>
            <a:r>
              <a:rPr lang="de-DE" sz="1400" dirty="0">
                <a:latin typeface="+mn-lt"/>
              </a:rPr>
              <a:t>Bankkonto bei Comdirect</a:t>
            </a:r>
            <a:br>
              <a:rPr lang="de-DE" sz="1400" dirty="0">
                <a:latin typeface="+mn-lt"/>
              </a:rPr>
            </a:br>
            <a:r>
              <a:rPr lang="de-DE" dirty="0">
                <a:latin typeface="+mn-lt"/>
                <a:hlinkClick r:id="rId14">
                  <a:extLst>
                    <a:ext uri="{A12FA001-AC4F-418D-AE19-62706E023703}">
                      <ahyp:hlinkClr xmlns:ahyp="http://schemas.microsoft.com/office/drawing/2018/hyperlinkcolor" val="tx"/>
                    </a:ext>
                  </a:extLst>
                </a:hlinkClick>
              </a:rPr>
              <a:t>https://www.comdirect.de/konto/girokonto.html</a:t>
            </a:r>
            <a:endParaRPr lang="de-DE" dirty="0">
              <a:latin typeface="+mn-lt"/>
            </a:endParaRPr>
          </a:p>
          <a:p>
            <a:pPr marL="179388" lvl="1" indent="-177800">
              <a:spcBef>
                <a:spcPct val="25000"/>
              </a:spcBef>
              <a:buFont typeface="Wingdings" pitchFamily="2" charset="2"/>
              <a:buChar char="§"/>
            </a:pPr>
            <a:r>
              <a:rPr lang="de-DE" sz="1400" dirty="0">
                <a:latin typeface="+mn-lt"/>
              </a:rPr>
              <a:t>De-Mail</a:t>
            </a:r>
            <a:br>
              <a:rPr lang="de-DE" sz="1400" dirty="0">
                <a:latin typeface="+mn-lt"/>
              </a:rPr>
            </a:br>
            <a:r>
              <a:rPr lang="de-DE" dirty="0">
                <a:latin typeface="+mn-lt"/>
                <a:hlinkClick r:id="rId15">
                  <a:extLst>
                    <a:ext uri="{A12FA001-AC4F-418D-AE19-62706E023703}">
                      <ahyp:hlinkClr xmlns:ahyp="http://schemas.microsoft.com/office/drawing/2018/hyperlinkcolor" val="tx"/>
                    </a:ext>
                  </a:extLst>
                </a:hlinkClick>
              </a:rPr>
              <a:t>https://produkte.web.de/de-mail/ </a:t>
            </a:r>
            <a:br>
              <a:rPr lang="de-DE" dirty="0">
                <a:latin typeface="+mn-lt"/>
              </a:rPr>
            </a:br>
            <a:endParaRPr lang="de-DE" dirty="0">
              <a:latin typeface="+mn-lt"/>
            </a:endParaRPr>
          </a:p>
        </p:txBody>
      </p:sp>
      <p:sp>
        <p:nvSpPr>
          <p:cNvPr id="10" name="AutoShape 5">
            <a:extLst>
              <a:ext uri="{FF2B5EF4-FFF2-40B4-BE49-F238E27FC236}">
                <a16:creationId xmlns:a16="http://schemas.microsoft.com/office/drawing/2014/main" id="{E9414698-874B-E3DB-B8DC-A8E37D652CC9}"/>
              </a:ext>
            </a:extLst>
          </p:cNvPr>
          <p:cNvSpPr>
            <a:spLocks noChangeArrowheads="1"/>
          </p:cNvSpPr>
          <p:nvPr>
            <p:custDataLst>
              <p:tags r:id="rId5"/>
            </p:custDataLst>
          </p:nvPr>
        </p:nvSpPr>
        <p:spPr bwMode="gray">
          <a:xfrm>
            <a:off x="6372869" y="115328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Verschiedenes</a:t>
            </a:r>
          </a:p>
        </p:txBody>
      </p:sp>
      <p:sp>
        <p:nvSpPr>
          <p:cNvPr id="11" name="AutoShape 10" descr="Verlauf_weiss_grau">
            <a:extLst>
              <a:ext uri="{FF2B5EF4-FFF2-40B4-BE49-F238E27FC236}">
                <a16:creationId xmlns:a16="http://schemas.microsoft.com/office/drawing/2014/main" id="{DC5EC592-ACBD-43D3-CC0F-C0F00C0C8F14}"/>
              </a:ext>
            </a:extLst>
          </p:cNvPr>
          <p:cNvSpPr>
            <a:spLocks noChangeArrowheads="1"/>
          </p:cNvSpPr>
          <p:nvPr>
            <p:custDataLst>
              <p:tags r:id="rId6"/>
            </p:custDataLst>
          </p:nvPr>
        </p:nvSpPr>
        <p:spPr bwMode="gray">
          <a:xfrm>
            <a:off x="6372869" y="1519014"/>
            <a:ext cx="2521324" cy="3284155"/>
          </a:xfrm>
          <a:prstGeom prst="roundRect">
            <a:avLst>
              <a:gd name="adj" fmla="val 6676"/>
            </a:avLst>
          </a:prstGeom>
          <a:blipFill dpi="0" rotWithShape="1">
            <a:blip r:embed="rId9"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Arbeitslos melden</a:t>
            </a:r>
            <a:br>
              <a:rPr lang="de-DE" sz="1400" dirty="0">
                <a:latin typeface="+mn-lt"/>
              </a:rPr>
            </a:br>
            <a:r>
              <a:rPr lang="de-DE" sz="900" dirty="0">
                <a:latin typeface="+mn-lt"/>
                <a:hlinkClick r:id="rId16">
                  <a:extLst>
                    <a:ext uri="{A12FA001-AC4F-418D-AE19-62706E023703}">
                      <ahyp:hlinkClr xmlns:ahyp="http://schemas.microsoft.com/office/drawing/2018/hyperlinkcolor" val="tx"/>
                    </a:ext>
                  </a:extLst>
                </a:hlinkClick>
              </a:rPr>
              <a:t>Arbeitslos melden und Arbeitslosengeld beantragen (arbeitsagentur.de)</a:t>
            </a:r>
            <a:endParaRPr lang="de-DE" sz="900" dirty="0">
              <a:latin typeface="+mn-lt"/>
            </a:endParaRPr>
          </a:p>
          <a:p>
            <a:pPr marL="179388" lvl="1" indent="-177800">
              <a:spcBef>
                <a:spcPct val="25000"/>
              </a:spcBef>
              <a:buFont typeface="Wingdings" pitchFamily="2" charset="2"/>
              <a:buChar char="§"/>
            </a:pPr>
            <a:r>
              <a:rPr lang="de-DE" sz="1400" dirty="0">
                <a:latin typeface="+mn-lt"/>
              </a:rPr>
              <a:t>PIN-Rücksetzbrief</a:t>
            </a:r>
            <a:br>
              <a:rPr lang="de-DE" sz="1400" dirty="0">
                <a:latin typeface="+mn-lt"/>
              </a:rPr>
            </a:br>
            <a:r>
              <a:rPr lang="de-DE" dirty="0">
                <a:latin typeface="+mn-lt"/>
                <a:hlinkClick r:id="rId17">
                  <a:extLst>
                    <a:ext uri="{A12FA001-AC4F-418D-AE19-62706E023703}">
                      <ahyp:hlinkClr xmlns:ahyp="http://schemas.microsoft.com/office/drawing/2018/hyperlinkcolor" val="tx"/>
                    </a:ext>
                  </a:extLst>
                </a:hlinkClick>
              </a:rPr>
              <a:t>https://www.pin-ruecksetzbrief-bestellen.de/</a:t>
            </a:r>
            <a:endParaRPr lang="de-DE" dirty="0">
              <a:latin typeface="+mn-lt"/>
            </a:endParaRPr>
          </a:p>
          <a:p>
            <a:pPr marL="179388" lvl="1" indent="-177800">
              <a:spcBef>
                <a:spcPct val="25000"/>
              </a:spcBef>
              <a:buFont typeface="Wingdings" pitchFamily="2" charset="2"/>
              <a:buChar char="§"/>
            </a:pPr>
            <a:r>
              <a:rPr lang="de-DE" sz="1400" dirty="0">
                <a:latin typeface="+mn-lt"/>
              </a:rPr>
              <a:t>Volksverschlüsselung: persönliches Zertifikat zum Identifizieren und Signieren</a:t>
            </a:r>
            <a:br>
              <a:rPr lang="de-DE" sz="1400" dirty="0">
                <a:latin typeface="+mn-lt"/>
              </a:rPr>
            </a:br>
            <a:r>
              <a:rPr lang="de-DE" dirty="0">
                <a:latin typeface="+mn-lt"/>
                <a:hlinkClick r:id="rId18">
                  <a:extLst>
                    <a:ext uri="{A12FA001-AC4F-418D-AE19-62706E023703}">
                      <ahyp:hlinkClr xmlns:ahyp="http://schemas.microsoft.com/office/drawing/2018/hyperlinkcolor" val="tx"/>
                    </a:ext>
                  </a:extLst>
                </a:hlinkClick>
              </a:rPr>
              <a:t>https://volksverschluesselung.de/registrierung/eid/</a:t>
            </a:r>
            <a:endParaRPr lang="de-DE" dirty="0">
              <a:latin typeface="+mn-lt"/>
            </a:endParaRPr>
          </a:p>
          <a:p>
            <a:pPr marL="179388" lvl="1" indent="-177800">
              <a:spcBef>
                <a:spcPct val="25000"/>
              </a:spcBef>
              <a:buFont typeface="Wingdings" pitchFamily="2" charset="2"/>
              <a:buChar char="§"/>
            </a:pPr>
            <a:r>
              <a:rPr lang="de-DE" sz="1400" dirty="0">
                <a:latin typeface="+mn-lt"/>
              </a:rPr>
              <a:t>PGP-Key beglaubigen</a:t>
            </a:r>
            <a:br>
              <a:rPr lang="de-DE" dirty="0">
                <a:latin typeface="+mn-lt"/>
              </a:rPr>
            </a:br>
            <a:r>
              <a:rPr lang="de-DE" dirty="0">
                <a:latin typeface="+mn-lt"/>
                <a:hlinkClick r:id="rId19">
                  <a:extLst>
                    <a:ext uri="{A12FA001-AC4F-418D-AE19-62706E023703}">
                      <ahyp:hlinkClr xmlns:ahyp="http://schemas.microsoft.com/office/drawing/2018/hyperlinkcolor" val="tx"/>
                    </a:ext>
                  </a:extLst>
                </a:hlinkClick>
              </a:rPr>
              <a:t>https://pgp.governikus.de/pgp/</a:t>
            </a:r>
            <a:endParaRPr lang="de-DE" dirty="0">
              <a:latin typeface="+mn-lt"/>
            </a:endParaRPr>
          </a:p>
          <a:p>
            <a:pPr marL="179388" lvl="1" indent="-177800">
              <a:spcBef>
                <a:spcPct val="25000"/>
              </a:spcBef>
              <a:buFont typeface="Wingdings" pitchFamily="2" charset="2"/>
              <a:buChar char="§"/>
            </a:pPr>
            <a:r>
              <a:rPr lang="de-DE" sz="1400" dirty="0">
                <a:latin typeface="+mn-lt"/>
              </a:rPr>
              <a:t>Laborbeispiele mit Quell-codes für eID-Hackathons</a:t>
            </a:r>
            <a:br>
              <a:rPr lang="de-DE" dirty="0">
                <a:latin typeface="+mn-lt"/>
              </a:rPr>
            </a:br>
            <a:r>
              <a:rPr lang="de-DE" dirty="0">
                <a:latin typeface="+mn-lt"/>
                <a:hlinkClick r:id="rId20">
                  <a:extLst>
                    <a:ext uri="{A12FA001-AC4F-418D-AE19-62706E023703}">
                      <ahyp:hlinkClr xmlns:ahyp="http://schemas.microsoft.com/office/drawing/2018/hyperlinkcolor" val="tx"/>
                    </a:ext>
                  </a:extLst>
                </a:hlinkClick>
              </a:rPr>
              <a:t>buergerservice.org e.V. · GitHub</a:t>
            </a:r>
            <a:endParaRPr lang="de-DE" dirty="0">
              <a:latin typeface="+mn-lt"/>
            </a:endParaRPr>
          </a:p>
          <a:p>
            <a:pPr marL="179388" lvl="1" indent="-177800">
              <a:spcBef>
                <a:spcPct val="25000"/>
              </a:spcBef>
              <a:buFont typeface="Wingdings" pitchFamily="2" charset="2"/>
              <a:buChar char="§"/>
            </a:pPr>
            <a:endParaRPr lang="de-DE" dirty="0">
              <a:latin typeface="+mn-lt"/>
            </a:endParaRPr>
          </a:p>
          <a:p>
            <a:pPr marL="179388" lvl="1" indent="-177800">
              <a:spcBef>
                <a:spcPct val="25000"/>
              </a:spcBef>
              <a:buFont typeface="Wingdings" pitchFamily="2" charset="2"/>
              <a:buChar char="§"/>
            </a:pPr>
            <a:endParaRPr lang="de-DE" dirty="0">
              <a:latin typeface="+mn-lt"/>
            </a:endParaRPr>
          </a:p>
          <a:p>
            <a:pPr marL="179388" lvl="1" indent="-177800">
              <a:spcBef>
                <a:spcPct val="25000"/>
              </a:spcBef>
              <a:buFont typeface="Wingdings" pitchFamily="2" charset="2"/>
              <a:buChar char="§"/>
            </a:pPr>
            <a:endParaRPr lang="de-DE" sz="1400" dirty="0">
              <a:latin typeface="+mn-lt"/>
            </a:endParaRPr>
          </a:p>
        </p:txBody>
      </p:sp>
      <p:sp>
        <p:nvSpPr>
          <p:cNvPr id="13" name="Textfeld 12">
            <a:extLst>
              <a:ext uri="{FF2B5EF4-FFF2-40B4-BE49-F238E27FC236}">
                <a16:creationId xmlns:a16="http://schemas.microsoft.com/office/drawing/2014/main" id="{2234452C-EFCD-3E9F-997C-5CD3072F241C}"/>
              </a:ext>
            </a:extLst>
          </p:cNvPr>
          <p:cNvSpPr txBox="1"/>
          <p:nvPr/>
        </p:nvSpPr>
        <p:spPr>
          <a:xfrm>
            <a:off x="370565" y="4423630"/>
            <a:ext cx="5692840" cy="276999"/>
          </a:xfrm>
          <a:prstGeom prst="rect">
            <a:avLst/>
          </a:prstGeom>
          <a:noFill/>
        </p:spPr>
        <p:txBody>
          <a:bodyPr wrap="none" rtlCol="0">
            <a:spAutoFit/>
          </a:bodyPr>
          <a:lstStyle/>
          <a:p>
            <a:r>
              <a:rPr lang="de-DE" sz="1200" b="1" dirty="0">
                <a:latin typeface="+mn-lt"/>
              </a:rPr>
              <a:t>Über 170 Anwendungen</a:t>
            </a:r>
            <a:r>
              <a:rPr lang="de-DE" sz="1200" dirty="0">
                <a:latin typeface="+mn-lt"/>
              </a:rPr>
              <a:t>: </a:t>
            </a:r>
            <a:r>
              <a:rPr lang="de-DE" sz="1200" dirty="0">
                <a:latin typeface="+mn-lt"/>
                <a:hlinkClick r:id="rId21"/>
              </a:rPr>
              <a:t>https://www.personalausweisportal.de/Anwendungen</a:t>
            </a:r>
            <a:r>
              <a:rPr lang="de-DE" sz="1200" dirty="0">
                <a:latin typeface="+mn-lt"/>
              </a:rPr>
              <a:t>  </a:t>
            </a:r>
          </a:p>
        </p:txBody>
      </p:sp>
      <p:sp>
        <p:nvSpPr>
          <p:cNvPr id="14" name="Titel 1">
            <a:extLst>
              <a:ext uri="{FF2B5EF4-FFF2-40B4-BE49-F238E27FC236}">
                <a16:creationId xmlns:a16="http://schemas.microsoft.com/office/drawing/2014/main" id="{D6D316BF-F5C9-5F3A-DDB0-20453E6E4619}"/>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b="1" kern="0" dirty="0">
                <a:solidFill>
                  <a:srgbClr val="5489C2"/>
                </a:solidFill>
              </a:rPr>
              <a:t>Vermitteln von Medienkompetenz zum Online-Ausweis</a:t>
            </a:r>
            <a:br>
              <a:rPr lang="de-DE" b="1" kern="0" dirty="0">
                <a:solidFill>
                  <a:srgbClr val="5489C2"/>
                </a:solidFill>
              </a:rPr>
            </a:br>
            <a:r>
              <a:rPr lang="de-DE" b="1" kern="0" dirty="0">
                <a:solidFill>
                  <a:srgbClr val="5489C2"/>
                </a:solidFill>
              </a:rPr>
              <a:t>eID-Einsteigerschulung – bundesweite Angebote mit eID</a:t>
            </a:r>
            <a:endParaRPr lang="de-DE" kern="0" dirty="0"/>
          </a:p>
        </p:txBody>
      </p:sp>
      <p:sp>
        <p:nvSpPr>
          <p:cNvPr id="5" name="Rechteck 4">
            <a:extLst>
              <a:ext uri="{FF2B5EF4-FFF2-40B4-BE49-F238E27FC236}">
                <a16:creationId xmlns:a16="http://schemas.microsoft.com/office/drawing/2014/main" id="{F4AB677A-392D-6EDF-1575-6C358CE77541}"/>
              </a:ext>
            </a:extLst>
          </p:cNvPr>
          <p:cNvSpPr/>
          <p:nvPr/>
        </p:nvSpPr>
        <p:spPr>
          <a:xfrm rot="19708168">
            <a:off x="-177006" y="853085"/>
            <a:ext cx="3675173" cy="523220"/>
          </a:xfrm>
          <a:prstGeom prst="rect">
            <a:avLst/>
          </a:prstGeom>
          <a:noFill/>
        </p:spPr>
        <p:txBody>
          <a:bodyPr wrap="none" lIns="91440" tIns="45720" rIns="91440" bIns="45720">
            <a:spAutoFit/>
          </a:bodyPr>
          <a:lstStyle/>
          <a:p>
            <a:pPr algn="ctr"/>
            <a:r>
              <a:rPr lang="de-DE"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Seite stammt aus 2023!</a:t>
            </a:r>
            <a:endParaRPr lang="de-DE" sz="2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21379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6E550786-EE29-4F2F-B746-0AC0108B433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Die eID-Funktion kann auf drei unterschiedlichen Wegen aktiviert werden</a:t>
            </a:r>
          </a:p>
        </p:txBody>
      </p:sp>
      <p:sp>
        <p:nvSpPr>
          <p:cNvPr id="11" name="AutoShape 5">
            <a:extLst>
              <a:ext uri="{FF2B5EF4-FFF2-40B4-BE49-F238E27FC236}">
                <a16:creationId xmlns:a16="http://schemas.microsoft.com/office/drawing/2014/main" id="{A5D268DB-A4E1-4374-A732-6767D742D3AF}"/>
              </a:ext>
            </a:extLst>
          </p:cNvPr>
          <p:cNvSpPr>
            <a:spLocks noChangeArrowheads="1"/>
          </p:cNvSpPr>
          <p:nvPr>
            <p:custDataLst>
              <p:tags r:id="rId2"/>
            </p:custDataLst>
          </p:nvPr>
        </p:nvSpPr>
        <p:spPr bwMode="gray">
          <a:xfrm>
            <a:off x="347899"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Verwendung PIN-Brief</a:t>
            </a:r>
          </a:p>
        </p:txBody>
      </p:sp>
      <p:sp>
        <p:nvSpPr>
          <p:cNvPr id="13" name="AutoShape 5">
            <a:extLst>
              <a:ext uri="{FF2B5EF4-FFF2-40B4-BE49-F238E27FC236}">
                <a16:creationId xmlns:a16="http://schemas.microsoft.com/office/drawing/2014/main" id="{2A676B6B-742A-4C65-8786-D5EA46BF5C4A}"/>
              </a:ext>
            </a:extLst>
          </p:cNvPr>
          <p:cNvSpPr>
            <a:spLocks noChangeArrowheads="1"/>
          </p:cNvSpPr>
          <p:nvPr>
            <p:custDataLst>
              <p:tags r:id="rId3"/>
            </p:custDataLst>
          </p:nvPr>
        </p:nvSpPr>
        <p:spPr bwMode="gray">
          <a:xfrm>
            <a:off x="3335388"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Im Meldeamt</a:t>
            </a:r>
          </a:p>
        </p:txBody>
      </p:sp>
      <p:sp>
        <p:nvSpPr>
          <p:cNvPr id="14" name="AutoShape 9" descr="Verlauf_weiss_grau">
            <a:extLst>
              <a:ext uri="{FF2B5EF4-FFF2-40B4-BE49-F238E27FC236}">
                <a16:creationId xmlns:a16="http://schemas.microsoft.com/office/drawing/2014/main" id="{535E70F5-36FD-490F-A648-57F297959246}"/>
              </a:ext>
            </a:extLst>
          </p:cNvPr>
          <p:cNvSpPr>
            <a:spLocks noChangeArrowheads="1"/>
          </p:cNvSpPr>
          <p:nvPr>
            <p:custDataLst>
              <p:tags r:id="rId4"/>
            </p:custDataLst>
          </p:nvPr>
        </p:nvSpPr>
        <p:spPr bwMode="gray">
          <a:xfrm>
            <a:off x="347899" y="1920876"/>
            <a:ext cx="2521324" cy="2856902"/>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100" dirty="0">
                <a:latin typeface="+mn-lt"/>
              </a:rPr>
              <a:t>Nach der Herstellung des Personalausweises erhalten Sie einen Brief mit Informationen über Ihren Personalausweis und Ihren Online-Ausweis. Dieser Brief heißt "PIN-Brief".</a:t>
            </a:r>
          </a:p>
          <a:p>
            <a:pPr marL="179388" lvl="1" indent="-177800">
              <a:spcBef>
                <a:spcPct val="25000"/>
              </a:spcBef>
              <a:buFont typeface="Wingdings" pitchFamily="2" charset="2"/>
              <a:buChar char="§"/>
            </a:pPr>
            <a:r>
              <a:rPr lang="de-DE" sz="1100" dirty="0">
                <a:latin typeface="+mn-lt"/>
              </a:rPr>
              <a:t>Der PIN-Brief enthält diese wichtigen Informationen für Sie</a:t>
            </a:r>
          </a:p>
          <a:p>
            <a:pPr marL="360363" lvl="2" indent="-177800">
              <a:spcBef>
                <a:spcPct val="25000"/>
              </a:spcBef>
              <a:buFont typeface="Wingdings" pitchFamily="2" charset="2"/>
              <a:buChar char="§"/>
            </a:pPr>
            <a:r>
              <a:rPr lang="de-DE" sz="1100" dirty="0">
                <a:latin typeface="+mn-lt"/>
              </a:rPr>
              <a:t>Ihre fünfstellige Transport-PIN</a:t>
            </a:r>
          </a:p>
          <a:p>
            <a:pPr marL="360363" lvl="2" indent="-177800">
              <a:spcBef>
                <a:spcPct val="25000"/>
              </a:spcBef>
              <a:buFont typeface="Wingdings" pitchFamily="2" charset="2"/>
              <a:buChar char="§"/>
            </a:pPr>
            <a:r>
              <a:rPr lang="de-DE" sz="1100" dirty="0">
                <a:latin typeface="+mn-lt"/>
              </a:rPr>
              <a:t>Ihre Nummer zur Aufhebung der PIN-Blockade (PUK)</a:t>
            </a:r>
          </a:p>
          <a:p>
            <a:pPr marL="360363" lvl="2" indent="-177800">
              <a:spcBef>
                <a:spcPct val="25000"/>
              </a:spcBef>
              <a:buFont typeface="Wingdings" pitchFamily="2" charset="2"/>
              <a:buChar char="§"/>
            </a:pPr>
            <a:r>
              <a:rPr lang="de-DE" sz="1100" dirty="0">
                <a:latin typeface="+mn-lt"/>
              </a:rPr>
              <a:t>Ihr Sperrkennwort</a:t>
            </a:r>
          </a:p>
          <a:p>
            <a:pPr marL="179388" lvl="1" indent="-177800">
              <a:spcBef>
                <a:spcPct val="25000"/>
              </a:spcBef>
              <a:buFont typeface="Wingdings" pitchFamily="2" charset="2"/>
              <a:buChar char="§"/>
            </a:pPr>
            <a:r>
              <a:rPr lang="de-DE" sz="1100" b="1" dirty="0">
                <a:latin typeface="+mn-lt"/>
              </a:rPr>
              <a:t>Ändern Sie bei aktivierten* Ausweisen die Transport-PIN in Ihre persönliche PIN</a:t>
            </a:r>
          </a:p>
          <a:p>
            <a:pPr marL="179388" lvl="1" indent="-177800">
              <a:spcBef>
                <a:spcPct val="25000"/>
              </a:spcBef>
              <a:buFont typeface="Wingdings" pitchFamily="2" charset="2"/>
              <a:buChar char="§"/>
            </a:pPr>
            <a:endParaRPr lang="de-DE" sz="1400" dirty="0">
              <a:latin typeface="+mn-lt"/>
            </a:endParaRPr>
          </a:p>
          <a:p>
            <a:pPr marL="1588" lvl="1">
              <a:spcBef>
                <a:spcPct val="25000"/>
              </a:spcBef>
            </a:pPr>
            <a:endParaRPr lang="de-DE" sz="1400" dirty="0">
              <a:latin typeface="+mn-lt"/>
            </a:endParaRPr>
          </a:p>
        </p:txBody>
      </p:sp>
      <p:sp>
        <p:nvSpPr>
          <p:cNvPr id="15" name="AutoShape 10" descr="Verlauf_weiss_grau">
            <a:extLst>
              <a:ext uri="{FF2B5EF4-FFF2-40B4-BE49-F238E27FC236}">
                <a16:creationId xmlns:a16="http://schemas.microsoft.com/office/drawing/2014/main" id="{1978A601-85A9-42C9-8CB3-A6708B4276D0}"/>
              </a:ext>
            </a:extLst>
          </p:cNvPr>
          <p:cNvSpPr>
            <a:spLocks noChangeArrowheads="1"/>
          </p:cNvSpPr>
          <p:nvPr>
            <p:custDataLst>
              <p:tags r:id="rId5"/>
            </p:custDataLst>
          </p:nvPr>
        </p:nvSpPr>
        <p:spPr bwMode="gray">
          <a:xfrm>
            <a:off x="3349676" y="1956596"/>
            <a:ext cx="2521324" cy="2250670"/>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100" dirty="0">
                <a:latin typeface="+mn-lt"/>
              </a:rPr>
              <a:t>Auf dem Meldeamt können Sie deaktivierte Ausweise aktivieren lassen und/oder eine neue PIN vergeben. </a:t>
            </a:r>
          </a:p>
          <a:p>
            <a:pPr marL="179388" lvl="1" indent="-177800">
              <a:spcBef>
                <a:spcPct val="25000"/>
              </a:spcBef>
              <a:buFont typeface="Wingdings" pitchFamily="2" charset="2"/>
              <a:buChar char="§"/>
            </a:pPr>
            <a:r>
              <a:rPr lang="de-DE" sz="1100" dirty="0">
                <a:latin typeface="+mn-lt"/>
              </a:rPr>
              <a:t>Diese Dienstleistungen sind für die Bürgerinnen und Bürger kostenfrei.</a:t>
            </a:r>
          </a:p>
        </p:txBody>
      </p:sp>
      <p:sp>
        <p:nvSpPr>
          <p:cNvPr id="16" name="AutoShape 5">
            <a:extLst>
              <a:ext uri="{FF2B5EF4-FFF2-40B4-BE49-F238E27FC236}">
                <a16:creationId xmlns:a16="http://schemas.microsoft.com/office/drawing/2014/main" id="{B8997C0E-5135-4A40-89D5-2475CE8337B7}"/>
              </a:ext>
            </a:extLst>
          </p:cNvPr>
          <p:cNvSpPr>
            <a:spLocks noChangeArrowheads="1"/>
          </p:cNvSpPr>
          <p:nvPr>
            <p:custDataLst>
              <p:tags r:id="rId6"/>
            </p:custDataLst>
          </p:nvPr>
        </p:nvSpPr>
        <p:spPr bwMode="gray">
          <a:xfrm>
            <a:off x="6322878" y="1519529"/>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Online (z. Zt. abgeschaltet)</a:t>
            </a:r>
          </a:p>
        </p:txBody>
      </p:sp>
      <p:sp>
        <p:nvSpPr>
          <p:cNvPr id="19" name="AutoShape 10" descr="Verlauf_weiss_grau">
            <a:extLst>
              <a:ext uri="{FF2B5EF4-FFF2-40B4-BE49-F238E27FC236}">
                <a16:creationId xmlns:a16="http://schemas.microsoft.com/office/drawing/2014/main" id="{EB67B7F5-32B2-4330-B25F-96CFB7FA3213}"/>
              </a:ext>
            </a:extLst>
          </p:cNvPr>
          <p:cNvSpPr>
            <a:spLocks noChangeArrowheads="1"/>
          </p:cNvSpPr>
          <p:nvPr>
            <p:custDataLst>
              <p:tags r:id="rId7"/>
            </p:custDataLst>
          </p:nvPr>
        </p:nvSpPr>
        <p:spPr bwMode="gray">
          <a:xfrm>
            <a:off x="6322878" y="1925347"/>
            <a:ext cx="2521324" cy="2271806"/>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100" dirty="0">
                <a:solidFill>
                  <a:schemeClr val="bg2"/>
                </a:solidFill>
                <a:latin typeface="+mn-lt"/>
              </a:rPr>
              <a:t>Die Aktivierung und/oder eine neue PIN können Sie mit dem PIN-Rücksetzbrief kostenlos bestellen. </a:t>
            </a:r>
          </a:p>
          <a:p>
            <a:pPr marL="179388" lvl="1" indent="-177800">
              <a:spcBef>
                <a:spcPct val="25000"/>
              </a:spcBef>
              <a:buFont typeface="Wingdings" pitchFamily="2" charset="2"/>
              <a:buChar char="§"/>
            </a:pPr>
            <a:r>
              <a:rPr lang="de-DE" sz="1100" dirty="0">
                <a:solidFill>
                  <a:schemeClr val="bg2"/>
                </a:solidFill>
                <a:latin typeface="+mn-lt"/>
              </a:rPr>
              <a:t>Ihr Brief mit Aktivierungscode und neuer PIN kommt zu Ihnen nach Hause. </a:t>
            </a:r>
          </a:p>
          <a:p>
            <a:pPr marL="179388" lvl="1" indent="-177800">
              <a:spcBef>
                <a:spcPct val="25000"/>
              </a:spcBef>
              <a:buFont typeface="Wingdings" pitchFamily="2" charset="2"/>
              <a:buChar char="§"/>
            </a:pPr>
            <a:r>
              <a:rPr lang="de-DE" sz="1100" dirty="0">
                <a:solidFill>
                  <a:schemeClr val="bg2"/>
                </a:solidFill>
                <a:latin typeface="+mn-lt"/>
              </a:rPr>
              <a:t>Der Brief wird als persönliches Einschreiben (</a:t>
            </a:r>
            <a:r>
              <a:rPr lang="de-DE" sz="1100" dirty="0" err="1">
                <a:solidFill>
                  <a:schemeClr val="bg2"/>
                </a:solidFill>
                <a:latin typeface="+mn-lt"/>
              </a:rPr>
              <a:t>PostIdent</a:t>
            </a:r>
            <a:r>
              <a:rPr lang="de-DE" sz="1100" dirty="0">
                <a:solidFill>
                  <a:schemeClr val="bg2"/>
                </a:solidFill>
                <a:latin typeface="+mn-lt"/>
              </a:rPr>
              <a:t>) zugestellt.</a:t>
            </a:r>
          </a:p>
          <a:p>
            <a:pPr marL="179388" lvl="1" indent="-177800">
              <a:spcBef>
                <a:spcPct val="25000"/>
              </a:spcBef>
              <a:buFont typeface="Wingdings" pitchFamily="2" charset="2"/>
              <a:buChar char="§"/>
            </a:pPr>
            <a:r>
              <a:rPr lang="de-DE" sz="1100" dirty="0">
                <a:solidFill>
                  <a:schemeClr val="bg2"/>
                </a:solidFill>
                <a:latin typeface="+mn-lt"/>
              </a:rPr>
              <a:t>Link zum Online-Dienst:</a:t>
            </a:r>
            <a:br>
              <a:rPr lang="de-DE" sz="1100" dirty="0">
                <a:latin typeface="+mn-lt"/>
              </a:rPr>
            </a:br>
            <a:r>
              <a:rPr lang="de-DE" sz="1100" dirty="0">
                <a:latin typeface="+mn-lt"/>
                <a:hlinkClick r:id="rId11"/>
              </a:rPr>
              <a:t>https://www.pin-ruecksetzbrief-bestellen.de/</a:t>
            </a:r>
            <a:endParaRPr lang="de-DE" sz="1100" dirty="0">
              <a:latin typeface="+mn-lt"/>
            </a:endParaRPr>
          </a:p>
          <a:p>
            <a:pPr marL="179388" lvl="1" indent="-177800">
              <a:spcBef>
                <a:spcPct val="25000"/>
              </a:spcBef>
              <a:buFont typeface="Wingdings" pitchFamily="2" charset="2"/>
              <a:buChar char="§"/>
            </a:pPr>
            <a:endParaRPr lang="de-DE" sz="1100" dirty="0">
              <a:latin typeface="+mn-lt"/>
            </a:endParaRPr>
          </a:p>
        </p:txBody>
      </p:sp>
      <p:sp>
        <p:nvSpPr>
          <p:cNvPr id="8" name="Foliennummernplatzhalter 7">
            <a:extLst>
              <a:ext uri="{FF2B5EF4-FFF2-40B4-BE49-F238E27FC236}">
                <a16:creationId xmlns:a16="http://schemas.microsoft.com/office/drawing/2014/main" id="{6EBB1E4D-FC91-4C36-8FD0-E1F16257CF1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152</a:t>
            </a:fld>
            <a:endParaRPr lang="de-DE" dirty="0"/>
          </a:p>
        </p:txBody>
      </p:sp>
      <p:sp>
        <p:nvSpPr>
          <p:cNvPr id="20" name="Textfeld 19">
            <a:extLst>
              <a:ext uri="{FF2B5EF4-FFF2-40B4-BE49-F238E27FC236}">
                <a16:creationId xmlns:a16="http://schemas.microsoft.com/office/drawing/2014/main" id="{1844905C-4FF0-5C8C-9DC2-7E9059C7AAC6}"/>
              </a:ext>
            </a:extLst>
          </p:cNvPr>
          <p:cNvSpPr txBox="1"/>
          <p:nvPr/>
        </p:nvSpPr>
        <p:spPr>
          <a:xfrm>
            <a:off x="5763094" y="4355762"/>
            <a:ext cx="3041217" cy="584775"/>
          </a:xfrm>
          <a:prstGeom prst="rect">
            <a:avLst/>
          </a:prstGeom>
          <a:noFill/>
        </p:spPr>
        <p:txBody>
          <a:bodyPr wrap="none" rtlCol="0">
            <a:spAutoFit/>
          </a:bodyPr>
          <a:lstStyle/>
          <a:p>
            <a:r>
              <a:rPr lang="de-DE" sz="800" dirty="0">
                <a:latin typeface="+mn-lt"/>
              </a:rPr>
              <a:t>* Bis zum 14.07.2017 bestand für die Bürgerinnen und Bürger </a:t>
            </a:r>
            <a:br>
              <a:rPr lang="de-DE" sz="800" dirty="0">
                <a:latin typeface="+mn-lt"/>
              </a:rPr>
            </a:br>
            <a:r>
              <a:rPr lang="de-DE" sz="800" dirty="0">
                <a:latin typeface="+mn-lt"/>
              </a:rPr>
              <a:t>  Wahlfreiheit, ob die Online-Ausweisfunktion aktiviert oder </a:t>
            </a:r>
            <a:br>
              <a:rPr lang="de-DE" sz="800" dirty="0">
                <a:latin typeface="+mn-lt"/>
              </a:rPr>
            </a:br>
            <a:r>
              <a:rPr lang="de-DE" sz="800" dirty="0">
                <a:latin typeface="+mn-lt"/>
              </a:rPr>
              <a:t>  deaktiviert werden sollte. Seit dem 15.07.2017 ist der Online-</a:t>
            </a:r>
            <a:br>
              <a:rPr lang="de-DE" sz="800" dirty="0">
                <a:latin typeface="+mn-lt"/>
              </a:rPr>
            </a:br>
            <a:r>
              <a:rPr lang="de-DE" sz="800" dirty="0">
                <a:latin typeface="+mn-lt"/>
              </a:rPr>
              <a:t>  Ausweis grundsätzlich aktiviert. </a:t>
            </a:r>
          </a:p>
        </p:txBody>
      </p:sp>
      <p:sp>
        <p:nvSpPr>
          <p:cNvPr id="17" name="Titel 1">
            <a:extLst>
              <a:ext uri="{FF2B5EF4-FFF2-40B4-BE49-F238E27FC236}">
                <a16:creationId xmlns:a16="http://schemas.microsoft.com/office/drawing/2014/main" id="{3AB66C2F-692E-4798-D486-8C22FF20B532}"/>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b="1" kern="0" dirty="0">
                <a:solidFill>
                  <a:srgbClr val="5489C2"/>
                </a:solidFill>
              </a:rPr>
              <a:t>Vermitteln von Medienkompetenz zum Online-Ausweis</a:t>
            </a:r>
            <a:br>
              <a:rPr lang="de-DE" b="1" kern="0" dirty="0">
                <a:solidFill>
                  <a:srgbClr val="5489C2"/>
                </a:solidFill>
              </a:rPr>
            </a:br>
            <a:r>
              <a:rPr lang="de-DE" b="1" kern="0" dirty="0">
                <a:solidFill>
                  <a:srgbClr val="5489C2"/>
                </a:solidFill>
              </a:rPr>
              <a:t>eID-Einsteigerschulung – eID-Funktion aktivieren</a:t>
            </a:r>
            <a:endParaRPr lang="de-DE" kern="0" dirty="0"/>
          </a:p>
        </p:txBody>
      </p:sp>
    </p:spTree>
    <p:extLst>
      <p:ext uri="{BB962C8B-B14F-4D97-AF65-F5344CB8AC3E}">
        <p14:creationId xmlns:p14="http://schemas.microsoft.com/office/powerpoint/2010/main" val="1912764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C4AAB45-8C99-4601-B3A2-A6038125505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dirty="0"/>
          </a:p>
        </p:txBody>
      </p:sp>
      <p:sp>
        <p:nvSpPr>
          <p:cNvPr id="11" name="AutoShape 5"/>
          <p:cNvSpPr>
            <a:spLocks noChangeArrowheads="1"/>
          </p:cNvSpPr>
          <p:nvPr>
            <p:custDataLst>
              <p:tags r:id="rId1"/>
            </p:custDataLst>
          </p:nvPr>
        </p:nvSpPr>
        <p:spPr bwMode="gray">
          <a:xfrm>
            <a:off x="1010654" y="1128713"/>
            <a:ext cx="7143320" cy="1586404"/>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Das Online-Ausweisen mit dem Personalausweis selbst erleben.</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C578BDB-7CF4-408D-ADED-3E881F8AF4D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153</a:t>
            </a:fld>
            <a:endParaRPr lang="de-DE" dirty="0"/>
          </a:p>
        </p:txBody>
      </p:sp>
      <p:sp>
        <p:nvSpPr>
          <p:cNvPr id="4" name="Textfeld 3">
            <a:extLst>
              <a:ext uri="{FF2B5EF4-FFF2-40B4-BE49-F238E27FC236}">
                <a16:creationId xmlns:a16="http://schemas.microsoft.com/office/drawing/2014/main" id="{094D9707-79EF-E0D2-B625-17F940744C66}"/>
              </a:ext>
            </a:extLst>
          </p:cNvPr>
          <p:cNvSpPr txBox="1"/>
          <p:nvPr/>
        </p:nvSpPr>
        <p:spPr>
          <a:xfrm>
            <a:off x="999554" y="2969934"/>
            <a:ext cx="7163946" cy="1569660"/>
          </a:xfrm>
          <a:prstGeom prst="rect">
            <a:avLst/>
          </a:prstGeom>
          <a:noFill/>
        </p:spPr>
        <p:txBody>
          <a:bodyPr wrap="square" rtlCol="0">
            <a:spAutoFit/>
          </a:bodyPr>
          <a:lstStyle/>
          <a:p>
            <a:pPr marL="171450" indent="-171450">
              <a:buFont typeface="Wingdings" panose="05000000000000000000" pitchFamily="2" charset="2"/>
              <a:buChar char="Ø"/>
            </a:pPr>
            <a:r>
              <a:rPr lang="de-DE" sz="1200" dirty="0">
                <a:latin typeface="+mn-lt"/>
              </a:rPr>
              <a:t>Wie funktioniert das hochsichere und rechtssichere Online-Ausweisen mit dem Deutschen Personalausweis, dem elektronischen Aufenthaltstitel und der EU-Bürgerkarte am Smartphone und am Desktop/Notebook/Tablet?</a:t>
            </a:r>
          </a:p>
          <a:p>
            <a:pPr marL="171450" indent="-171450">
              <a:buFont typeface="Wingdings" panose="05000000000000000000" pitchFamily="2" charset="2"/>
              <a:buChar char="Ø"/>
            </a:pPr>
            <a:r>
              <a:rPr lang="de-DE" sz="1200" dirty="0">
                <a:latin typeface="+mn-lt"/>
              </a:rPr>
              <a:t>Wie kann das Smartphone als Kartenlesegerät am Desktop/Notebook/Tablet verwendet werden?</a:t>
            </a:r>
          </a:p>
          <a:p>
            <a:pPr marL="171450" indent="-171450">
              <a:buFont typeface="Wingdings" panose="05000000000000000000" pitchFamily="2" charset="2"/>
              <a:buChar char="Ø"/>
            </a:pPr>
            <a:r>
              <a:rPr lang="de-DE" sz="1200" dirty="0">
                <a:latin typeface="+mn-lt"/>
              </a:rPr>
              <a:t>Welche aktuellen und neuartigen digitalen Dienste sind durch das Online-Ausweisen möglich?</a:t>
            </a:r>
            <a:br>
              <a:rPr lang="de-DE" sz="1200" dirty="0">
                <a:latin typeface="+mn-lt"/>
              </a:rPr>
            </a:br>
            <a:r>
              <a:rPr lang="de-DE" sz="1200" dirty="0">
                <a:latin typeface="+mn-lt"/>
              </a:rPr>
              <a:t>(Akteneinsicht in 30 Sekunden, Login im Nutzer-Konto in 20 Sekunden, BundID-Konto, Beantragung Führungszeugnis, KFZ zulassen und sofort losfahren, elektronische Wohnsitzanmeldung ….)</a:t>
            </a:r>
          </a:p>
        </p:txBody>
      </p:sp>
    </p:spTree>
    <p:extLst>
      <p:ext uri="{BB962C8B-B14F-4D97-AF65-F5344CB8AC3E}">
        <p14:creationId xmlns:p14="http://schemas.microsoft.com/office/powerpoint/2010/main" val="2140300511"/>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Rechteck, Screenshot, Quadrat, Reihe enthält.&#10;&#10;Automatisch generierte Beschreibung">
            <a:extLst>
              <a:ext uri="{FF2B5EF4-FFF2-40B4-BE49-F238E27FC236}">
                <a16:creationId xmlns:a16="http://schemas.microsoft.com/office/drawing/2014/main" id="{248012CC-DEA0-EE90-7353-DCE68E5E6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88" y="2076867"/>
            <a:ext cx="1724025" cy="1121379"/>
          </a:xfrm>
          <a:prstGeom prst="rect">
            <a:avLst/>
          </a:prstGeom>
        </p:spPr>
      </p:pic>
      <p:pic>
        <p:nvPicPr>
          <p:cNvPr id="8" name="Grafik 7" descr="Ein Bild, das Rechteck, Design enthält.&#10;&#10;Automatisch generierte Beschreibung">
            <a:extLst>
              <a:ext uri="{FF2B5EF4-FFF2-40B4-BE49-F238E27FC236}">
                <a16:creationId xmlns:a16="http://schemas.microsoft.com/office/drawing/2014/main" id="{5CD9124C-7B31-83F3-BF96-2C0135704A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045" y="2066732"/>
            <a:ext cx="1572711" cy="1168299"/>
          </a:xfrm>
          <a:prstGeom prst="rect">
            <a:avLst/>
          </a:prstGeom>
        </p:spPr>
      </p:pic>
      <p:pic>
        <p:nvPicPr>
          <p:cNvPr id="6" name="Grafik 5" descr="Ein Bild, das Rechteck, Kreis, Reihe, Diagramm enthält.&#10;&#10;Automatisch generierte Beschreibung">
            <a:extLst>
              <a:ext uri="{FF2B5EF4-FFF2-40B4-BE49-F238E27FC236}">
                <a16:creationId xmlns:a16="http://schemas.microsoft.com/office/drawing/2014/main" id="{AF835D83-BA68-9C74-DFE4-EA0344AF96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2690" y="3399506"/>
            <a:ext cx="1724025" cy="1409700"/>
          </a:xfrm>
          <a:prstGeom prst="rect">
            <a:avLst/>
          </a:prstGeom>
        </p:spPr>
      </p:pic>
      <p:cxnSp>
        <p:nvCxnSpPr>
          <p:cNvPr id="3" name="Gerader Verbinder 2">
            <a:extLst>
              <a:ext uri="{FF2B5EF4-FFF2-40B4-BE49-F238E27FC236}">
                <a16:creationId xmlns:a16="http://schemas.microsoft.com/office/drawing/2014/main" id="{3DA7BFAF-89DF-4AD6-B1B5-6DB45D926AD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660445" cy="1095375"/>
          </a:xfrm>
        </p:spPr>
        <p:txBody>
          <a:bodyPr/>
          <a:lstStyle/>
          <a:p>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Voraussetzungen für das Online-Ausweisen.</a:t>
            </a:r>
            <a:endParaRPr lang="de-DE" sz="2000" dirty="0"/>
          </a:p>
        </p:txBody>
      </p:sp>
      <p:sp>
        <p:nvSpPr>
          <p:cNvPr id="47" name="Rectangle 43">
            <a:extLst>
              <a:ext uri="{FF2B5EF4-FFF2-40B4-BE49-F238E27FC236}">
                <a16:creationId xmlns:a16="http://schemas.microsoft.com/office/drawing/2014/main" id="{B14B4B27-0A80-4D58-A6E2-5B795D48290F}"/>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D2B6D8B6-A0EC-4987-BECD-6D5F564A8A7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FCC4EC81-E419-42FA-B74B-799CCD09C0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154</a:t>
            </a:fld>
            <a:endParaRPr lang="de-DE" dirty="0"/>
          </a:p>
        </p:txBody>
      </p:sp>
      <p:sp>
        <p:nvSpPr>
          <p:cNvPr id="18" name="Textplatzhalter 1">
            <a:extLst>
              <a:ext uri="{FF2B5EF4-FFF2-40B4-BE49-F238E27FC236}">
                <a16:creationId xmlns:a16="http://schemas.microsoft.com/office/drawing/2014/main" id="{4D15FE4C-9FD8-FFBF-6331-8CB8B08D3E1D}"/>
              </a:ext>
            </a:extLst>
          </p:cNvPr>
          <p:cNvSpPr txBox="1">
            <a:spLocks/>
          </p:cNvSpPr>
          <p:nvPr/>
        </p:nvSpPr>
        <p:spPr>
          <a:xfrm>
            <a:off x="1949668" y="2323005"/>
            <a:ext cx="2396361" cy="1006865"/>
          </a:xfrm>
          <a:prstGeom prst="rect">
            <a:avLst/>
          </a:prstGeom>
        </p:spPr>
        <p:txBody>
          <a:bodyPr/>
          <a:lstStyle>
            <a:lvl1pPr marL="0" indent="0" algn="l" defTabSz="895216" rtl="0" eaLnBrk="1" fontAlgn="base" hangingPunct="1">
              <a:lnSpc>
                <a:spcPct val="100000"/>
              </a:lnSpc>
              <a:spcBef>
                <a:spcPts val="2000"/>
              </a:spcBef>
              <a:spcAft>
                <a:spcPts val="0"/>
              </a:spcAft>
              <a:buClr>
                <a:schemeClr val="tx2"/>
              </a:buClr>
              <a:defRPr sz="1800" baseline="0">
                <a:solidFill>
                  <a:schemeClr val="accent5"/>
                </a:solidFill>
                <a:latin typeface="+mn-lt"/>
                <a:ea typeface="+mn-ea"/>
                <a:cs typeface="+mn-cs"/>
              </a:defRPr>
            </a:lvl1pPr>
            <a:lvl2pPr marL="239970" indent="-239970" algn="l" defTabSz="895216" rtl="0" eaLnBrk="1" fontAlgn="base" hangingPunct="1">
              <a:spcBef>
                <a:spcPts val="1000"/>
              </a:spcBef>
              <a:spcAft>
                <a:spcPts val="0"/>
              </a:spcAft>
              <a:buClr>
                <a:schemeClr val="accent1"/>
              </a:buClr>
              <a:buSzPct val="100000"/>
              <a:buFont typeface="Courier New" panose="02070309020205020404" pitchFamily="49" charset="0"/>
              <a:buChar char="o"/>
              <a:defRPr sz="1800" baseline="0">
                <a:solidFill>
                  <a:schemeClr val="accent5"/>
                </a:solidFill>
                <a:latin typeface="+mn-lt"/>
                <a:ea typeface="+mn-ea"/>
                <a:cs typeface="+mn-cs"/>
              </a:defRPr>
            </a:lvl2pPr>
            <a:lvl3pPr marL="239970" indent="-239970" algn="l" defTabSz="895216" rtl="0" eaLnBrk="1" fontAlgn="base" hangingPunct="1">
              <a:spcBef>
                <a:spcPts val="1000"/>
              </a:spcBef>
              <a:spcAft>
                <a:spcPts val="0"/>
              </a:spcAft>
              <a:buClr>
                <a:schemeClr val="accent1"/>
              </a:buClr>
              <a:buSzPct val="100000"/>
              <a:buFont typeface="Arial" panose="020B0604020202020204" pitchFamily="34" charset="0"/>
              <a:buChar char="•"/>
              <a:defRPr sz="1600" baseline="0">
                <a:solidFill>
                  <a:schemeClr val="accent5"/>
                </a:solidFill>
                <a:latin typeface="+mn-lt"/>
                <a:ea typeface="+mn-ea"/>
                <a:cs typeface="+mn-cs"/>
              </a:defRPr>
            </a:lvl3pPr>
            <a:lvl4pPr marL="479940" indent="-239970" algn="l" defTabSz="895216" rtl="0" eaLnBrk="1" fontAlgn="base" hangingPunct="1">
              <a:spcBef>
                <a:spcPts val="900"/>
              </a:spcBef>
              <a:spcAft>
                <a:spcPts val="0"/>
              </a:spcAft>
              <a:buClr>
                <a:schemeClr val="accent1"/>
              </a:buClr>
              <a:buSzPct val="100000"/>
              <a:buFont typeface="Arial" panose="020B0604020202020204" pitchFamily="34" charset="0"/>
              <a:buChar char="•"/>
              <a:defRPr sz="1600" baseline="0">
                <a:solidFill>
                  <a:schemeClr val="accent5"/>
                </a:solidFill>
                <a:latin typeface="+mn-lt"/>
                <a:ea typeface="+mn-ea"/>
                <a:cs typeface="+mn-cs"/>
              </a:defRPr>
            </a:lvl4pPr>
            <a:lvl5pPr marL="719910" indent="-239970" algn="l" defTabSz="895216" rtl="0" eaLnBrk="1" fontAlgn="base" hangingPunct="1">
              <a:spcBef>
                <a:spcPts val="800"/>
              </a:spcBef>
              <a:spcAft>
                <a:spcPts val="0"/>
              </a:spcAft>
              <a:buClr>
                <a:schemeClr val="accent1"/>
              </a:buClr>
              <a:buSzPct val="100000"/>
              <a:buFont typeface="Arial" panose="020B0604020202020204" pitchFamily="34" charset="0"/>
              <a:buChar char="•"/>
              <a:defRPr sz="1600" baseline="0">
                <a:solidFill>
                  <a:schemeClr val="accent5"/>
                </a:solidFill>
                <a:latin typeface="+mn-lt"/>
                <a:ea typeface="+mn-ea"/>
                <a:cs typeface="+mn-cs"/>
              </a:defRPr>
            </a:lvl5pPr>
            <a:lvl6pPr marL="749696" indent="-130154" algn="l" defTabSz="89521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696" indent="-130154" algn="l" defTabSz="89521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696" indent="-130154" algn="l" defTabSz="89521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696" indent="-130154" algn="l" defTabSz="89521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de-DE" sz="2000" kern="0" dirty="0">
                <a:solidFill>
                  <a:schemeClr val="tx1"/>
                </a:solidFill>
                <a:latin typeface="BundesSans Office" panose="020B0002030500000203" pitchFamily="34" charset="0"/>
              </a:rPr>
              <a:t>Ihren</a:t>
            </a:r>
            <a:br>
              <a:rPr lang="de-DE" sz="2000" kern="0" dirty="0">
                <a:solidFill>
                  <a:schemeClr val="tx1"/>
                </a:solidFill>
                <a:latin typeface="BundesSans Office" panose="020B0002030500000203" pitchFamily="34" charset="0"/>
              </a:rPr>
            </a:br>
            <a:r>
              <a:rPr lang="de-DE" sz="2000" kern="0" dirty="0">
                <a:solidFill>
                  <a:schemeClr val="tx1"/>
                </a:solidFill>
                <a:latin typeface="BundesSans Office" panose="020B0002030500000203" pitchFamily="34" charset="0"/>
              </a:rPr>
              <a:t>Online-Ausweis</a:t>
            </a:r>
          </a:p>
        </p:txBody>
      </p:sp>
      <p:sp>
        <p:nvSpPr>
          <p:cNvPr id="19" name="TextBox 31">
            <a:extLst>
              <a:ext uri="{FF2B5EF4-FFF2-40B4-BE49-F238E27FC236}">
                <a16:creationId xmlns:a16="http://schemas.microsoft.com/office/drawing/2014/main" id="{DC208336-2BBA-517D-355C-3C514D638870}"/>
              </a:ext>
            </a:extLst>
          </p:cNvPr>
          <p:cNvSpPr txBox="1"/>
          <p:nvPr/>
        </p:nvSpPr>
        <p:spPr bwMode="gray">
          <a:xfrm>
            <a:off x="2030413" y="3399506"/>
            <a:ext cx="2315616" cy="7078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de-DE" sz="2000" kern="0" dirty="0">
                <a:solidFill>
                  <a:schemeClr val="tx1"/>
                </a:solidFill>
                <a:latin typeface="BundesSans Office" panose="020B0002030500000203" pitchFamily="34" charset="0"/>
              </a:rPr>
              <a:t>Ihre </a:t>
            </a:r>
            <a:br>
              <a:rPr lang="de-DE" sz="2000" kern="0" dirty="0">
                <a:solidFill>
                  <a:schemeClr val="tx1"/>
                </a:solidFill>
                <a:latin typeface="BundesSans Office" panose="020B0002030500000203" pitchFamily="34" charset="0"/>
              </a:rPr>
            </a:br>
            <a:r>
              <a:rPr lang="de-DE" sz="2000" kern="0" dirty="0">
                <a:solidFill>
                  <a:schemeClr val="tx1"/>
                </a:solidFill>
                <a:latin typeface="BundesSans Office" panose="020B0002030500000203" pitchFamily="34" charset="0"/>
              </a:rPr>
              <a:t>sechsstellige PIN</a:t>
            </a:r>
          </a:p>
        </p:txBody>
      </p:sp>
      <p:sp>
        <p:nvSpPr>
          <p:cNvPr id="20" name="TextBox 33">
            <a:extLst>
              <a:ext uri="{FF2B5EF4-FFF2-40B4-BE49-F238E27FC236}">
                <a16:creationId xmlns:a16="http://schemas.microsoft.com/office/drawing/2014/main" id="{7A4CC1D5-F8E4-17B6-942B-0C50B22EBC35}"/>
              </a:ext>
            </a:extLst>
          </p:cNvPr>
          <p:cNvSpPr txBox="1"/>
          <p:nvPr/>
        </p:nvSpPr>
        <p:spPr bwMode="gray">
          <a:xfrm>
            <a:off x="5833382" y="2323005"/>
            <a:ext cx="2863858" cy="7078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200"/>
              </a:spcBef>
            </a:pPr>
            <a:r>
              <a:rPr lang="de-DE" sz="2000" kern="0" dirty="0">
                <a:solidFill>
                  <a:schemeClr val="tx1"/>
                </a:solidFill>
                <a:latin typeface="BundesSans Office" panose="020B0002030500000203" pitchFamily="34" charset="0"/>
              </a:rPr>
              <a:t>Smartphone </a:t>
            </a:r>
            <a:br>
              <a:rPr lang="de-DE" sz="2000" kern="0" dirty="0">
                <a:solidFill>
                  <a:schemeClr val="tx1"/>
                </a:solidFill>
                <a:latin typeface="BundesSans Office" panose="020B0002030500000203" pitchFamily="34" charset="0"/>
              </a:rPr>
            </a:br>
            <a:r>
              <a:rPr lang="de-DE" sz="2000" kern="0" dirty="0">
                <a:solidFill>
                  <a:schemeClr val="tx1"/>
                </a:solidFill>
                <a:latin typeface="BundesSans Office" panose="020B0002030500000203" pitchFamily="34" charset="0"/>
              </a:rPr>
              <a:t>oder Kartenleser</a:t>
            </a:r>
          </a:p>
        </p:txBody>
      </p:sp>
      <p:sp>
        <p:nvSpPr>
          <p:cNvPr id="21" name="TextBox 35">
            <a:extLst>
              <a:ext uri="{FF2B5EF4-FFF2-40B4-BE49-F238E27FC236}">
                <a16:creationId xmlns:a16="http://schemas.microsoft.com/office/drawing/2014/main" id="{4013518F-DEFB-F2BE-2E6C-0F29CD1BDD8D}"/>
              </a:ext>
            </a:extLst>
          </p:cNvPr>
          <p:cNvSpPr txBox="1"/>
          <p:nvPr/>
        </p:nvSpPr>
        <p:spPr bwMode="gray">
          <a:xfrm>
            <a:off x="5833382" y="3399506"/>
            <a:ext cx="2737225" cy="7078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de-DE" sz="2000" kern="0" dirty="0">
                <a:solidFill>
                  <a:schemeClr val="tx1"/>
                </a:solidFill>
                <a:latin typeface="BundesSans Office" panose="020B0002030500000203" pitchFamily="34" charset="0"/>
              </a:rPr>
              <a:t>Software, </a:t>
            </a:r>
            <a:br>
              <a:rPr lang="de-DE" sz="2000" kern="0" dirty="0">
                <a:solidFill>
                  <a:schemeClr val="tx1"/>
                </a:solidFill>
                <a:latin typeface="BundesSans Office" panose="020B0002030500000203" pitchFamily="34" charset="0"/>
              </a:rPr>
            </a:br>
            <a:r>
              <a:rPr lang="de-DE" sz="2000" kern="0" dirty="0">
                <a:solidFill>
                  <a:schemeClr val="tx1"/>
                </a:solidFill>
                <a:latin typeface="BundesSans Office" panose="020B0002030500000203" pitchFamily="34" charset="0"/>
              </a:rPr>
              <a:t>z.B. die </a:t>
            </a:r>
            <a:r>
              <a:rPr lang="de-DE" sz="2000" kern="0" dirty="0" err="1">
                <a:solidFill>
                  <a:schemeClr val="tx1"/>
                </a:solidFill>
                <a:latin typeface="BundesSans Office" panose="020B0002030500000203" pitchFamily="34" charset="0"/>
              </a:rPr>
              <a:t>AusweisApp</a:t>
            </a:r>
            <a:endParaRPr lang="de-DE" sz="2000" kern="0" dirty="0">
              <a:solidFill>
                <a:schemeClr val="tx1"/>
              </a:solidFill>
              <a:latin typeface="BundesSans Office" panose="020B0002030500000203" pitchFamily="34" charset="0"/>
            </a:endParaRPr>
          </a:p>
        </p:txBody>
      </p:sp>
      <p:sp>
        <p:nvSpPr>
          <p:cNvPr id="24" name="Textfeld 23">
            <a:extLst>
              <a:ext uri="{FF2B5EF4-FFF2-40B4-BE49-F238E27FC236}">
                <a16:creationId xmlns:a16="http://schemas.microsoft.com/office/drawing/2014/main" id="{564001FD-563B-81B2-6536-ABD314851AFC}"/>
              </a:ext>
            </a:extLst>
          </p:cNvPr>
          <p:cNvSpPr txBox="1"/>
          <p:nvPr/>
        </p:nvSpPr>
        <p:spPr>
          <a:xfrm>
            <a:off x="233204" y="1203418"/>
            <a:ext cx="8732042" cy="707886"/>
          </a:xfrm>
          <a:prstGeom prst="rect">
            <a:avLst/>
          </a:prstGeom>
          <a:noFill/>
        </p:spPr>
        <p:txBody>
          <a:bodyPr wrap="square" lIns="72000" rtlCol="0">
            <a:spAutoFit/>
          </a:bodyPr>
          <a:lstStyle/>
          <a:p>
            <a:r>
              <a:rPr lang="de-DE" sz="2000" b="1" dirty="0">
                <a:latin typeface="+mn-lt"/>
              </a:rPr>
              <a:t>Ihren Online-Ausweis können Sie mit Ihrem Smartphone und mit Ihrem Computer nutzen. Dafür benötigen Sie nur:</a:t>
            </a:r>
          </a:p>
        </p:txBody>
      </p:sp>
      <p:pic>
        <p:nvPicPr>
          <p:cNvPr id="12" name="Grafik 11" descr="Ein Bild, das Symbol, Rechteck, Schrift, Reihe enthält.&#10;&#10;Automatisch generierte Beschreibung">
            <a:extLst>
              <a:ext uri="{FF2B5EF4-FFF2-40B4-BE49-F238E27FC236}">
                <a16:creationId xmlns:a16="http://schemas.microsoft.com/office/drawing/2014/main" id="{55814203-AF15-000D-89E8-936549FF32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389" y="3494345"/>
            <a:ext cx="1724024" cy="626215"/>
          </a:xfrm>
          <a:prstGeom prst="rect">
            <a:avLst/>
          </a:prstGeom>
        </p:spPr>
      </p:pic>
    </p:spTree>
    <p:extLst>
      <p:ext uri="{BB962C8B-B14F-4D97-AF65-F5344CB8AC3E}">
        <p14:creationId xmlns:p14="http://schemas.microsoft.com/office/powerpoint/2010/main" val="942619782"/>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DA7BFAF-89DF-4AD6-B1B5-6DB45D926AD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660445" cy="1095375"/>
          </a:xfrm>
        </p:spPr>
        <p:txBody>
          <a:bodyPr/>
          <a:lstStyle/>
          <a:p>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Mit dem passenden QR-Code ist die </a:t>
            </a:r>
            <a:r>
              <a:rPr lang="de-DE" sz="2000" b="1" dirty="0" err="1">
                <a:solidFill>
                  <a:srgbClr val="5489C2"/>
                </a:solidFill>
              </a:rPr>
              <a:t>AusweisApp</a:t>
            </a:r>
            <a:r>
              <a:rPr lang="de-DE" sz="2000" b="1" dirty="0">
                <a:solidFill>
                  <a:srgbClr val="5489C2"/>
                </a:solidFill>
              </a:rPr>
              <a:t> schnell installiert.</a:t>
            </a:r>
            <a:endParaRPr lang="de-DE" sz="2000" dirty="0"/>
          </a:p>
        </p:txBody>
      </p:sp>
      <p:sp>
        <p:nvSpPr>
          <p:cNvPr id="47" name="Rectangle 43">
            <a:extLst>
              <a:ext uri="{FF2B5EF4-FFF2-40B4-BE49-F238E27FC236}">
                <a16:creationId xmlns:a16="http://schemas.microsoft.com/office/drawing/2014/main" id="{B14B4B27-0A80-4D58-A6E2-5B795D48290F}"/>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D2B6D8B6-A0EC-4987-BECD-6D5F564A8A7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FCC4EC81-E419-42FA-B74B-799CCD09C0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155</a:t>
            </a:fld>
            <a:endParaRPr lang="de-DE" dirty="0"/>
          </a:p>
        </p:txBody>
      </p:sp>
      <p:sp>
        <p:nvSpPr>
          <p:cNvPr id="9" name="Textfeld 8">
            <a:extLst>
              <a:ext uri="{FF2B5EF4-FFF2-40B4-BE49-F238E27FC236}">
                <a16:creationId xmlns:a16="http://schemas.microsoft.com/office/drawing/2014/main" id="{6661899C-1457-141F-A432-8948E4468BB3}"/>
              </a:ext>
            </a:extLst>
          </p:cNvPr>
          <p:cNvSpPr txBox="1"/>
          <p:nvPr/>
        </p:nvSpPr>
        <p:spPr>
          <a:xfrm>
            <a:off x="326914" y="829060"/>
            <a:ext cx="4823061" cy="2046714"/>
          </a:xfrm>
          <a:prstGeom prst="rect">
            <a:avLst/>
          </a:prstGeom>
          <a:noFill/>
        </p:spPr>
        <p:txBody>
          <a:bodyPr wrap="square" rtlCol="0">
            <a:spAutoFit/>
          </a:bodyPr>
          <a:lstStyle/>
          <a:p>
            <a:r>
              <a:rPr lang="de-DE" sz="2000" b="1" dirty="0">
                <a:latin typeface="+mn-lt"/>
                <a:hlinkClick r:id="rId3"/>
              </a:rPr>
              <a:t>Jetzt Online-Ausweisfunktion testen</a:t>
            </a:r>
            <a:endParaRPr lang="de-DE" sz="2000" b="1" dirty="0">
              <a:latin typeface="+mn-lt"/>
            </a:endParaRPr>
          </a:p>
          <a:p>
            <a:r>
              <a:rPr lang="de-DE" sz="1400" b="1" dirty="0">
                <a:latin typeface="+mn-lt"/>
              </a:rPr>
              <a:t>Voraussetzung: Personalausweis und Smartphone</a:t>
            </a:r>
            <a:br>
              <a:rPr lang="de-DE" sz="1400" b="1" dirty="0">
                <a:latin typeface="+mn-lt"/>
              </a:rPr>
            </a:br>
            <a:r>
              <a:rPr lang="de-DE" sz="1400" b="1" dirty="0">
                <a:latin typeface="+mn-lt"/>
              </a:rPr>
              <a:t>Vorteilhaft: PIN-Brief</a:t>
            </a:r>
          </a:p>
          <a:p>
            <a:pPr marL="342900" indent="-342900">
              <a:spcBef>
                <a:spcPts val="600"/>
              </a:spcBef>
              <a:buFont typeface="+mj-lt"/>
              <a:buAutoNum type="arabicPeriod"/>
            </a:pPr>
            <a:r>
              <a:rPr lang="de-DE" sz="1200" b="1" dirty="0">
                <a:latin typeface="+mn-lt"/>
              </a:rPr>
              <a:t>Installieren der </a:t>
            </a:r>
            <a:r>
              <a:rPr lang="de-DE" sz="1200" b="1" dirty="0" err="1">
                <a:latin typeface="+mn-lt"/>
              </a:rPr>
              <a:t>AusweisApp</a:t>
            </a:r>
            <a:endParaRPr lang="de-DE" sz="1200" b="1" dirty="0">
              <a:latin typeface="+mn-lt"/>
            </a:endParaRPr>
          </a:p>
          <a:p>
            <a:pPr marL="342900" indent="-342900">
              <a:spcBef>
                <a:spcPts val="600"/>
              </a:spcBef>
              <a:buFont typeface="+mj-lt"/>
              <a:buAutoNum type="arabicPeriod"/>
            </a:pPr>
            <a:r>
              <a:rPr lang="de-DE" sz="1200" b="1" dirty="0" err="1">
                <a:latin typeface="+mn-lt"/>
              </a:rPr>
              <a:t>AusweisApp</a:t>
            </a:r>
            <a:r>
              <a:rPr lang="de-DE" sz="1200" b="1" dirty="0">
                <a:latin typeface="+mn-lt"/>
              </a:rPr>
              <a:t> starten</a:t>
            </a:r>
          </a:p>
          <a:p>
            <a:pPr marL="342900" indent="-342900">
              <a:spcBef>
                <a:spcPts val="600"/>
              </a:spcBef>
              <a:buFont typeface="+mj-lt"/>
              <a:buAutoNum type="arabicPeriod"/>
            </a:pPr>
            <a:r>
              <a:rPr lang="de-DE" sz="1200" b="1" dirty="0">
                <a:latin typeface="+mn-lt"/>
              </a:rPr>
              <a:t>Funktion „Gerät und Ausweis“ prüfen durchführen</a:t>
            </a:r>
          </a:p>
          <a:p>
            <a:pPr marL="342900" indent="-342900">
              <a:spcBef>
                <a:spcPts val="600"/>
              </a:spcBef>
              <a:buFont typeface="+mj-lt"/>
              <a:buAutoNum type="arabicPeriod"/>
            </a:pPr>
            <a:r>
              <a:rPr lang="de-DE" sz="1200" b="1" dirty="0">
                <a:latin typeface="+mn-lt"/>
              </a:rPr>
              <a:t>Bei Fragen: support@ausweisapp.de oder 0421/20495995</a:t>
            </a:r>
            <a:endParaRPr lang="de-DE" sz="1200" dirty="0">
              <a:latin typeface="+mn-lt"/>
            </a:endParaRPr>
          </a:p>
        </p:txBody>
      </p:sp>
      <p:pic>
        <p:nvPicPr>
          <p:cNvPr id="14" name="Grafik 13">
            <a:extLst>
              <a:ext uri="{FF2B5EF4-FFF2-40B4-BE49-F238E27FC236}">
                <a16:creationId xmlns:a16="http://schemas.microsoft.com/office/drawing/2014/main" id="{D1E81A0B-345F-42D3-0015-D3F266A0FF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05524" y="926497"/>
            <a:ext cx="1781174" cy="3819629"/>
          </a:xfrm>
          <a:prstGeom prst="rect">
            <a:avLst/>
          </a:prstGeom>
          <a:effectLst>
            <a:outerShdw blurRad="50800" dist="38100" dir="2700000" algn="tl" rotWithShape="0">
              <a:prstClr val="black">
                <a:alpha val="40000"/>
              </a:prstClr>
            </a:outerShdw>
          </a:effectLst>
        </p:spPr>
      </p:pic>
      <p:pic>
        <p:nvPicPr>
          <p:cNvPr id="4" name="Grafik 3" descr="Ein Bild, das Text, Screenshot, Muster enthält.&#10;&#10;Automatisch generierte Beschreibung">
            <a:extLst>
              <a:ext uri="{FF2B5EF4-FFF2-40B4-BE49-F238E27FC236}">
                <a16:creationId xmlns:a16="http://schemas.microsoft.com/office/drawing/2014/main" id="{888757AC-7991-71E7-ECFB-B2DA3161FF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024" y="2896975"/>
            <a:ext cx="4579369" cy="1956911"/>
          </a:xfrm>
          <a:prstGeom prst="rect">
            <a:avLst/>
          </a:prstGeom>
        </p:spPr>
      </p:pic>
    </p:spTree>
    <p:extLst>
      <p:ext uri="{BB962C8B-B14F-4D97-AF65-F5344CB8AC3E}">
        <p14:creationId xmlns:p14="http://schemas.microsoft.com/office/powerpoint/2010/main" val="2294655143"/>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E2121-6EC4-F400-32A8-FB9192ED2E26}"/>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9FCE09BF-FE98-D361-3D16-FBDFF2CCC703}"/>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13252915-5AB5-9534-6788-4FF6EF8DDF41}"/>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6EF864A1-F058-0F53-E4D1-215D1F860E0E}"/>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156</a:t>
            </a:fld>
            <a:endParaRPr lang="de-DE" dirty="0"/>
          </a:p>
        </p:txBody>
      </p:sp>
      <p:pic>
        <p:nvPicPr>
          <p:cNvPr id="6" name="Grafik 2">
            <a:extLst>
              <a:ext uri="{FF2B5EF4-FFF2-40B4-BE49-F238E27FC236}">
                <a16:creationId xmlns:a16="http://schemas.microsoft.com/office/drawing/2014/main" id="{4E67CC1D-FED9-2EEA-E2FD-7E0A554357F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21040" y="1840488"/>
            <a:ext cx="4215197" cy="237189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174E703D-A97D-8D40-A8AE-4F2E3A3794BC}"/>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Funktion „Gerät und Ausweis prüfen“ - mach Sie den Technik-Check.</a:t>
            </a:r>
            <a:endParaRPr lang="de-DE" sz="2000" kern="0" dirty="0"/>
          </a:p>
        </p:txBody>
      </p:sp>
      <p:pic>
        <p:nvPicPr>
          <p:cNvPr id="13" name="Grafik 12">
            <a:extLst>
              <a:ext uri="{FF2B5EF4-FFF2-40B4-BE49-F238E27FC236}">
                <a16:creationId xmlns:a16="http://schemas.microsoft.com/office/drawing/2014/main" id="{612D1E4B-51ED-44CD-614D-6CD3D5C753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22035" y="1024097"/>
            <a:ext cx="1679228" cy="3638328"/>
          </a:xfrm>
          <a:prstGeom prst="rect">
            <a:avLst/>
          </a:prstGeom>
          <a:effectLst>
            <a:outerShdw blurRad="63500" sx="102000" sy="102000" algn="ctr" rotWithShape="0">
              <a:prstClr val="black">
                <a:alpha val="40000"/>
              </a:prstClr>
            </a:outerShdw>
          </a:effectLst>
        </p:spPr>
      </p:pic>
      <p:sp>
        <p:nvSpPr>
          <p:cNvPr id="15" name="Pfeil nach unten 7">
            <a:extLst>
              <a:ext uri="{FF2B5EF4-FFF2-40B4-BE49-F238E27FC236}">
                <a16:creationId xmlns:a16="http://schemas.microsoft.com/office/drawing/2014/main" id="{4094F21D-50BD-040E-8D3B-428F0CB968A9}"/>
              </a:ext>
            </a:extLst>
          </p:cNvPr>
          <p:cNvSpPr/>
          <p:nvPr/>
        </p:nvSpPr>
        <p:spPr bwMode="auto">
          <a:xfrm rot="16200000">
            <a:off x="3569744" y="563355"/>
            <a:ext cx="968195" cy="4462273"/>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6" name="AutoShape 5">
            <a:extLst>
              <a:ext uri="{FF2B5EF4-FFF2-40B4-BE49-F238E27FC236}">
                <a16:creationId xmlns:a16="http://schemas.microsoft.com/office/drawing/2014/main" id="{FCE67BBD-161A-93C0-F7EA-B0991E321572}"/>
              </a:ext>
            </a:extLst>
          </p:cNvPr>
          <p:cNvSpPr>
            <a:spLocks noChangeArrowheads="1"/>
          </p:cNvSpPr>
          <p:nvPr>
            <p:custDataLst>
              <p:tags r:id="rId1"/>
            </p:custDataLst>
          </p:nvPr>
        </p:nvSpPr>
        <p:spPr bwMode="gray">
          <a:xfrm>
            <a:off x="421040" y="1024097"/>
            <a:ext cx="4215197" cy="487440"/>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2400" b="1" dirty="0">
                <a:solidFill>
                  <a:schemeClr val="bg1"/>
                </a:solidFill>
                <a:latin typeface="+mn-lt"/>
                <a:ea typeface="ＭＳ Ｐゴシック" pitchFamily="34" charset="-128"/>
                <a:cs typeface="Arial" pitchFamily="34" charset="0"/>
              </a:rPr>
              <a:t>Technik-Check</a:t>
            </a:r>
          </a:p>
        </p:txBody>
      </p:sp>
    </p:spTree>
    <p:extLst>
      <p:ext uri="{BB962C8B-B14F-4D97-AF65-F5344CB8AC3E}">
        <p14:creationId xmlns:p14="http://schemas.microsoft.com/office/powerpoint/2010/main" val="3715281076"/>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A0828-8731-4AAE-A3CC-7F61D6F9C666}"/>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29750114-751F-D9A8-6468-B95AD78A4F0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067DDEDD-E1DF-4CEB-2AA4-81D0B47308B2}"/>
              </a:ext>
            </a:extLst>
          </p:cNvPr>
          <p:cNvSpPr>
            <a:spLocks noGrp="1"/>
          </p:cNvSpPr>
          <p:nvPr>
            <p:ph type="title"/>
          </p:nvPr>
        </p:nvSpPr>
        <p:spPr>
          <a:xfrm>
            <a:off x="304800" y="134938"/>
            <a:ext cx="8728841" cy="1095375"/>
          </a:xfrm>
        </p:spPr>
        <p:txBody>
          <a:bodyPr/>
          <a:lstStyle/>
          <a:p>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Im PIN-Brief stehen Transport-PIN, PUK und </a:t>
            </a:r>
            <a:r>
              <a:rPr lang="de-DE" sz="2000" b="1" dirty="0" err="1">
                <a:solidFill>
                  <a:srgbClr val="5489C2"/>
                </a:solidFill>
              </a:rPr>
              <a:t>Sperrkenwort</a:t>
            </a:r>
            <a:r>
              <a:rPr lang="de-DE" sz="2000" b="1" dirty="0">
                <a:solidFill>
                  <a:srgbClr val="5489C2"/>
                </a:solidFill>
              </a:rPr>
              <a:t>.</a:t>
            </a:r>
            <a:endParaRPr lang="de-DE" sz="2000" dirty="0"/>
          </a:p>
        </p:txBody>
      </p:sp>
      <p:sp>
        <p:nvSpPr>
          <p:cNvPr id="47" name="Rectangle 43">
            <a:extLst>
              <a:ext uri="{FF2B5EF4-FFF2-40B4-BE49-F238E27FC236}">
                <a16:creationId xmlns:a16="http://schemas.microsoft.com/office/drawing/2014/main" id="{E7594439-36F7-B817-ABB0-4871B7BAB5BD}"/>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8AAE0BDB-EAC7-4597-95EF-DD4C1359B655}"/>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AD136BE3-1300-4280-453B-2F21DD5658C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157</a:t>
            </a:fld>
            <a:endParaRPr lang="de-DE" dirty="0"/>
          </a:p>
        </p:txBody>
      </p:sp>
      <p:sp>
        <p:nvSpPr>
          <p:cNvPr id="4" name="AutoShape 5">
            <a:extLst>
              <a:ext uri="{FF2B5EF4-FFF2-40B4-BE49-F238E27FC236}">
                <a16:creationId xmlns:a16="http://schemas.microsoft.com/office/drawing/2014/main" id="{4F8B5C5B-E412-3F9D-FA4E-5807817C6BD6}"/>
              </a:ext>
            </a:extLst>
          </p:cNvPr>
          <p:cNvSpPr>
            <a:spLocks noChangeArrowheads="1"/>
          </p:cNvSpPr>
          <p:nvPr>
            <p:custDataLst>
              <p:tags r:id="rId1"/>
            </p:custDataLst>
          </p:nvPr>
        </p:nvSpPr>
        <p:spPr bwMode="gray">
          <a:xfrm>
            <a:off x="304800" y="889711"/>
            <a:ext cx="8537575"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PIN-Brief zum Online-Ausweis, ein Muster in leichter Sprache.</a:t>
            </a:r>
          </a:p>
        </p:txBody>
      </p:sp>
      <p:pic>
        <p:nvPicPr>
          <p:cNvPr id="8" name="Grafik 7">
            <a:extLst>
              <a:ext uri="{FF2B5EF4-FFF2-40B4-BE49-F238E27FC236}">
                <a16:creationId xmlns:a16="http://schemas.microsoft.com/office/drawing/2014/main" id="{FADB07EE-59C1-8185-1084-D9A5BCB1D30B}"/>
              </a:ext>
            </a:extLst>
          </p:cNvPr>
          <p:cNvPicPr>
            <a:picLocks noChangeAspect="1"/>
          </p:cNvPicPr>
          <p:nvPr/>
        </p:nvPicPr>
        <p:blipFill>
          <a:blip r:embed="rId4"/>
          <a:stretch>
            <a:fillRect/>
          </a:stretch>
        </p:blipFill>
        <p:spPr>
          <a:xfrm>
            <a:off x="1254727" y="1268452"/>
            <a:ext cx="2733938" cy="3606636"/>
          </a:xfrm>
          <a:prstGeom prst="rect">
            <a:avLst/>
          </a:prstGeom>
        </p:spPr>
      </p:pic>
      <p:pic>
        <p:nvPicPr>
          <p:cNvPr id="11" name="Grafik 10">
            <a:extLst>
              <a:ext uri="{FF2B5EF4-FFF2-40B4-BE49-F238E27FC236}">
                <a16:creationId xmlns:a16="http://schemas.microsoft.com/office/drawing/2014/main" id="{29465820-9693-AE85-768F-0ABA9AEA67B1}"/>
              </a:ext>
            </a:extLst>
          </p:cNvPr>
          <p:cNvPicPr>
            <a:picLocks noChangeAspect="1"/>
          </p:cNvPicPr>
          <p:nvPr/>
        </p:nvPicPr>
        <p:blipFill>
          <a:blip r:embed="rId5"/>
          <a:stretch>
            <a:fillRect/>
          </a:stretch>
        </p:blipFill>
        <p:spPr>
          <a:xfrm>
            <a:off x="5975125" y="1268450"/>
            <a:ext cx="2693565" cy="3606637"/>
          </a:xfrm>
          <a:prstGeom prst="rect">
            <a:avLst/>
          </a:prstGeom>
        </p:spPr>
      </p:pic>
      <p:sp>
        <p:nvSpPr>
          <p:cNvPr id="12" name="Textfeld 11">
            <a:extLst>
              <a:ext uri="{FF2B5EF4-FFF2-40B4-BE49-F238E27FC236}">
                <a16:creationId xmlns:a16="http://schemas.microsoft.com/office/drawing/2014/main" id="{81065618-0432-F6F3-77E6-CF5DFE8C3C5B}"/>
              </a:ext>
            </a:extLst>
          </p:cNvPr>
          <p:cNvSpPr txBox="1"/>
          <p:nvPr/>
        </p:nvSpPr>
        <p:spPr>
          <a:xfrm>
            <a:off x="306388" y="1914359"/>
            <a:ext cx="893838" cy="246221"/>
          </a:xfrm>
          <a:prstGeom prst="rect">
            <a:avLst/>
          </a:prstGeom>
          <a:solidFill>
            <a:srgbClr val="58AB27"/>
          </a:solidFill>
        </p:spPr>
        <p:txBody>
          <a:bodyPr wrap="square" rtlCol="0">
            <a:spAutoFit/>
          </a:bodyPr>
          <a:lstStyle/>
          <a:p>
            <a:r>
              <a:rPr lang="de-DE" b="1" dirty="0">
                <a:solidFill>
                  <a:schemeClr val="accent3"/>
                </a:solidFill>
                <a:latin typeface="+mn-lt"/>
              </a:rPr>
              <a:t>Adresse</a:t>
            </a:r>
          </a:p>
        </p:txBody>
      </p:sp>
      <p:sp>
        <p:nvSpPr>
          <p:cNvPr id="15" name="Textfeld 14">
            <a:extLst>
              <a:ext uri="{FF2B5EF4-FFF2-40B4-BE49-F238E27FC236}">
                <a16:creationId xmlns:a16="http://schemas.microsoft.com/office/drawing/2014/main" id="{F0AD437B-6F28-521D-D47D-0CFEAB578845}"/>
              </a:ext>
            </a:extLst>
          </p:cNvPr>
          <p:cNvSpPr txBox="1"/>
          <p:nvPr/>
        </p:nvSpPr>
        <p:spPr>
          <a:xfrm>
            <a:off x="299017" y="3237822"/>
            <a:ext cx="901209" cy="553998"/>
          </a:xfrm>
          <a:prstGeom prst="rect">
            <a:avLst/>
          </a:prstGeom>
          <a:solidFill>
            <a:srgbClr val="58AB27"/>
          </a:solidFill>
        </p:spPr>
        <p:txBody>
          <a:bodyPr wrap="none" rtlCol="0">
            <a:spAutoFit/>
          </a:bodyPr>
          <a:lstStyle>
            <a:defPPr>
              <a:defRPr lang="de-DE"/>
            </a:defPPr>
            <a:lvl1pPr>
              <a:defRPr b="1">
                <a:solidFill>
                  <a:schemeClr val="accent3"/>
                </a:solidFill>
                <a:latin typeface="+mn-lt"/>
              </a:defRPr>
            </a:lvl1pPr>
          </a:lstStyle>
          <a:p>
            <a:r>
              <a:rPr lang="de-DE" dirty="0"/>
              <a:t>Was ist der </a:t>
            </a:r>
            <a:br>
              <a:rPr lang="de-DE" dirty="0"/>
            </a:br>
            <a:r>
              <a:rPr lang="de-DE" dirty="0"/>
              <a:t>Online-</a:t>
            </a:r>
            <a:br>
              <a:rPr lang="de-DE" dirty="0"/>
            </a:br>
            <a:r>
              <a:rPr lang="de-DE" dirty="0"/>
              <a:t>Ausweis?</a:t>
            </a:r>
          </a:p>
        </p:txBody>
      </p:sp>
      <p:sp>
        <p:nvSpPr>
          <p:cNvPr id="16" name="Textfeld 15">
            <a:extLst>
              <a:ext uri="{FF2B5EF4-FFF2-40B4-BE49-F238E27FC236}">
                <a16:creationId xmlns:a16="http://schemas.microsoft.com/office/drawing/2014/main" id="{637ACEF9-6CE5-3804-C656-5C202100B098}"/>
              </a:ext>
            </a:extLst>
          </p:cNvPr>
          <p:cNvSpPr txBox="1"/>
          <p:nvPr/>
        </p:nvSpPr>
        <p:spPr>
          <a:xfrm>
            <a:off x="304800" y="3855267"/>
            <a:ext cx="901209" cy="861774"/>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Wofür kann </a:t>
            </a:r>
            <a:br>
              <a:rPr lang="de-DE" dirty="0"/>
            </a:br>
            <a:r>
              <a:rPr lang="de-DE" dirty="0"/>
              <a:t>ich den </a:t>
            </a:r>
            <a:br>
              <a:rPr lang="de-DE" dirty="0"/>
            </a:br>
            <a:r>
              <a:rPr lang="de-DE" dirty="0"/>
              <a:t>Online-</a:t>
            </a:r>
            <a:br>
              <a:rPr lang="de-DE" dirty="0"/>
            </a:br>
            <a:r>
              <a:rPr lang="de-DE" dirty="0"/>
              <a:t>Ausweis</a:t>
            </a:r>
            <a:br>
              <a:rPr lang="de-DE" dirty="0"/>
            </a:br>
            <a:r>
              <a:rPr lang="de-DE" dirty="0"/>
              <a:t>nutzen?</a:t>
            </a:r>
          </a:p>
        </p:txBody>
      </p:sp>
      <p:sp>
        <p:nvSpPr>
          <p:cNvPr id="17" name="Textfeld 16">
            <a:extLst>
              <a:ext uri="{FF2B5EF4-FFF2-40B4-BE49-F238E27FC236}">
                <a16:creationId xmlns:a16="http://schemas.microsoft.com/office/drawing/2014/main" id="{74580C25-FD9B-6DF9-802B-7579CA60F577}"/>
              </a:ext>
            </a:extLst>
          </p:cNvPr>
          <p:cNvSpPr txBox="1"/>
          <p:nvPr/>
        </p:nvSpPr>
        <p:spPr>
          <a:xfrm>
            <a:off x="299017" y="2632235"/>
            <a:ext cx="902811" cy="553998"/>
          </a:xfrm>
          <a:prstGeom prst="rect">
            <a:avLst/>
          </a:prstGeom>
          <a:solidFill>
            <a:srgbClr val="58AB27"/>
          </a:solidFill>
        </p:spPr>
        <p:txBody>
          <a:bodyPr wrap="none" rtlCol="0">
            <a:spAutoFit/>
          </a:bodyPr>
          <a:lstStyle>
            <a:defPPr>
              <a:defRPr lang="de-DE"/>
            </a:defPPr>
            <a:lvl1pPr>
              <a:defRPr b="1">
                <a:solidFill>
                  <a:schemeClr val="accent3"/>
                </a:solidFill>
                <a:latin typeface="+mn-lt"/>
              </a:defRPr>
            </a:lvl1pPr>
          </a:lstStyle>
          <a:p>
            <a:r>
              <a:rPr lang="de-DE" dirty="0"/>
              <a:t>Erläuterung</a:t>
            </a:r>
            <a:br>
              <a:rPr lang="de-DE" dirty="0"/>
            </a:br>
            <a:r>
              <a:rPr lang="de-DE" dirty="0"/>
              <a:t>zum </a:t>
            </a:r>
            <a:br>
              <a:rPr lang="de-DE" dirty="0"/>
            </a:br>
            <a:r>
              <a:rPr lang="de-DE" dirty="0"/>
              <a:t>PIN-Brief.</a:t>
            </a:r>
          </a:p>
        </p:txBody>
      </p:sp>
      <p:sp>
        <p:nvSpPr>
          <p:cNvPr id="18" name="Textfeld 17">
            <a:extLst>
              <a:ext uri="{FF2B5EF4-FFF2-40B4-BE49-F238E27FC236}">
                <a16:creationId xmlns:a16="http://schemas.microsoft.com/office/drawing/2014/main" id="{5166E66E-0075-B9E1-A88C-C51DB33D8F2B}"/>
              </a:ext>
            </a:extLst>
          </p:cNvPr>
          <p:cNvSpPr txBox="1"/>
          <p:nvPr/>
        </p:nvSpPr>
        <p:spPr>
          <a:xfrm>
            <a:off x="4572000" y="1242786"/>
            <a:ext cx="1297150" cy="1323439"/>
          </a:xfrm>
          <a:prstGeom prst="rect">
            <a:avLst/>
          </a:prstGeom>
          <a:solidFill>
            <a:srgbClr val="58AB27"/>
          </a:solidFill>
        </p:spPr>
        <p:txBody>
          <a:bodyPr wrap="none" rtlCol="0">
            <a:spAutoFit/>
          </a:bodyPr>
          <a:lstStyle>
            <a:defPPr>
              <a:defRPr lang="de-DE"/>
            </a:defPPr>
            <a:lvl1pPr>
              <a:defRPr b="1">
                <a:solidFill>
                  <a:schemeClr val="accent3"/>
                </a:solidFill>
                <a:latin typeface="+mn-lt"/>
              </a:defRPr>
            </a:lvl1pPr>
          </a:lstStyle>
          <a:p>
            <a:r>
              <a:rPr lang="de-DE" dirty="0"/>
              <a:t>Was brauche </a:t>
            </a:r>
            <a:br>
              <a:rPr lang="de-DE" dirty="0"/>
            </a:br>
            <a:r>
              <a:rPr lang="de-DE" dirty="0"/>
              <a:t>ich, um meinen</a:t>
            </a:r>
            <a:br>
              <a:rPr lang="de-DE" dirty="0"/>
            </a:br>
            <a:r>
              <a:rPr lang="de-DE" dirty="0"/>
              <a:t>Online-Ausweis</a:t>
            </a:r>
            <a:br>
              <a:rPr lang="de-DE" dirty="0"/>
            </a:br>
            <a:r>
              <a:rPr lang="de-DE" dirty="0"/>
              <a:t>einzurichten?</a:t>
            </a:r>
            <a:br>
              <a:rPr lang="de-DE" dirty="0"/>
            </a:br>
            <a:r>
              <a:rPr lang="de-DE" dirty="0"/>
              <a:t>- Personalausweis</a:t>
            </a:r>
            <a:br>
              <a:rPr lang="de-DE" dirty="0"/>
            </a:br>
            <a:r>
              <a:rPr lang="de-DE" dirty="0"/>
              <a:t>- Transport-PIN</a:t>
            </a:r>
            <a:br>
              <a:rPr lang="de-DE" dirty="0"/>
            </a:br>
            <a:r>
              <a:rPr lang="de-DE" dirty="0"/>
              <a:t>- </a:t>
            </a:r>
            <a:r>
              <a:rPr lang="de-DE" dirty="0">
                <a:hlinkClick r:id="rId6"/>
              </a:rPr>
              <a:t>Smartphone</a:t>
            </a:r>
            <a:br>
              <a:rPr lang="de-DE" dirty="0"/>
            </a:br>
            <a:r>
              <a:rPr lang="de-DE" dirty="0"/>
              <a:t>- </a:t>
            </a:r>
            <a:r>
              <a:rPr lang="de-DE" dirty="0">
                <a:hlinkClick r:id="rId7"/>
              </a:rPr>
              <a:t>AusweisApp</a:t>
            </a:r>
            <a:endParaRPr lang="de-DE" dirty="0"/>
          </a:p>
        </p:txBody>
      </p:sp>
      <p:sp>
        <p:nvSpPr>
          <p:cNvPr id="19" name="Textfeld 18">
            <a:extLst>
              <a:ext uri="{FF2B5EF4-FFF2-40B4-BE49-F238E27FC236}">
                <a16:creationId xmlns:a16="http://schemas.microsoft.com/office/drawing/2014/main" id="{5E022612-3EA2-291A-B635-3E64B0BB41DD}"/>
              </a:ext>
            </a:extLst>
          </p:cNvPr>
          <p:cNvSpPr txBox="1"/>
          <p:nvPr/>
        </p:nvSpPr>
        <p:spPr>
          <a:xfrm>
            <a:off x="4572000" y="2590401"/>
            <a:ext cx="1297150" cy="707886"/>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Transport-PIN</a:t>
            </a:r>
            <a:br>
              <a:rPr lang="de-DE" dirty="0"/>
            </a:br>
            <a:br>
              <a:rPr lang="de-DE" dirty="0"/>
            </a:br>
            <a:r>
              <a:rPr lang="de-DE" dirty="0"/>
              <a:t>Bei PIN-Blockade:</a:t>
            </a:r>
            <a:br>
              <a:rPr lang="de-DE" dirty="0"/>
            </a:br>
            <a:r>
              <a:rPr lang="de-DE" dirty="0"/>
              <a:t>- PUK</a:t>
            </a:r>
          </a:p>
        </p:txBody>
      </p:sp>
      <p:sp>
        <p:nvSpPr>
          <p:cNvPr id="20" name="Textfeld 19">
            <a:extLst>
              <a:ext uri="{FF2B5EF4-FFF2-40B4-BE49-F238E27FC236}">
                <a16:creationId xmlns:a16="http://schemas.microsoft.com/office/drawing/2014/main" id="{383E5C3E-0A06-9815-7FBC-D4EFFEFE5A64}"/>
              </a:ext>
            </a:extLst>
          </p:cNvPr>
          <p:cNvSpPr txBox="1"/>
          <p:nvPr/>
        </p:nvSpPr>
        <p:spPr>
          <a:xfrm>
            <a:off x="4572000" y="3771393"/>
            <a:ext cx="1297150" cy="861774"/>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Was brauche </a:t>
            </a:r>
            <a:br>
              <a:rPr lang="de-DE" dirty="0"/>
            </a:br>
            <a:r>
              <a:rPr lang="de-DE" dirty="0"/>
              <a:t>ich, um meinen</a:t>
            </a:r>
            <a:br>
              <a:rPr lang="de-DE" dirty="0"/>
            </a:br>
            <a:r>
              <a:rPr lang="de-DE" dirty="0"/>
              <a:t>Online-Ausweis</a:t>
            </a:r>
            <a:br>
              <a:rPr lang="de-DE" dirty="0"/>
            </a:br>
            <a:r>
              <a:rPr lang="de-DE" dirty="0"/>
              <a:t>zu sperren?</a:t>
            </a:r>
            <a:br>
              <a:rPr lang="de-DE" dirty="0"/>
            </a:br>
            <a:r>
              <a:rPr lang="de-DE" dirty="0"/>
              <a:t>-&gt; Sperrkennwort</a:t>
            </a:r>
          </a:p>
        </p:txBody>
      </p:sp>
      <p:sp>
        <p:nvSpPr>
          <p:cNvPr id="21" name="Textfeld 20">
            <a:extLst>
              <a:ext uri="{FF2B5EF4-FFF2-40B4-BE49-F238E27FC236}">
                <a16:creationId xmlns:a16="http://schemas.microsoft.com/office/drawing/2014/main" id="{EBD5318D-B050-00DE-7C3C-F79FF6232A1C}"/>
              </a:ext>
            </a:extLst>
          </p:cNvPr>
          <p:cNvSpPr txBox="1"/>
          <p:nvPr/>
        </p:nvSpPr>
        <p:spPr>
          <a:xfrm>
            <a:off x="4572000" y="4685511"/>
            <a:ext cx="1297150" cy="246221"/>
          </a:xfrm>
          <a:prstGeom prst="rect">
            <a:avLst/>
          </a:prstGeom>
          <a:solidFill>
            <a:srgbClr val="58AB27"/>
          </a:solidFill>
        </p:spPr>
        <p:txBody>
          <a:bodyPr wrap="square" rtlCol="0">
            <a:spAutoFit/>
          </a:bodyPr>
          <a:lstStyle>
            <a:defPPr>
              <a:defRPr lang="de-DE"/>
            </a:defPPr>
            <a:lvl1pPr>
              <a:defRPr b="1">
                <a:solidFill>
                  <a:schemeClr val="accent3"/>
                </a:solidFill>
                <a:latin typeface="+mn-lt"/>
              </a:defRPr>
            </a:lvl1pPr>
          </a:lstStyle>
          <a:p>
            <a:r>
              <a:rPr lang="de-DE" dirty="0"/>
              <a:t>Wichtig -&gt;</a:t>
            </a:r>
          </a:p>
        </p:txBody>
      </p:sp>
      <p:sp>
        <p:nvSpPr>
          <p:cNvPr id="22" name="Textfeld 21">
            <a:extLst>
              <a:ext uri="{FF2B5EF4-FFF2-40B4-BE49-F238E27FC236}">
                <a16:creationId xmlns:a16="http://schemas.microsoft.com/office/drawing/2014/main" id="{BDC57FCC-1E6A-BD46-7B0A-43DD4CCE62BD}"/>
              </a:ext>
            </a:extLst>
          </p:cNvPr>
          <p:cNvSpPr txBox="1"/>
          <p:nvPr/>
        </p:nvSpPr>
        <p:spPr>
          <a:xfrm>
            <a:off x="302702" y="1526579"/>
            <a:ext cx="893838" cy="246221"/>
          </a:xfrm>
          <a:prstGeom prst="rect">
            <a:avLst/>
          </a:prstGeom>
          <a:solidFill>
            <a:srgbClr val="58AB27"/>
          </a:solidFill>
        </p:spPr>
        <p:txBody>
          <a:bodyPr wrap="square" rtlCol="0">
            <a:spAutoFit/>
          </a:bodyPr>
          <a:lstStyle/>
          <a:p>
            <a:r>
              <a:rPr lang="de-DE" b="1" dirty="0">
                <a:solidFill>
                  <a:schemeClr val="accent3"/>
                </a:solidFill>
                <a:latin typeface="+mn-lt"/>
              </a:rPr>
              <a:t>Absender</a:t>
            </a:r>
          </a:p>
        </p:txBody>
      </p:sp>
    </p:spTree>
    <p:extLst>
      <p:ext uri="{BB962C8B-B14F-4D97-AF65-F5344CB8AC3E}">
        <p14:creationId xmlns:p14="http://schemas.microsoft.com/office/powerpoint/2010/main" val="301052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 fill="hold"/>
                                        <p:tgtEl>
                                          <p:spTgt spid="19"/>
                                        </p:tgtEl>
                                        <p:attrNameLst>
                                          <p:attrName>ppt_w</p:attrName>
                                        </p:attrNameLst>
                                      </p:cBhvr>
                                      <p:tavLst>
                                        <p:tav tm="0">
                                          <p:val>
                                            <p:fltVal val="0"/>
                                          </p:val>
                                        </p:tav>
                                        <p:tav tm="100000">
                                          <p:val>
                                            <p:strVal val="#ppt_w"/>
                                          </p:val>
                                        </p:tav>
                                      </p:tavLst>
                                    </p:anim>
                                    <p:anim calcmode="lin" valueType="num">
                                      <p:cBhvr>
                                        <p:cTn id="60" dur="500" fill="hold"/>
                                        <p:tgtEl>
                                          <p:spTgt spid="19"/>
                                        </p:tgtEl>
                                        <p:attrNameLst>
                                          <p:attrName>ppt_h</p:attrName>
                                        </p:attrNameLst>
                                      </p:cBhvr>
                                      <p:tavLst>
                                        <p:tav tm="0">
                                          <p:val>
                                            <p:fltVal val="0"/>
                                          </p:val>
                                        </p:tav>
                                        <p:tav tm="100000">
                                          <p:val>
                                            <p:strVal val="#ppt_h"/>
                                          </p:val>
                                        </p:tav>
                                      </p:tavLst>
                                    </p:anim>
                                    <p:animEffect transition="in" filter="fade">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
                                          </p:val>
                                        </p:tav>
                                        <p:tav tm="100000">
                                          <p:val>
                                            <p:strVal val="#ppt_w"/>
                                          </p:val>
                                        </p:tav>
                                      </p:tavLst>
                                    </p:anim>
                                    <p:anim calcmode="lin" valueType="num">
                                      <p:cBhvr>
                                        <p:cTn id="67" dur="500" fill="hold"/>
                                        <p:tgtEl>
                                          <p:spTgt spid="20"/>
                                        </p:tgtEl>
                                        <p:attrNameLst>
                                          <p:attrName>ppt_h</p:attrName>
                                        </p:attrNameLst>
                                      </p:cBhvr>
                                      <p:tavLst>
                                        <p:tav tm="0">
                                          <p:val>
                                            <p:fltVal val="0"/>
                                          </p:val>
                                        </p:tav>
                                        <p:tav tm="100000">
                                          <p:val>
                                            <p:strVal val="#ppt_h"/>
                                          </p:val>
                                        </p:tav>
                                      </p:tavLst>
                                    </p:anim>
                                    <p:animEffect transition="in" filter="fade">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animEffect transition="in" filter="fade">
                                      <p:cBhvr>
                                        <p:cTn id="7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8F736-BFAF-46EE-3CE4-3D1B4B749A78}"/>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FFCE2EA6-5A61-672A-15BF-1B5618C1755C}"/>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54D98628-712E-C1D3-6F63-D80606E709B3}"/>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187CC28C-4C1F-BC0B-5418-C514A6BD4AB9}"/>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158</a:t>
            </a:fld>
            <a:endParaRPr lang="de-DE" dirty="0"/>
          </a:p>
        </p:txBody>
      </p:sp>
      <p:pic>
        <p:nvPicPr>
          <p:cNvPr id="6" name="Grafik 2">
            <a:extLst>
              <a:ext uri="{FF2B5EF4-FFF2-40B4-BE49-F238E27FC236}">
                <a16:creationId xmlns:a16="http://schemas.microsoft.com/office/drawing/2014/main" id="{5A3AF6AD-CCF4-C6D8-7D95-486EA9E504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21040" y="1840488"/>
            <a:ext cx="4215196" cy="237189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658B2C75-F495-D2D4-6187-7DC5AFB7DC5A}"/>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Funktion „PIN ändern“ – setzten Sie Ihre persönliche 6-stellige PIN.</a:t>
            </a:r>
            <a:endParaRPr lang="de-DE" sz="2000" kern="0" dirty="0"/>
          </a:p>
        </p:txBody>
      </p:sp>
      <p:pic>
        <p:nvPicPr>
          <p:cNvPr id="13" name="Grafik 12">
            <a:extLst>
              <a:ext uri="{FF2B5EF4-FFF2-40B4-BE49-F238E27FC236}">
                <a16:creationId xmlns:a16="http://schemas.microsoft.com/office/drawing/2014/main" id="{88A1CF99-2A1C-73AF-3E6A-2E894024767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093107" y="1024097"/>
            <a:ext cx="1679228" cy="3638327"/>
          </a:xfrm>
          <a:prstGeom prst="rect">
            <a:avLst/>
          </a:prstGeom>
          <a:effectLst>
            <a:outerShdw blurRad="63500" sx="102000" sy="102000" algn="ctr" rotWithShape="0">
              <a:prstClr val="black">
                <a:alpha val="40000"/>
              </a:prstClr>
            </a:outerShdw>
          </a:effectLst>
        </p:spPr>
      </p:pic>
      <p:sp>
        <p:nvSpPr>
          <p:cNvPr id="15" name="Pfeil nach unten 7">
            <a:extLst>
              <a:ext uri="{FF2B5EF4-FFF2-40B4-BE49-F238E27FC236}">
                <a16:creationId xmlns:a16="http://schemas.microsoft.com/office/drawing/2014/main" id="{35AEA757-19EA-6567-BFF9-F2E276A8FB31}"/>
              </a:ext>
            </a:extLst>
          </p:cNvPr>
          <p:cNvSpPr/>
          <p:nvPr/>
        </p:nvSpPr>
        <p:spPr bwMode="auto">
          <a:xfrm rot="16200000">
            <a:off x="2947951" y="1185146"/>
            <a:ext cx="968195" cy="3218687"/>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pic>
        <p:nvPicPr>
          <p:cNvPr id="5" name="Grafik 4">
            <a:extLst>
              <a:ext uri="{FF2B5EF4-FFF2-40B4-BE49-F238E27FC236}">
                <a16:creationId xmlns:a16="http://schemas.microsoft.com/office/drawing/2014/main" id="{5BE4AC4A-3B71-0732-73F1-123294A71AE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017809" y="1024097"/>
            <a:ext cx="1679227" cy="3638327"/>
          </a:xfrm>
          <a:prstGeom prst="rect">
            <a:avLst/>
          </a:prstGeom>
          <a:effectLst>
            <a:outerShdw blurRad="63500" sx="102000" sy="102000" algn="ctr" rotWithShape="0">
              <a:prstClr val="black">
                <a:alpha val="40000"/>
              </a:prstClr>
            </a:outerShdw>
          </a:effectLst>
        </p:spPr>
      </p:pic>
      <p:sp>
        <p:nvSpPr>
          <p:cNvPr id="7" name="Pfeil nach unten 7">
            <a:extLst>
              <a:ext uri="{FF2B5EF4-FFF2-40B4-BE49-F238E27FC236}">
                <a16:creationId xmlns:a16="http://schemas.microsoft.com/office/drawing/2014/main" id="{2BAE5A72-D402-7171-CD0A-99894767E260}"/>
              </a:ext>
            </a:extLst>
          </p:cNvPr>
          <p:cNvSpPr/>
          <p:nvPr/>
        </p:nvSpPr>
        <p:spPr bwMode="auto">
          <a:xfrm rot="16200000">
            <a:off x="6578119" y="3443945"/>
            <a:ext cx="968195" cy="713231"/>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9" name="AutoShape 5">
            <a:extLst>
              <a:ext uri="{FF2B5EF4-FFF2-40B4-BE49-F238E27FC236}">
                <a16:creationId xmlns:a16="http://schemas.microsoft.com/office/drawing/2014/main" id="{05C04A40-301D-95C2-9503-3B0E937A7B7A}"/>
              </a:ext>
            </a:extLst>
          </p:cNvPr>
          <p:cNvSpPr>
            <a:spLocks noChangeArrowheads="1"/>
          </p:cNvSpPr>
          <p:nvPr>
            <p:custDataLst>
              <p:tags r:id="rId1"/>
            </p:custDataLst>
          </p:nvPr>
        </p:nvSpPr>
        <p:spPr bwMode="gray">
          <a:xfrm>
            <a:off x="421040" y="1024097"/>
            <a:ext cx="4215197" cy="487440"/>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2400" b="1" dirty="0">
                <a:solidFill>
                  <a:schemeClr val="bg1"/>
                </a:solidFill>
                <a:latin typeface="+mn-lt"/>
                <a:ea typeface="ＭＳ Ｐゴシック" pitchFamily="34" charset="-128"/>
                <a:cs typeface="Arial" pitchFamily="34" charset="0"/>
              </a:rPr>
              <a:t>PIN setzen</a:t>
            </a:r>
          </a:p>
        </p:txBody>
      </p:sp>
    </p:spTree>
    <p:extLst>
      <p:ext uri="{BB962C8B-B14F-4D97-AF65-F5344CB8AC3E}">
        <p14:creationId xmlns:p14="http://schemas.microsoft.com/office/powerpoint/2010/main" val="3268225791"/>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0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par>
                                <p:cTn id="17" presetID="22" presetClass="entr" presetSubtype="8" fill="hold" nodeType="withEffect">
                                  <p:stCondLst>
                                    <p:cond delay="25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4B183-B5F4-026D-860B-1E356867DEF7}"/>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B267C865-4074-2A1B-8328-F703A6319A02}"/>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E8F919F5-7E36-16F3-AF67-EA855CA3CAC9}"/>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24B8916F-5988-FF69-F7DE-3A961215C78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159</a:t>
            </a:fld>
            <a:endParaRPr lang="de-DE" dirty="0"/>
          </a:p>
        </p:txBody>
      </p:sp>
      <p:pic>
        <p:nvPicPr>
          <p:cNvPr id="6" name="Grafik 2">
            <a:extLst>
              <a:ext uri="{FF2B5EF4-FFF2-40B4-BE49-F238E27FC236}">
                <a16:creationId xmlns:a16="http://schemas.microsoft.com/office/drawing/2014/main" id="{8A2C8672-573C-85C8-9A1C-1C5D0AE106C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21040" y="1840488"/>
            <a:ext cx="4215196" cy="237189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771D3541-4799-EBEC-E5A8-63DDA8B91F10}"/>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Funktion „Meine Daten einsehen“ – machen Sie den Daten-Check.</a:t>
            </a:r>
            <a:endParaRPr lang="de-DE" sz="2000" kern="0" dirty="0"/>
          </a:p>
        </p:txBody>
      </p:sp>
      <p:pic>
        <p:nvPicPr>
          <p:cNvPr id="13" name="Grafik 12">
            <a:extLst>
              <a:ext uri="{FF2B5EF4-FFF2-40B4-BE49-F238E27FC236}">
                <a16:creationId xmlns:a16="http://schemas.microsoft.com/office/drawing/2014/main" id="{21C754BF-7C54-C526-6A4D-0997EF7E23D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093107" y="1024097"/>
            <a:ext cx="1679227" cy="3638327"/>
          </a:xfrm>
          <a:prstGeom prst="rect">
            <a:avLst/>
          </a:prstGeom>
          <a:effectLst>
            <a:outerShdw blurRad="63500" sx="102000" sy="102000" algn="ctr" rotWithShape="0">
              <a:prstClr val="black">
                <a:alpha val="40000"/>
              </a:prstClr>
            </a:outerShdw>
          </a:effectLst>
        </p:spPr>
      </p:pic>
      <p:sp>
        <p:nvSpPr>
          <p:cNvPr id="15" name="Pfeil nach unten 7">
            <a:extLst>
              <a:ext uri="{FF2B5EF4-FFF2-40B4-BE49-F238E27FC236}">
                <a16:creationId xmlns:a16="http://schemas.microsoft.com/office/drawing/2014/main" id="{A14C8320-09CC-149C-23C3-6F4CD7C166A7}"/>
              </a:ext>
            </a:extLst>
          </p:cNvPr>
          <p:cNvSpPr/>
          <p:nvPr/>
        </p:nvSpPr>
        <p:spPr bwMode="auto">
          <a:xfrm rot="16200000">
            <a:off x="2947951" y="1185146"/>
            <a:ext cx="968195" cy="3218687"/>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pic>
        <p:nvPicPr>
          <p:cNvPr id="5" name="Grafik 4">
            <a:extLst>
              <a:ext uri="{FF2B5EF4-FFF2-40B4-BE49-F238E27FC236}">
                <a16:creationId xmlns:a16="http://schemas.microsoft.com/office/drawing/2014/main" id="{CF252196-DCC5-1FC0-3699-E9DA66B2D0B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017809" y="1024098"/>
            <a:ext cx="1679227" cy="3638325"/>
          </a:xfrm>
          <a:prstGeom prst="rect">
            <a:avLst/>
          </a:prstGeom>
          <a:effectLst>
            <a:outerShdw blurRad="63500" sx="102000" sy="102000" algn="ctr" rotWithShape="0">
              <a:prstClr val="black">
                <a:alpha val="40000"/>
              </a:prstClr>
            </a:outerShdw>
          </a:effectLst>
        </p:spPr>
      </p:pic>
      <p:sp>
        <p:nvSpPr>
          <p:cNvPr id="7" name="Pfeil nach unten 7">
            <a:extLst>
              <a:ext uri="{FF2B5EF4-FFF2-40B4-BE49-F238E27FC236}">
                <a16:creationId xmlns:a16="http://schemas.microsoft.com/office/drawing/2014/main" id="{D1FC9F1D-BB2A-AFD2-4F6E-69683655F075}"/>
              </a:ext>
            </a:extLst>
          </p:cNvPr>
          <p:cNvSpPr/>
          <p:nvPr/>
        </p:nvSpPr>
        <p:spPr bwMode="auto">
          <a:xfrm rot="16200000">
            <a:off x="6532701" y="2840441"/>
            <a:ext cx="968195" cy="713231"/>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9" name="AutoShape 5">
            <a:extLst>
              <a:ext uri="{FF2B5EF4-FFF2-40B4-BE49-F238E27FC236}">
                <a16:creationId xmlns:a16="http://schemas.microsoft.com/office/drawing/2014/main" id="{F0F86AFA-EE90-C5B3-DD37-B02F7FB1D9C0}"/>
              </a:ext>
            </a:extLst>
          </p:cNvPr>
          <p:cNvSpPr>
            <a:spLocks noChangeArrowheads="1"/>
          </p:cNvSpPr>
          <p:nvPr>
            <p:custDataLst>
              <p:tags r:id="rId1"/>
            </p:custDataLst>
          </p:nvPr>
        </p:nvSpPr>
        <p:spPr bwMode="gray">
          <a:xfrm>
            <a:off x="421040" y="1024097"/>
            <a:ext cx="4215197" cy="487440"/>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2400" b="1" dirty="0">
                <a:solidFill>
                  <a:schemeClr val="bg1"/>
                </a:solidFill>
                <a:latin typeface="+mn-lt"/>
                <a:ea typeface="ＭＳ Ｐゴシック" pitchFamily="34" charset="-128"/>
                <a:cs typeface="Arial" pitchFamily="34" charset="0"/>
              </a:rPr>
              <a:t>Daten-Check</a:t>
            </a:r>
          </a:p>
        </p:txBody>
      </p:sp>
    </p:spTree>
    <p:extLst>
      <p:ext uri="{BB962C8B-B14F-4D97-AF65-F5344CB8AC3E}">
        <p14:creationId xmlns:p14="http://schemas.microsoft.com/office/powerpoint/2010/main" val="4108419712"/>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0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par>
                                <p:cTn id="17" presetID="22" presetClass="entr" presetSubtype="8" fill="hold" nodeType="withEffect">
                                  <p:stCondLst>
                                    <p:cond delay="25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299686AC-60DE-4F68-A759-2422BB58ABF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3" name="Inhaltsplatzhalter 2"/>
          <p:cNvSpPr>
            <a:spLocks noGrp="1"/>
          </p:cNvSpPr>
          <p:nvPr>
            <p:ph idx="1"/>
          </p:nvPr>
        </p:nvSpPr>
        <p:spPr>
          <a:xfrm>
            <a:off x="306389" y="1028701"/>
            <a:ext cx="4515922" cy="3328988"/>
          </a:xfrm>
        </p:spPr>
        <p:txBody>
          <a:bodyPr/>
          <a:lstStyle/>
          <a:p>
            <a:pPr marL="0" indent="0">
              <a:buNone/>
            </a:pPr>
            <a:r>
              <a:rPr lang="de-DE" b="1" dirty="0"/>
              <a:t>Drei Aspekte erlauben eine Antwort:</a:t>
            </a:r>
          </a:p>
          <a:p>
            <a:pPr marL="0" indent="0">
              <a:buNone/>
            </a:pPr>
            <a:endParaRPr lang="de-DE" altLang="de-DE" sz="1400" b="1" dirty="0"/>
          </a:p>
          <a:p>
            <a:pPr marL="0" indent="0">
              <a:buNone/>
              <a:tabLst>
                <a:tab pos="357188" algn="l"/>
              </a:tabLst>
            </a:pPr>
            <a:r>
              <a:rPr lang="de-DE" altLang="de-DE" sz="1400" b="1" dirty="0"/>
              <a:t>1.) 	Der Umstieg vom Spaß-Internet zum </a:t>
            </a:r>
          </a:p>
          <a:p>
            <a:pPr marL="0" indent="0">
              <a:buNone/>
              <a:tabLst>
                <a:tab pos="357188" algn="l"/>
              </a:tabLst>
            </a:pPr>
            <a:r>
              <a:rPr lang="de-DE" altLang="de-DE" sz="1400" b="1" dirty="0"/>
              <a:t>	Vertrauens-Internet ist gewaltig.</a:t>
            </a:r>
          </a:p>
          <a:p>
            <a:pPr marL="0" indent="0">
              <a:buNone/>
            </a:pPr>
            <a:endParaRPr lang="de-DE" altLang="de-DE" sz="1400" b="1" dirty="0"/>
          </a:p>
          <a:p>
            <a:pPr marL="0" indent="0">
              <a:buNone/>
              <a:tabLst>
                <a:tab pos="357188" algn="l"/>
              </a:tabLst>
            </a:pPr>
            <a:r>
              <a:rPr lang="de-DE" altLang="de-DE" sz="1400" b="1" dirty="0"/>
              <a:t>2.) 	Die Meinung der Bevölkerung lautet: </a:t>
            </a:r>
          </a:p>
          <a:p>
            <a:pPr marL="0" indent="0">
              <a:buNone/>
              <a:tabLst>
                <a:tab pos="357188" algn="l"/>
              </a:tabLst>
            </a:pPr>
            <a:r>
              <a:rPr lang="de-DE" altLang="de-DE" sz="1400" b="1" dirty="0"/>
              <a:t>	„das Internet ist unsicher“. </a:t>
            </a:r>
          </a:p>
          <a:p>
            <a:pPr marL="0" indent="0">
              <a:buNone/>
            </a:pPr>
            <a:endParaRPr lang="de-DE" altLang="de-DE" sz="1400" b="1" dirty="0"/>
          </a:p>
          <a:p>
            <a:pPr marL="0" indent="0">
              <a:buNone/>
              <a:tabLst>
                <a:tab pos="357188" algn="l"/>
              </a:tabLst>
            </a:pPr>
            <a:r>
              <a:rPr lang="de-DE" altLang="de-DE" sz="1400" b="1" dirty="0"/>
              <a:t>3.) 	Die GAFAs* können den rechtsgültigen</a:t>
            </a:r>
          </a:p>
          <a:p>
            <a:pPr marL="0" indent="0">
              <a:buNone/>
              <a:tabLst>
                <a:tab pos="357188" algn="l"/>
              </a:tabLst>
            </a:pPr>
            <a:r>
              <a:rPr lang="de-DE" altLang="de-DE" sz="1400" b="1" dirty="0"/>
              <a:t>	Identitätsnachweis nicht erbringen.</a:t>
            </a:r>
          </a:p>
        </p:txBody>
      </p:sp>
      <p:sp>
        <p:nvSpPr>
          <p:cNvPr id="7" name="Titel 1"/>
          <p:cNvSpPr>
            <a:spLocks noGrp="1"/>
          </p:cNvSpPr>
          <p:nvPr>
            <p:ph type="title"/>
          </p:nvPr>
        </p:nvSpPr>
        <p:spPr>
          <a:xfrm>
            <a:off x="304800" y="134938"/>
            <a:ext cx="8532813" cy="605777"/>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nutzt bisher fast niemand das Online-Ausweisen?</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9" name="Foliennummernplatzhalter 8">
            <a:extLst>
              <a:ext uri="{FF2B5EF4-FFF2-40B4-BE49-F238E27FC236}">
                <a16:creationId xmlns:a16="http://schemas.microsoft.com/office/drawing/2014/main" id="{B5A7BFB4-C608-47A0-AA90-BA8B4042D30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a:t>
            </a:fld>
            <a:endParaRPr lang="de-DE" dirty="0"/>
          </a:p>
        </p:txBody>
      </p:sp>
      <p:sp>
        <p:nvSpPr>
          <p:cNvPr id="6" name="AutoShape 5">
            <a:extLst>
              <a:ext uri="{FF2B5EF4-FFF2-40B4-BE49-F238E27FC236}">
                <a16:creationId xmlns:a16="http://schemas.microsoft.com/office/drawing/2014/main" id="{09E5226E-0BD2-E526-EAEF-4BCFB1DCB4B2}"/>
              </a:ext>
            </a:extLst>
          </p:cNvPr>
          <p:cNvSpPr>
            <a:spLocks noChangeArrowheads="1"/>
          </p:cNvSpPr>
          <p:nvPr>
            <p:custDataLst>
              <p:tags r:id="rId1"/>
            </p:custDataLst>
          </p:nvPr>
        </p:nvSpPr>
        <p:spPr bwMode="gray">
          <a:xfrm>
            <a:off x="323850" y="4328556"/>
            <a:ext cx="8518525" cy="412021"/>
          </a:xfrm>
          <a:prstGeom prst="roundRect">
            <a:avLst>
              <a:gd name="adj" fmla="val 1542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Es bedarf </a:t>
            </a:r>
            <a:r>
              <a:rPr lang="de-DE" sz="1400" b="1">
                <a:solidFill>
                  <a:schemeClr val="bg1"/>
                </a:solidFill>
                <a:effectLst>
                  <a:outerShdw blurRad="38100" dist="38100" dir="2700000" algn="tl">
                    <a:srgbClr val="000000">
                      <a:alpha val="43137"/>
                    </a:srgbClr>
                  </a:outerShdw>
                </a:effectLst>
                <a:latin typeface="+mn-lt"/>
              </a:rPr>
              <a:t>eines eID-Transformationsmanagements</a:t>
            </a:r>
            <a:r>
              <a:rPr lang="de-DE" sz="1400" b="1" dirty="0">
                <a:solidFill>
                  <a:schemeClr val="bg1"/>
                </a:solidFill>
                <a:effectLst>
                  <a:outerShdw blurRad="38100" dist="38100" dir="2700000" algn="tl">
                    <a:srgbClr val="000000">
                      <a:alpha val="43137"/>
                    </a:srgbClr>
                  </a:outerShdw>
                </a:effectLst>
                <a:latin typeface="+mn-lt"/>
              </a:rPr>
              <a:t>, um die Online-Ausweisfunktion </a:t>
            </a:r>
            <a:br>
              <a:rPr lang="de-DE" sz="1400" b="1" dirty="0">
                <a:solidFill>
                  <a:schemeClr val="bg1"/>
                </a:solidFill>
                <a:effectLst>
                  <a:outerShdw blurRad="38100" dist="38100" dir="2700000" algn="tl">
                    <a:srgbClr val="000000">
                      <a:alpha val="43137"/>
                    </a:srgbClr>
                  </a:outerShdw>
                </a:effectLst>
                <a:latin typeface="+mn-lt"/>
              </a:rPr>
            </a:br>
            <a:r>
              <a:rPr lang="de-DE" sz="1400" b="1" dirty="0">
                <a:solidFill>
                  <a:schemeClr val="bg1"/>
                </a:solidFill>
                <a:effectLst>
                  <a:outerShdw blurRad="38100" dist="38100" dir="2700000" algn="tl">
                    <a:srgbClr val="000000">
                      <a:alpha val="43137"/>
                    </a:srgbClr>
                  </a:outerShdw>
                </a:effectLst>
                <a:latin typeface="+mn-lt"/>
              </a:rPr>
              <a:t>für eine bessere Digitalisierung in Deutschland deutlich schneller zu etablieren. </a:t>
            </a:r>
          </a:p>
        </p:txBody>
      </p:sp>
      <p:sp>
        <p:nvSpPr>
          <p:cNvPr id="10" name="AutoShape 10" descr="Verlauf_weiss_grau">
            <a:extLst>
              <a:ext uri="{FF2B5EF4-FFF2-40B4-BE49-F238E27FC236}">
                <a16:creationId xmlns:a16="http://schemas.microsoft.com/office/drawing/2014/main" id="{A4DA2087-A939-591C-30A7-A11D4B2A5C93}"/>
              </a:ext>
            </a:extLst>
          </p:cNvPr>
          <p:cNvSpPr>
            <a:spLocks noChangeArrowheads="1"/>
          </p:cNvSpPr>
          <p:nvPr>
            <p:custDataLst>
              <p:tags r:id="rId2"/>
            </p:custDataLst>
          </p:nvPr>
        </p:nvSpPr>
        <p:spPr bwMode="gray">
          <a:xfrm>
            <a:off x="4919369" y="991025"/>
            <a:ext cx="3923005" cy="324382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Unter den genannten Aspekten kann sich das Wissen zur Online-Ausweisfunktion (eID) und seiner vielen Mehrwerte bei den Bürgerinnen und Bürgern nur sehr langsam verbreiten.</a:t>
            </a:r>
          </a:p>
          <a:p>
            <a:pPr marL="179388" lvl="1" indent="-177800">
              <a:spcBef>
                <a:spcPct val="25000"/>
              </a:spcBef>
              <a:buFont typeface="Wingdings" pitchFamily="2" charset="2"/>
              <a:buChar char="§"/>
            </a:pPr>
            <a:r>
              <a:rPr lang="de-DE" sz="1400" dirty="0">
                <a:latin typeface="+mn-lt"/>
              </a:rPr>
              <a:t>Die Internetspezialisten sind ebenfalls </a:t>
            </a:r>
            <a:r>
              <a:rPr lang="de-DE" sz="1400" dirty="0" err="1">
                <a:latin typeface="+mn-lt"/>
              </a:rPr>
              <a:t>un</a:t>
            </a:r>
            <a:r>
              <a:rPr lang="de-DE" sz="1400" dirty="0">
                <a:latin typeface="+mn-lt"/>
              </a:rPr>
              <a:t>-wissend geblieben, führen die Nichtnutzung auf eine schlechte Usability zurück und nehmen die eID darüber hinaus nicht wahr.</a:t>
            </a:r>
          </a:p>
          <a:p>
            <a:pPr marL="179388" lvl="1" indent="-177800">
              <a:spcBef>
                <a:spcPct val="25000"/>
              </a:spcBef>
              <a:buFont typeface="Wingdings" pitchFamily="2" charset="2"/>
              <a:buChar char="§"/>
            </a:pPr>
            <a:r>
              <a:rPr lang="de-DE" sz="1400" dirty="0">
                <a:latin typeface="+mn-lt"/>
              </a:rPr>
              <a:t>Tatsächlich ist die Usability zur eID aktuell besser als jede Alternative (</a:t>
            </a:r>
            <a:r>
              <a:rPr lang="de-DE" sz="1400" dirty="0" err="1">
                <a:latin typeface="+mn-lt"/>
              </a:rPr>
              <a:t>VideoIdent</a:t>
            </a:r>
            <a:r>
              <a:rPr lang="de-DE" sz="1400" dirty="0">
                <a:latin typeface="+mn-lt"/>
              </a:rPr>
              <a:t>, </a:t>
            </a:r>
            <a:r>
              <a:rPr lang="de-DE" sz="1400" dirty="0" err="1">
                <a:latin typeface="+mn-lt"/>
              </a:rPr>
              <a:t>PostIdent</a:t>
            </a:r>
            <a:r>
              <a:rPr lang="de-DE" sz="1400" dirty="0">
                <a:latin typeface="+mn-lt"/>
              </a:rPr>
              <a:t>, usw.). Darüber hinaus sind gänzlich neue digitale Dienste mit der eID möglich. …. „nur kennt das niemand“*</a:t>
            </a:r>
          </a:p>
          <a:p>
            <a:pPr marL="179388" lvl="1" indent="-177800">
              <a:spcBef>
                <a:spcPct val="25000"/>
              </a:spcBef>
              <a:buFont typeface="Wingdings" pitchFamily="2" charset="2"/>
              <a:buChar char="§"/>
            </a:pPr>
            <a:endParaRPr lang="de-DE" sz="1400" dirty="0">
              <a:latin typeface="+mn-lt"/>
            </a:endParaRPr>
          </a:p>
          <a:p>
            <a:pPr marL="179388" lvl="1" indent="-177800">
              <a:spcBef>
                <a:spcPct val="25000"/>
              </a:spcBef>
              <a:buFont typeface="Wingdings" pitchFamily="2" charset="2"/>
              <a:buChar char="§"/>
            </a:pPr>
            <a:endParaRPr lang="de-DE" sz="1400" dirty="0">
              <a:latin typeface="+mn-lt"/>
            </a:endParaRPr>
          </a:p>
          <a:p>
            <a:pPr marL="179388" lvl="1" indent="-177800">
              <a:spcBef>
                <a:spcPct val="25000"/>
              </a:spcBef>
              <a:buFont typeface="Wingdings" pitchFamily="2" charset="2"/>
              <a:buChar char="§"/>
            </a:pPr>
            <a:endParaRPr lang="de-DE" sz="1400" dirty="0">
              <a:latin typeface="+mn-lt"/>
            </a:endParaRPr>
          </a:p>
        </p:txBody>
      </p:sp>
      <p:sp>
        <p:nvSpPr>
          <p:cNvPr id="11" name="Inhaltsplatzhalter 2">
            <a:extLst>
              <a:ext uri="{FF2B5EF4-FFF2-40B4-BE49-F238E27FC236}">
                <a16:creationId xmlns:a16="http://schemas.microsoft.com/office/drawing/2014/main" id="{9E383195-FE9A-4946-76BD-AFA7A522CBC9}"/>
              </a:ext>
            </a:extLst>
          </p:cNvPr>
          <p:cNvSpPr txBox="1">
            <a:spLocks/>
          </p:cNvSpPr>
          <p:nvPr/>
        </p:nvSpPr>
        <p:spPr bwMode="auto">
          <a:xfrm>
            <a:off x="260527" y="4699708"/>
            <a:ext cx="8702270" cy="20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r">
              <a:buNone/>
            </a:pPr>
            <a:r>
              <a:rPr lang="de-DE" altLang="de-DE" sz="1000" dirty="0">
                <a:hlinkClick r:id="rId6"/>
              </a:rPr>
              <a:t>*O-Ton von Tabea Rößner (Vorsitzende des Digitalausschusses der Bundesregierung) am 6.9.2022 im Deutschen Bundestag: “nur kennt das niemand“  </a:t>
            </a:r>
            <a:endParaRPr lang="de-DE" altLang="de-DE" sz="1000" dirty="0"/>
          </a:p>
        </p:txBody>
      </p:sp>
      <p:grpSp>
        <p:nvGrpSpPr>
          <p:cNvPr id="14" name="Gruppieren 13">
            <a:extLst>
              <a:ext uri="{FF2B5EF4-FFF2-40B4-BE49-F238E27FC236}">
                <a16:creationId xmlns:a16="http://schemas.microsoft.com/office/drawing/2014/main" id="{2187D926-1A01-683A-3EFE-739DF7CD0147}"/>
              </a:ext>
            </a:extLst>
          </p:cNvPr>
          <p:cNvGrpSpPr/>
          <p:nvPr/>
        </p:nvGrpSpPr>
        <p:grpSpPr>
          <a:xfrm>
            <a:off x="323850" y="3633464"/>
            <a:ext cx="4515922" cy="629901"/>
            <a:chOff x="323850" y="3633464"/>
            <a:chExt cx="4515922" cy="629901"/>
          </a:xfrm>
        </p:grpSpPr>
        <p:sp>
          <p:nvSpPr>
            <p:cNvPr id="12" name="Pfeil: nach unten 11">
              <a:extLst>
                <a:ext uri="{FF2B5EF4-FFF2-40B4-BE49-F238E27FC236}">
                  <a16:creationId xmlns:a16="http://schemas.microsoft.com/office/drawing/2014/main" id="{EED0040F-C29C-2084-CC18-D1B3F9224699}"/>
                </a:ext>
              </a:extLst>
            </p:cNvPr>
            <p:cNvSpPr/>
            <p:nvPr/>
          </p:nvSpPr>
          <p:spPr bwMode="auto">
            <a:xfrm>
              <a:off x="966954" y="3633464"/>
              <a:ext cx="2196662" cy="252248"/>
            </a:xfrm>
            <a:prstGeom prst="downArrow">
              <a:avLst>
                <a:gd name="adj1" fmla="val 46651"/>
                <a:gd name="adj2" fmla="val 100000"/>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8" name="Inhaltsplatzhalter 2">
              <a:extLst>
                <a:ext uri="{FF2B5EF4-FFF2-40B4-BE49-F238E27FC236}">
                  <a16:creationId xmlns:a16="http://schemas.microsoft.com/office/drawing/2014/main" id="{19A1CE07-BD74-92F6-366C-87B1B165CCF1}"/>
                </a:ext>
              </a:extLst>
            </p:cNvPr>
            <p:cNvSpPr txBox="1">
              <a:spLocks/>
            </p:cNvSpPr>
            <p:nvPr/>
          </p:nvSpPr>
          <p:spPr bwMode="gray">
            <a:xfrm>
              <a:off x="323850" y="3698655"/>
              <a:ext cx="4515922" cy="56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22250" indent="-222250"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ea typeface="+mn-ea"/>
                  <a:cs typeface="+mn-cs"/>
                </a:defRPr>
              </a:lvl1pPr>
              <a:lvl2pPr marL="582613" indent="-231775"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2pPr>
              <a:lvl3pPr marL="941388"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3pPr>
              <a:lvl4pPr marL="1301750"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4pPr>
              <a:lvl5pPr marL="1662113" indent="-23971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5pPr>
              <a:lvl6pPr marL="21193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6pPr>
              <a:lvl7pPr marL="25765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7pPr>
              <a:lvl8pPr marL="30337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8pPr>
              <a:lvl9pPr marL="34909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9pPr>
            </a:lstStyle>
            <a:p>
              <a:pPr marL="0" indent="0">
                <a:buFont typeface="Wingdings" pitchFamily="2" charset="2"/>
                <a:buNone/>
                <a:tabLst>
                  <a:tab pos="357188" algn="l"/>
                </a:tabLst>
              </a:pPr>
              <a:endParaRPr lang="de-DE" altLang="de-DE" sz="1400" b="1" kern="0" dirty="0"/>
            </a:p>
            <a:p>
              <a:pPr marL="0" indent="0">
                <a:buFont typeface="Wingdings" pitchFamily="2" charset="2"/>
                <a:buNone/>
                <a:tabLst>
                  <a:tab pos="357188" algn="l"/>
                </a:tabLst>
              </a:pPr>
              <a:r>
                <a:rPr lang="de-DE" altLang="de-DE" sz="1400" b="1" kern="0" dirty="0"/>
                <a:t>       Bewusstseinswandel ist notwendig</a:t>
              </a:r>
            </a:p>
          </p:txBody>
        </p:sp>
      </p:grpSp>
    </p:spTree>
    <p:extLst>
      <p:ext uri="{BB962C8B-B14F-4D97-AF65-F5344CB8AC3E}">
        <p14:creationId xmlns:p14="http://schemas.microsoft.com/office/powerpoint/2010/main" val="49284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 presetClass="entr" presetSubtype="2"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39D540B-531E-AB1A-1306-D25783898D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A07CE83-CA4F-D052-D458-C9DD0664A81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483BC7DD-2E1A-D94C-4576-663A3CF5B54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160</a:t>
            </a:fld>
            <a:endParaRPr lang="de-DE" dirty="0"/>
          </a:p>
        </p:txBody>
      </p:sp>
      <p:pic>
        <p:nvPicPr>
          <p:cNvPr id="6" name="Grafik 2">
            <a:extLst>
              <a:ext uri="{FF2B5EF4-FFF2-40B4-BE49-F238E27FC236}">
                <a16:creationId xmlns:a16="http://schemas.microsoft.com/office/drawing/2014/main" id="{24169DBB-FCB0-D374-9A16-77EBF33FE7A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21040" y="1840488"/>
            <a:ext cx="4215197" cy="237189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C12979CE-499D-60C1-2CF9-9AD8EB82C0BE}"/>
              </a:ext>
            </a:extLst>
          </p:cNvPr>
          <p:cNvSpPr txBox="1">
            <a:spLocks/>
          </p:cNvSpPr>
          <p:nvPr/>
        </p:nvSpPr>
        <p:spPr bwMode="auto">
          <a:xfrm>
            <a:off x="4897093" y="1723221"/>
            <a:ext cx="4086682"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Vier Schritte und man ist beim Online-Ausweisen mit dabei:</a:t>
            </a:r>
          </a:p>
          <a:p>
            <a:pPr marL="342900" indent="-342900">
              <a:buFont typeface="+mj-lt"/>
              <a:buAutoNum type="arabicPeriod"/>
            </a:pPr>
            <a:r>
              <a:rPr lang="de-DE" altLang="de-DE" sz="1400" dirty="0" err="1"/>
              <a:t>AusweisApp</a:t>
            </a:r>
            <a:r>
              <a:rPr lang="de-DE" altLang="de-DE" sz="1400" dirty="0"/>
              <a:t> im Store finden und installieren</a:t>
            </a:r>
          </a:p>
          <a:p>
            <a:pPr marL="342900" indent="-342900">
              <a:buFont typeface="+mj-lt"/>
              <a:buAutoNum type="arabicPeriod"/>
            </a:pPr>
            <a:r>
              <a:rPr lang="de-DE" altLang="de-DE" sz="1400" dirty="0"/>
              <a:t>Funktion „Gerät und Ausweis prüfen“ durchführen</a:t>
            </a:r>
          </a:p>
          <a:p>
            <a:pPr marL="342900" indent="-342900">
              <a:buFont typeface="+mj-lt"/>
              <a:buAutoNum type="arabicPeriod"/>
            </a:pPr>
            <a:r>
              <a:rPr lang="de-DE" altLang="de-DE" sz="1400" dirty="0"/>
              <a:t>Transport-PIN (5-stellig) aus dem PIN-Brief in eine persönliche PIN (6-stellig) ändern</a:t>
            </a:r>
          </a:p>
          <a:p>
            <a:pPr marL="342900" indent="-342900">
              <a:buFont typeface="+mj-lt"/>
              <a:buAutoNum type="arabicPeriod"/>
            </a:pPr>
            <a:r>
              <a:rPr lang="de-DE" altLang="de-DE" sz="1400" dirty="0"/>
              <a:t>Erster Test: Meine Daten einsehen</a:t>
            </a:r>
          </a:p>
          <a:p>
            <a:pPr marL="342900" indent="-342900">
              <a:buFont typeface="+mj-lt"/>
              <a:buAutoNum type="arabicPeriod"/>
            </a:pPr>
            <a:endParaRPr lang="de-DE" altLang="de-DE" sz="1600" dirty="0"/>
          </a:p>
        </p:txBody>
      </p:sp>
      <p:sp>
        <p:nvSpPr>
          <p:cNvPr id="8" name="Titel 1">
            <a:extLst>
              <a:ext uri="{FF2B5EF4-FFF2-40B4-BE49-F238E27FC236}">
                <a16:creationId xmlns:a16="http://schemas.microsoft.com/office/drawing/2014/main" id="{37D73B7E-A046-C352-AFED-E8361C8C6A8B}"/>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Kurzeinweisung - Zusammenfassung</a:t>
            </a:r>
            <a:endParaRPr lang="de-DE" sz="2000" kern="0" dirty="0"/>
          </a:p>
        </p:txBody>
      </p:sp>
      <p:sp>
        <p:nvSpPr>
          <p:cNvPr id="5" name="AutoShape 5">
            <a:extLst>
              <a:ext uri="{FF2B5EF4-FFF2-40B4-BE49-F238E27FC236}">
                <a16:creationId xmlns:a16="http://schemas.microsoft.com/office/drawing/2014/main" id="{A6247931-F6E5-7BE3-CA73-89AE42CAE17B}"/>
              </a:ext>
            </a:extLst>
          </p:cNvPr>
          <p:cNvSpPr>
            <a:spLocks noChangeArrowheads="1"/>
          </p:cNvSpPr>
          <p:nvPr>
            <p:custDataLst>
              <p:tags r:id="rId1"/>
            </p:custDataLst>
          </p:nvPr>
        </p:nvSpPr>
        <p:spPr bwMode="gray">
          <a:xfrm>
            <a:off x="421040" y="1024097"/>
            <a:ext cx="4215197" cy="487440"/>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2400" b="1" dirty="0">
                <a:solidFill>
                  <a:schemeClr val="bg1"/>
                </a:solidFill>
                <a:latin typeface="+mn-lt"/>
                <a:ea typeface="ＭＳ Ｐゴシック" pitchFamily="34" charset="-128"/>
                <a:cs typeface="Arial" pitchFamily="34" charset="0"/>
              </a:rPr>
              <a:t>Zusammenfassung</a:t>
            </a:r>
          </a:p>
        </p:txBody>
      </p:sp>
    </p:spTree>
    <p:extLst>
      <p:ext uri="{BB962C8B-B14F-4D97-AF65-F5344CB8AC3E}">
        <p14:creationId xmlns:p14="http://schemas.microsoft.com/office/powerpoint/2010/main" val="3385278584"/>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39D540B-531E-AB1A-1306-D25783898D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A07CE83-CA4F-D052-D458-C9DD0664A81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483BC7DD-2E1A-D94C-4576-663A3CF5B54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161</a:t>
            </a:fld>
            <a:endParaRPr lang="de-DE" dirty="0"/>
          </a:p>
        </p:txBody>
      </p:sp>
      <p:sp>
        <p:nvSpPr>
          <p:cNvPr id="8" name="Titel 1">
            <a:extLst>
              <a:ext uri="{FF2B5EF4-FFF2-40B4-BE49-F238E27FC236}">
                <a16:creationId xmlns:a16="http://schemas.microsoft.com/office/drawing/2014/main" id="{37D73B7E-A046-C352-AFED-E8361C8C6A8B}"/>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Wie kann das Smartphone als Kartenlesegerät am Desktop/Notebook/Tablet verwendet werden?</a:t>
            </a:r>
            <a:endParaRPr lang="de-DE" sz="2000" kern="0" dirty="0"/>
          </a:p>
        </p:txBody>
      </p:sp>
      <p:pic>
        <p:nvPicPr>
          <p:cNvPr id="10" name="Grafik 9">
            <a:extLst>
              <a:ext uri="{FF2B5EF4-FFF2-40B4-BE49-F238E27FC236}">
                <a16:creationId xmlns:a16="http://schemas.microsoft.com/office/drawing/2014/main" id="{04C0BC21-01CB-77B6-9526-B93D5E7E36C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45087" y="1867101"/>
            <a:ext cx="3532627" cy="2751692"/>
          </a:xfrm>
          <a:prstGeom prst="rect">
            <a:avLst/>
          </a:prstGeom>
        </p:spPr>
      </p:pic>
      <p:pic>
        <p:nvPicPr>
          <p:cNvPr id="12" name="Grafik 11">
            <a:extLst>
              <a:ext uri="{FF2B5EF4-FFF2-40B4-BE49-F238E27FC236}">
                <a16:creationId xmlns:a16="http://schemas.microsoft.com/office/drawing/2014/main" id="{799EA1A3-5143-ACC5-B4C8-A52C3626C3E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785914" y="1867101"/>
            <a:ext cx="1281627" cy="2748379"/>
          </a:xfrm>
          <a:prstGeom prst="rect">
            <a:avLst/>
          </a:prstGeom>
        </p:spPr>
      </p:pic>
      <p:sp>
        <p:nvSpPr>
          <p:cNvPr id="13" name="Textfeld 12">
            <a:extLst>
              <a:ext uri="{FF2B5EF4-FFF2-40B4-BE49-F238E27FC236}">
                <a16:creationId xmlns:a16="http://schemas.microsoft.com/office/drawing/2014/main" id="{D28D5EBA-0784-5A65-0EEF-5E98146EB7F0}"/>
              </a:ext>
            </a:extLst>
          </p:cNvPr>
          <p:cNvSpPr txBox="1"/>
          <p:nvPr/>
        </p:nvSpPr>
        <p:spPr>
          <a:xfrm>
            <a:off x="306388" y="1203418"/>
            <a:ext cx="3694711" cy="707886"/>
          </a:xfrm>
          <a:prstGeom prst="rect">
            <a:avLst/>
          </a:prstGeom>
          <a:noFill/>
        </p:spPr>
        <p:txBody>
          <a:bodyPr wrap="square" lIns="72000" rtlCol="0">
            <a:spAutoFit/>
          </a:bodyPr>
          <a:lstStyle/>
          <a:p>
            <a:r>
              <a:rPr lang="de-DE" sz="2000" b="1" dirty="0" err="1">
                <a:latin typeface="+mn-lt"/>
              </a:rPr>
              <a:t>AusweisApp</a:t>
            </a:r>
            <a:r>
              <a:rPr lang="de-DE" sz="2000" b="1" dirty="0">
                <a:latin typeface="+mn-lt"/>
              </a:rPr>
              <a:t> am </a:t>
            </a:r>
          </a:p>
          <a:p>
            <a:pPr>
              <a:spcBef>
                <a:spcPts val="0"/>
              </a:spcBef>
            </a:pPr>
            <a:r>
              <a:rPr lang="de-DE" sz="2000" b="1" dirty="0">
                <a:latin typeface="+mn-lt"/>
              </a:rPr>
              <a:t>Desktop/Notebook/Tablet</a:t>
            </a:r>
          </a:p>
        </p:txBody>
      </p:sp>
      <p:sp>
        <p:nvSpPr>
          <p:cNvPr id="14" name="Textfeld 13">
            <a:extLst>
              <a:ext uri="{FF2B5EF4-FFF2-40B4-BE49-F238E27FC236}">
                <a16:creationId xmlns:a16="http://schemas.microsoft.com/office/drawing/2014/main" id="{62BBCDDB-3DD0-9D14-1D8E-8518C2B9B7BB}"/>
              </a:ext>
            </a:extLst>
          </p:cNvPr>
          <p:cNvSpPr txBox="1"/>
          <p:nvPr/>
        </p:nvSpPr>
        <p:spPr>
          <a:xfrm>
            <a:off x="4595341" y="1158775"/>
            <a:ext cx="3694711" cy="707886"/>
          </a:xfrm>
          <a:prstGeom prst="rect">
            <a:avLst/>
          </a:prstGeom>
          <a:noFill/>
        </p:spPr>
        <p:txBody>
          <a:bodyPr wrap="square" lIns="72000" rtlCol="0">
            <a:spAutoFit/>
          </a:bodyPr>
          <a:lstStyle/>
          <a:p>
            <a:r>
              <a:rPr lang="de-DE" sz="2000" b="1" dirty="0" err="1">
                <a:latin typeface="+mn-lt"/>
              </a:rPr>
              <a:t>AusweisApp</a:t>
            </a:r>
            <a:r>
              <a:rPr lang="de-DE" sz="2000" b="1" dirty="0">
                <a:latin typeface="+mn-lt"/>
              </a:rPr>
              <a:t> am </a:t>
            </a:r>
          </a:p>
          <a:p>
            <a:pPr>
              <a:spcBef>
                <a:spcPts val="0"/>
              </a:spcBef>
            </a:pPr>
            <a:r>
              <a:rPr lang="de-DE" sz="2000" b="1" dirty="0">
                <a:latin typeface="+mn-lt"/>
              </a:rPr>
              <a:t>Smartphone</a:t>
            </a:r>
          </a:p>
        </p:txBody>
      </p:sp>
      <p:sp>
        <p:nvSpPr>
          <p:cNvPr id="15" name="Inhaltsplatzhalter 2">
            <a:extLst>
              <a:ext uri="{FF2B5EF4-FFF2-40B4-BE49-F238E27FC236}">
                <a16:creationId xmlns:a16="http://schemas.microsoft.com/office/drawing/2014/main" id="{50E25BED-1BD6-69DA-0380-579FDA371FCF}"/>
              </a:ext>
            </a:extLst>
          </p:cNvPr>
          <p:cNvSpPr txBox="1">
            <a:spLocks/>
          </p:cNvSpPr>
          <p:nvPr/>
        </p:nvSpPr>
        <p:spPr bwMode="auto">
          <a:xfrm>
            <a:off x="6762878" y="1866661"/>
            <a:ext cx="2188617" cy="277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b="1" dirty="0"/>
              <a:t>Wichtig:</a:t>
            </a:r>
          </a:p>
          <a:p>
            <a:pPr>
              <a:buNone/>
            </a:pPr>
            <a:r>
              <a:rPr lang="de-DE" altLang="de-DE" sz="1400" dirty="0"/>
              <a:t>Beide Geräte müssen im gleichen Netz angeschlossen sein. Dies ist z.B. im heimischen WLAN gegeben.</a:t>
            </a:r>
          </a:p>
          <a:p>
            <a:pPr marL="342900" indent="-342900">
              <a:buFont typeface="+mj-lt"/>
              <a:buAutoNum type="arabicPeriod"/>
            </a:pPr>
            <a:endParaRPr lang="de-DE" altLang="de-DE" sz="1600" dirty="0"/>
          </a:p>
        </p:txBody>
      </p:sp>
    </p:spTree>
    <p:extLst>
      <p:ext uri="{BB962C8B-B14F-4D97-AF65-F5344CB8AC3E}">
        <p14:creationId xmlns:p14="http://schemas.microsoft.com/office/powerpoint/2010/main" val="2093683476"/>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DA7BFAF-89DF-4AD6-B1B5-6DB45D926AD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660445" cy="1095375"/>
          </a:xfrm>
        </p:spPr>
        <p:txBody>
          <a:bodyPr/>
          <a:lstStyle/>
          <a:p>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Probieren Sie es heute selbst aus. Wir zeigen Ihnen, wie einfach es ist!</a:t>
            </a:r>
            <a:endParaRPr lang="de-DE" sz="2000" dirty="0"/>
          </a:p>
        </p:txBody>
      </p:sp>
      <p:sp>
        <p:nvSpPr>
          <p:cNvPr id="47" name="Rectangle 43">
            <a:extLst>
              <a:ext uri="{FF2B5EF4-FFF2-40B4-BE49-F238E27FC236}">
                <a16:creationId xmlns:a16="http://schemas.microsoft.com/office/drawing/2014/main" id="{B14B4B27-0A80-4D58-A6E2-5B795D48290F}"/>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D2B6D8B6-A0EC-4987-BECD-6D5F564A8A7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FCC4EC81-E419-42FA-B74B-799CCD09C0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162</a:t>
            </a:fld>
            <a:endParaRPr lang="de-DE" dirty="0"/>
          </a:p>
        </p:txBody>
      </p:sp>
      <p:grpSp>
        <p:nvGrpSpPr>
          <p:cNvPr id="4" name="Gruppieren 3">
            <a:extLst>
              <a:ext uri="{FF2B5EF4-FFF2-40B4-BE49-F238E27FC236}">
                <a16:creationId xmlns:a16="http://schemas.microsoft.com/office/drawing/2014/main" id="{7A3EEEFD-AB83-7F31-4737-C99530EE7191}"/>
              </a:ext>
            </a:extLst>
          </p:cNvPr>
          <p:cNvGrpSpPr/>
          <p:nvPr/>
        </p:nvGrpSpPr>
        <p:grpSpPr>
          <a:xfrm>
            <a:off x="304800" y="940773"/>
            <a:ext cx="7618378" cy="3934315"/>
            <a:chOff x="304800" y="940773"/>
            <a:chExt cx="7618378" cy="3934315"/>
          </a:xfrm>
        </p:grpSpPr>
        <p:pic>
          <p:nvPicPr>
            <p:cNvPr id="18" name="Grafik 17" descr="Ein Bild, das Text, Screenshot, Schrift, Reihe enthält.&#10;&#10;Automatisch generierte Beschreibung">
              <a:extLst>
                <a:ext uri="{FF2B5EF4-FFF2-40B4-BE49-F238E27FC236}">
                  <a16:creationId xmlns:a16="http://schemas.microsoft.com/office/drawing/2014/main" id="{89D5C61C-37E7-1B79-938A-992C8C2169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40773"/>
              <a:ext cx="4098188" cy="652277"/>
            </a:xfrm>
            <a:prstGeom prst="rect">
              <a:avLst/>
            </a:prstGeom>
          </p:spPr>
        </p:pic>
        <p:pic>
          <p:nvPicPr>
            <p:cNvPr id="20" name="Grafik 19" descr="Ein Bild, das Text, Screenshot, Schrift, Kreis enthält.&#10;&#10;Automatisch generierte Beschreibung">
              <a:extLst>
                <a:ext uri="{FF2B5EF4-FFF2-40B4-BE49-F238E27FC236}">
                  <a16:creationId xmlns:a16="http://schemas.microsoft.com/office/drawing/2014/main" id="{0E963031-545A-B8E5-1728-08A267B231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475" y="1583448"/>
              <a:ext cx="4098188" cy="665151"/>
            </a:xfrm>
            <a:prstGeom prst="rect">
              <a:avLst/>
            </a:prstGeom>
          </p:spPr>
        </p:pic>
        <p:pic>
          <p:nvPicPr>
            <p:cNvPr id="22" name="Grafik 21" descr="Ein Bild, das Text, Screenshot, Schrift, Reihe enthält.&#10;&#10;Automatisch generierte Beschreibung">
              <a:extLst>
                <a:ext uri="{FF2B5EF4-FFF2-40B4-BE49-F238E27FC236}">
                  <a16:creationId xmlns:a16="http://schemas.microsoft.com/office/drawing/2014/main" id="{237C2E21-9AD5-D848-5A5E-E4F6CA5628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8913" y="2238997"/>
              <a:ext cx="4098188" cy="669443"/>
            </a:xfrm>
            <a:prstGeom prst="rect">
              <a:avLst/>
            </a:prstGeom>
          </p:spPr>
        </p:pic>
        <p:pic>
          <p:nvPicPr>
            <p:cNvPr id="24" name="Grafik 23" descr="Ein Bild, das Text, Schrift, Screenshot, Kreis enthält.&#10;&#10;Automatisch generierte Beschreibung">
              <a:extLst>
                <a:ext uri="{FF2B5EF4-FFF2-40B4-BE49-F238E27FC236}">
                  <a16:creationId xmlns:a16="http://schemas.microsoft.com/office/drawing/2014/main" id="{159E7EEB-30B3-2AEB-110E-FE6FBDC789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0397" y="2898838"/>
              <a:ext cx="4098188" cy="647986"/>
            </a:xfrm>
            <a:prstGeom prst="rect">
              <a:avLst/>
            </a:prstGeom>
          </p:spPr>
        </p:pic>
        <p:pic>
          <p:nvPicPr>
            <p:cNvPr id="26" name="Grafik 25" descr="Ein Bild, das Text, Screenshot, Schrift, Kreis enthält.&#10;&#10;Automatisch generierte Beschreibung">
              <a:extLst>
                <a:ext uri="{FF2B5EF4-FFF2-40B4-BE49-F238E27FC236}">
                  <a16:creationId xmlns:a16="http://schemas.microsoft.com/office/drawing/2014/main" id="{520B1FA1-4F66-0ADC-E564-68F4CA34F9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1160" y="3537222"/>
              <a:ext cx="4098188" cy="678025"/>
            </a:xfrm>
            <a:prstGeom prst="rect">
              <a:avLst/>
            </a:prstGeom>
          </p:spPr>
        </p:pic>
        <p:pic>
          <p:nvPicPr>
            <p:cNvPr id="28" name="Grafik 27" descr="Ein Bild, das Text, Screenshot, Schrift, Reihe enthält.&#10;&#10;Automatisch generierte Beschreibung">
              <a:extLst>
                <a:ext uri="{FF2B5EF4-FFF2-40B4-BE49-F238E27FC236}">
                  <a16:creationId xmlns:a16="http://schemas.microsoft.com/office/drawing/2014/main" id="{864E2C40-3787-03D6-1E1B-CE3D44D10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24990" y="4205645"/>
              <a:ext cx="4098188" cy="669443"/>
            </a:xfrm>
            <a:prstGeom prst="rect">
              <a:avLst/>
            </a:prstGeom>
          </p:spPr>
        </p:pic>
      </p:grpSp>
    </p:spTree>
    <p:extLst>
      <p:ext uri="{BB962C8B-B14F-4D97-AF65-F5344CB8AC3E}">
        <p14:creationId xmlns:p14="http://schemas.microsoft.com/office/powerpoint/2010/main" val="3542119262"/>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hlinkClick r:id="rId3"/>
            <a:extLst>
              <a:ext uri="{FF2B5EF4-FFF2-40B4-BE49-F238E27FC236}">
                <a16:creationId xmlns:a16="http://schemas.microsoft.com/office/drawing/2014/main" id="{88A96D11-8C55-6CEB-111C-FDE1AACFC35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665915" y="3886685"/>
            <a:ext cx="1624639" cy="1084857"/>
          </a:xfrm>
          <a:prstGeom prst="rect">
            <a:avLst/>
          </a:prstGeom>
        </p:spPr>
      </p:pic>
      <p:sp>
        <p:nvSpPr>
          <p:cNvPr id="2" name="Datumsplatzhalter 1">
            <a:extLst>
              <a:ext uri="{FF2B5EF4-FFF2-40B4-BE49-F238E27FC236}">
                <a16:creationId xmlns:a16="http://schemas.microsoft.com/office/drawing/2014/main" id="{639D540B-531E-AB1A-1306-D25783898D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A07CE83-CA4F-D052-D458-C9DD0664A81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483BC7DD-2E1A-D94C-4576-663A3CF5B54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163</a:t>
            </a:fld>
            <a:endParaRPr lang="de-DE" dirty="0"/>
          </a:p>
        </p:txBody>
      </p:sp>
      <p:sp>
        <p:nvSpPr>
          <p:cNvPr id="8" name="Titel 1">
            <a:extLst>
              <a:ext uri="{FF2B5EF4-FFF2-40B4-BE49-F238E27FC236}">
                <a16:creationId xmlns:a16="http://schemas.microsoft.com/office/drawing/2014/main" id="{37D73B7E-A046-C352-AFED-E8361C8C6A8B}"/>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Das Online-Ausweisen mit dem Personalausweis selbst erleben.</a:t>
            </a:r>
            <a:br>
              <a:rPr lang="de-DE" sz="2000" b="1" dirty="0">
                <a:solidFill>
                  <a:srgbClr val="5489C2"/>
                </a:solidFill>
              </a:rPr>
            </a:br>
            <a:r>
              <a:rPr lang="de-DE" sz="2000" b="1" dirty="0">
                <a:solidFill>
                  <a:srgbClr val="5489C2"/>
                </a:solidFill>
              </a:rPr>
              <a:t>Welche aktuellen und neuartigen digitalen Dienste sind durch das Online-Ausweisen möglich? Eine grobe Übersicht:</a:t>
            </a:r>
            <a:endParaRPr lang="de-DE" sz="2000" kern="0" dirty="0"/>
          </a:p>
        </p:txBody>
      </p:sp>
      <p:sp>
        <p:nvSpPr>
          <p:cNvPr id="17" name="Textfeld 16">
            <a:extLst>
              <a:ext uri="{FF2B5EF4-FFF2-40B4-BE49-F238E27FC236}">
                <a16:creationId xmlns:a16="http://schemas.microsoft.com/office/drawing/2014/main" id="{B14FB4E8-A751-08A8-102C-DE90B4EEAE72}"/>
              </a:ext>
            </a:extLst>
          </p:cNvPr>
          <p:cNvSpPr txBox="1"/>
          <p:nvPr/>
        </p:nvSpPr>
        <p:spPr>
          <a:xfrm>
            <a:off x="208669" y="1318345"/>
            <a:ext cx="4041533" cy="400110"/>
          </a:xfrm>
          <a:prstGeom prst="rect">
            <a:avLst/>
          </a:prstGeom>
          <a:noFill/>
        </p:spPr>
        <p:txBody>
          <a:bodyPr wrap="square" lIns="72000" rtlCol="0">
            <a:spAutoFit/>
          </a:bodyPr>
          <a:lstStyle/>
          <a:p>
            <a:r>
              <a:rPr lang="de-DE" sz="2000" b="1" dirty="0">
                <a:latin typeface="+mn-lt"/>
              </a:rPr>
              <a:t>Akteneinsicht in 30 Sekunden</a:t>
            </a:r>
          </a:p>
        </p:txBody>
      </p:sp>
      <p:pic>
        <p:nvPicPr>
          <p:cNvPr id="15" name="Grafik 14">
            <a:hlinkClick r:id="rId5"/>
            <a:extLst>
              <a:ext uri="{FF2B5EF4-FFF2-40B4-BE49-F238E27FC236}">
                <a16:creationId xmlns:a16="http://schemas.microsoft.com/office/drawing/2014/main" id="{F1E4F2DB-638D-DF5C-0E24-E2296EDDD212}"/>
              </a:ext>
            </a:extLst>
          </p:cNvPr>
          <p:cNvPicPr>
            <a:picLocks noChangeAspect="1"/>
          </p:cNvPicPr>
          <p:nvPr/>
        </p:nvPicPr>
        <p:blipFill>
          <a:blip r:embed="rId6"/>
          <a:stretch>
            <a:fillRect/>
          </a:stretch>
        </p:blipFill>
        <p:spPr>
          <a:xfrm>
            <a:off x="4660411" y="1689447"/>
            <a:ext cx="1630144" cy="520259"/>
          </a:xfrm>
          <a:prstGeom prst="rect">
            <a:avLst/>
          </a:prstGeom>
        </p:spPr>
      </p:pic>
      <p:sp>
        <p:nvSpPr>
          <p:cNvPr id="18" name="Textfeld 17">
            <a:extLst>
              <a:ext uri="{FF2B5EF4-FFF2-40B4-BE49-F238E27FC236}">
                <a16:creationId xmlns:a16="http://schemas.microsoft.com/office/drawing/2014/main" id="{B6F24955-FF7F-421C-D513-9D6757BD8204}"/>
              </a:ext>
            </a:extLst>
          </p:cNvPr>
          <p:cNvSpPr txBox="1"/>
          <p:nvPr/>
        </p:nvSpPr>
        <p:spPr>
          <a:xfrm>
            <a:off x="4566521" y="1318345"/>
            <a:ext cx="4041533" cy="400110"/>
          </a:xfrm>
          <a:prstGeom prst="rect">
            <a:avLst/>
          </a:prstGeom>
          <a:noFill/>
        </p:spPr>
        <p:txBody>
          <a:bodyPr wrap="square" lIns="72000" rtlCol="0">
            <a:spAutoFit/>
          </a:bodyPr>
          <a:lstStyle/>
          <a:p>
            <a:r>
              <a:rPr lang="de-DE" sz="2000" b="1" dirty="0">
                <a:latin typeface="+mn-lt"/>
              </a:rPr>
              <a:t>Login in 20 Sekunden</a:t>
            </a:r>
          </a:p>
        </p:txBody>
      </p:sp>
      <p:pic>
        <p:nvPicPr>
          <p:cNvPr id="20" name="Grafik 19">
            <a:hlinkClick r:id="rId7"/>
            <a:extLst>
              <a:ext uri="{FF2B5EF4-FFF2-40B4-BE49-F238E27FC236}">
                <a16:creationId xmlns:a16="http://schemas.microsoft.com/office/drawing/2014/main" id="{DC8BDF1B-8B19-D1F4-7302-27B5C4E031DB}"/>
              </a:ext>
            </a:extLst>
          </p:cNvPr>
          <p:cNvPicPr>
            <a:picLocks noChangeAspect="1"/>
          </p:cNvPicPr>
          <p:nvPr/>
        </p:nvPicPr>
        <p:blipFill>
          <a:blip r:embed="rId8"/>
          <a:stretch>
            <a:fillRect/>
          </a:stretch>
        </p:blipFill>
        <p:spPr>
          <a:xfrm>
            <a:off x="263705" y="1658968"/>
            <a:ext cx="1729281" cy="561416"/>
          </a:xfrm>
          <a:prstGeom prst="rect">
            <a:avLst/>
          </a:prstGeom>
        </p:spPr>
      </p:pic>
      <p:sp>
        <p:nvSpPr>
          <p:cNvPr id="23" name="Textfeld 22">
            <a:extLst>
              <a:ext uri="{FF2B5EF4-FFF2-40B4-BE49-F238E27FC236}">
                <a16:creationId xmlns:a16="http://schemas.microsoft.com/office/drawing/2014/main" id="{B9F54679-A6BF-708D-5A3D-B709296B5A3D}"/>
              </a:ext>
            </a:extLst>
          </p:cNvPr>
          <p:cNvSpPr txBox="1"/>
          <p:nvPr/>
        </p:nvSpPr>
        <p:spPr>
          <a:xfrm>
            <a:off x="203355" y="2328958"/>
            <a:ext cx="4041533" cy="400110"/>
          </a:xfrm>
          <a:prstGeom prst="rect">
            <a:avLst/>
          </a:prstGeom>
          <a:noFill/>
        </p:spPr>
        <p:txBody>
          <a:bodyPr wrap="square" lIns="72000" rtlCol="0">
            <a:spAutoFit/>
          </a:bodyPr>
          <a:lstStyle/>
          <a:p>
            <a:r>
              <a:rPr lang="de-DE" sz="2000" b="1" dirty="0">
                <a:latin typeface="+mn-lt"/>
              </a:rPr>
              <a:t>Registereinträge selbst abrufen</a:t>
            </a:r>
          </a:p>
        </p:txBody>
      </p:sp>
      <p:pic>
        <p:nvPicPr>
          <p:cNvPr id="25" name="Grafik 24">
            <a:hlinkClick r:id="rId9"/>
            <a:extLst>
              <a:ext uri="{FF2B5EF4-FFF2-40B4-BE49-F238E27FC236}">
                <a16:creationId xmlns:a16="http://schemas.microsoft.com/office/drawing/2014/main" id="{93F17D5D-AE01-1A15-D639-D067609D35A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678698" y="2734542"/>
            <a:ext cx="1039350" cy="524624"/>
          </a:xfrm>
          <a:prstGeom prst="rect">
            <a:avLst/>
          </a:prstGeom>
        </p:spPr>
      </p:pic>
      <p:sp>
        <p:nvSpPr>
          <p:cNvPr id="26" name="Textfeld 25">
            <a:extLst>
              <a:ext uri="{FF2B5EF4-FFF2-40B4-BE49-F238E27FC236}">
                <a16:creationId xmlns:a16="http://schemas.microsoft.com/office/drawing/2014/main" id="{AB489AEF-B7DB-7F16-6BD5-2A9D8EED19CE}"/>
              </a:ext>
            </a:extLst>
          </p:cNvPr>
          <p:cNvSpPr txBox="1"/>
          <p:nvPr/>
        </p:nvSpPr>
        <p:spPr>
          <a:xfrm>
            <a:off x="4566520" y="2326651"/>
            <a:ext cx="4440846" cy="400110"/>
          </a:xfrm>
          <a:prstGeom prst="rect">
            <a:avLst/>
          </a:prstGeom>
          <a:noFill/>
        </p:spPr>
        <p:txBody>
          <a:bodyPr wrap="square" lIns="72000" rtlCol="0">
            <a:spAutoFit/>
          </a:bodyPr>
          <a:lstStyle/>
          <a:p>
            <a:r>
              <a:rPr lang="de-DE" sz="2000" b="1" dirty="0">
                <a:latin typeface="+mn-lt"/>
              </a:rPr>
              <a:t>Registereinträge selbst vornehmen</a:t>
            </a:r>
          </a:p>
        </p:txBody>
      </p:sp>
      <p:pic>
        <p:nvPicPr>
          <p:cNvPr id="5" name="Grafik 4">
            <a:hlinkClick r:id="rId11"/>
            <a:extLst>
              <a:ext uri="{FF2B5EF4-FFF2-40B4-BE49-F238E27FC236}">
                <a16:creationId xmlns:a16="http://schemas.microsoft.com/office/drawing/2014/main" id="{D27D2B6E-86E9-0558-C4C2-1B4B8523471F}"/>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304800" y="3870708"/>
            <a:ext cx="2383536" cy="951826"/>
          </a:xfrm>
          <a:prstGeom prst="rect">
            <a:avLst/>
          </a:prstGeom>
        </p:spPr>
      </p:pic>
      <p:sp>
        <p:nvSpPr>
          <p:cNvPr id="6" name="Textfeld 5">
            <a:extLst>
              <a:ext uri="{FF2B5EF4-FFF2-40B4-BE49-F238E27FC236}">
                <a16:creationId xmlns:a16="http://schemas.microsoft.com/office/drawing/2014/main" id="{0B73E479-ECAC-617C-12BB-DDEBFEB64BD8}"/>
              </a:ext>
            </a:extLst>
          </p:cNvPr>
          <p:cNvSpPr txBox="1"/>
          <p:nvPr/>
        </p:nvSpPr>
        <p:spPr>
          <a:xfrm>
            <a:off x="203355" y="3535966"/>
            <a:ext cx="4041533" cy="400110"/>
          </a:xfrm>
          <a:prstGeom prst="rect">
            <a:avLst/>
          </a:prstGeom>
          <a:noFill/>
        </p:spPr>
        <p:txBody>
          <a:bodyPr wrap="square" lIns="72000" rtlCol="0">
            <a:spAutoFit/>
          </a:bodyPr>
          <a:lstStyle/>
          <a:p>
            <a:r>
              <a:rPr lang="de-DE" sz="2000" b="1" dirty="0">
                <a:latin typeface="+mn-lt"/>
              </a:rPr>
              <a:t>Wohnsitz anmelden</a:t>
            </a:r>
          </a:p>
        </p:txBody>
      </p:sp>
      <p:sp>
        <p:nvSpPr>
          <p:cNvPr id="9" name="Textfeld 8">
            <a:extLst>
              <a:ext uri="{FF2B5EF4-FFF2-40B4-BE49-F238E27FC236}">
                <a16:creationId xmlns:a16="http://schemas.microsoft.com/office/drawing/2014/main" id="{5CF7402B-9282-BB18-7EE9-6FEB87A3ECD4}"/>
              </a:ext>
            </a:extLst>
          </p:cNvPr>
          <p:cNvSpPr txBox="1"/>
          <p:nvPr/>
        </p:nvSpPr>
        <p:spPr>
          <a:xfrm>
            <a:off x="4566520" y="3533659"/>
            <a:ext cx="4440846" cy="400110"/>
          </a:xfrm>
          <a:prstGeom prst="rect">
            <a:avLst/>
          </a:prstGeom>
          <a:noFill/>
        </p:spPr>
        <p:txBody>
          <a:bodyPr wrap="square" lIns="72000" rtlCol="0">
            <a:spAutoFit/>
          </a:bodyPr>
          <a:lstStyle/>
          <a:p>
            <a:r>
              <a:rPr lang="de-DE" sz="2000" b="1" dirty="0">
                <a:latin typeface="+mn-lt"/>
              </a:rPr>
              <a:t>Kfz-Zulassung</a:t>
            </a:r>
          </a:p>
        </p:txBody>
      </p:sp>
      <p:pic>
        <p:nvPicPr>
          <p:cNvPr id="10" name="Grafik 9">
            <a:hlinkClick r:id="rId13"/>
            <a:extLst>
              <a:ext uri="{FF2B5EF4-FFF2-40B4-BE49-F238E27FC236}">
                <a16:creationId xmlns:a16="http://schemas.microsoft.com/office/drawing/2014/main" id="{C893CE69-B146-1B6E-035A-A5E97D6C9851}"/>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6421021" y="1492366"/>
            <a:ext cx="2299211" cy="843196"/>
          </a:xfrm>
          <a:prstGeom prst="rect">
            <a:avLst/>
          </a:prstGeom>
        </p:spPr>
      </p:pic>
      <p:grpSp>
        <p:nvGrpSpPr>
          <p:cNvPr id="19" name="Gruppieren 18">
            <a:extLst>
              <a:ext uri="{FF2B5EF4-FFF2-40B4-BE49-F238E27FC236}">
                <a16:creationId xmlns:a16="http://schemas.microsoft.com/office/drawing/2014/main" id="{A58FBFD5-0D2B-0E75-F7F9-BDA7644A22A8}"/>
              </a:ext>
            </a:extLst>
          </p:cNvPr>
          <p:cNvGrpSpPr/>
          <p:nvPr/>
        </p:nvGrpSpPr>
        <p:grpSpPr>
          <a:xfrm>
            <a:off x="324905" y="2683587"/>
            <a:ext cx="1657058" cy="602157"/>
            <a:chOff x="324905" y="2659203"/>
            <a:chExt cx="1657058" cy="602157"/>
          </a:xfrm>
        </p:grpSpPr>
        <p:pic>
          <p:nvPicPr>
            <p:cNvPr id="22" name="Grafik 21">
              <a:hlinkClick r:id="rId15"/>
              <a:extLst>
                <a:ext uri="{FF2B5EF4-FFF2-40B4-BE49-F238E27FC236}">
                  <a16:creationId xmlns:a16="http://schemas.microsoft.com/office/drawing/2014/main" id="{799D7334-2F49-16B1-F529-631EE3E5CA2E}"/>
                </a:ext>
              </a:extLst>
            </p:cNvPr>
            <p:cNvPicPr>
              <a:picLocks noChangeAspect="1"/>
            </p:cNvPicPr>
            <p:nvPr/>
          </p:nvPicPr>
          <p:blipFill>
            <a:blip r:embed="rId16"/>
            <a:stretch>
              <a:fillRect/>
            </a:stretch>
          </p:blipFill>
          <p:spPr>
            <a:xfrm>
              <a:off x="324905" y="2659203"/>
              <a:ext cx="1135167" cy="602157"/>
            </a:xfrm>
            <a:prstGeom prst="rect">
              <a:avLst/>
            </a:prstGeom>
          </p:spPr>
        </p:pic>
        <p:sp>
          <p:nvSpPr>
            <p:cNvPr id="13" name="Textfeld 12">
              <a:extLst>
                <a:ext uri="{FF2B5EF4-FFF2-40B4-BE49-F238E27FC236}">
                  <a16:creationId xmlns:a16="http://schemas.microsoft.com/office/drawing/2014/main" id="{4232FFD8-ED52-F991-C54E-C99CA000B903}"/>
                </a:ext>
              </a:extLst>
            </p:cNvPr>
            <p:cNvSpPr txBox="1"/>
            <p:nvPr/>
          </p:nvSpPr>
          <p:spPr>
            <a:xfrm>
              <a:off x="729697" y="2931168"/>
              <a:ext cx="1252266" cy="246221"/>
            </a:xfrm>
            <a:prstGeom prst="rect">
              <a:avLst/>
            </a:prstGeom>
            <a:noFill/>
          </p:spPr>
          <p:txBody>
            <a:bodyPr wrap="none" rtlCol="0">
              <a:spAutoFit/>
            </a:bodyPr>
            <a:lstStyle/>
            <a:p>
              <a:r>
                <a:rPr lang="de-DE" b="1" dirty="0">
                  <a:latin typeface="+mn-lt"/>
                </a:rPr>
                <a:t>Führungszeugnis</a:t>
              </a:r>
            </a:p>
          </p:txBody>
        </p:sp>
      </p:grpSp>
      <p:grpSp>
        <p:nvGrpSpPr>
          <p:cNvPr id="16" name="Gruppieren 15">
            <a:extLst>
              <a:ext uri="{FF2B5EF4-FFF2-40B4-BE49-F238E27FC236}">
                <a16:creationId xmlns:a16="http://schemas.microsoft.com/office/drawing/2014/main" id="{279E840B-306F-C916-9888-682CC5FC6AF3}"/>
              </a:ext>
            </a:extLst>
          </p:cNvPr>
          <p:cNvGrpSpPr/>
          <p:nvPr/>
        </p:nvGrpSpPr>
        <p:grpSpPr>
          <a:xfrm>
            <a:off x="2198868" y="2651223"/>
            <a:ext cx="1876350" cy="602157"/>
            <a:chOff x="2198868" y="2626839"/>
            <a:chExt cx="1876350" cy="602157"/>
          </a:xfrm>
        </p:grpSpPr>
        <p:pic>
          <p:nvPicPr>
            <p:cNvPr id="11" name="Grafik 10">
              <a:hlinkClick r:id="rId17"/>
              <a:extLst>
                <a:ext uri="{FF2B5EF4-FFF2-40B4-BE49-F238E27FC236}">
                  <a16:creationId xmlns:a16="http://schemas.microsoft.com/office/drawing/2014/main" id="{D5F94F1F-385B-DEF7-1831-F759F2B33000}"/>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2198868" y="2626839"/>
              <a:ext cx="814428" cy="602157"/>
            </a:xfrm>
            <a:prstGeom prst="rect">
              <a:avLst/>
            </a:prstGeom>
          </p:spPr>
        </p:pic>
        <p:sp>
          <p:nvSpPr>
            <p:cNvPr id="14" name="Textfeld 13">
              <a:extLst>
                <a:ext uri="{FF2B5EF4-FFF2-40B4-BE49-F238E27FC236}">
                  <a16:creationId xmlns:a16="http://schemas.microsoft.com/office/drawing/2014/main" id="{08EB7AD6-7AD4-848A-A9D7-D37539B044EA}"/>
                </a:ext>
              </a:extLst>
            </p:cNvPr>
            <p:cNvSpPr txBox="1"/>
            <p:nvPr/>
          </p:nvSpPr>
          <p:spPr>
            <a:xfrm>
              <a:off x="2930353" y="2937473"/>
              <a:ext cx="1144865" cy="246221"/>
            </a:xfrm>
            <a:prstGeom prst="rect">
              <a:avLst/>
            </a:prstGeom>
            <a:noFill/>
          </p:spPr>
          <p:txBody>
            <a:bodyPr wrap="none" rtlCol="0">
              <a:spAutoFit/>
            </a:bodyPr>
            <a:lstStyle/>
            <a:p>
              <a:r>
                <a:rPr lang="de-DE" b="1" dirty="0">
                  <a:latin typeface="+mn-lt"/>
                </a:rPr>
                <a:t>Punkteauskunft</a:t>
              </a:r>
            </a:p>
          </p:txBody>
        </p:sp>
      </p:grpSp>
    </p:spTree>
    <p:extLst>
      <p:ext uri="{BB962C8B-B14F-4D97-AF65-F5344CB8AC3E}">
        <p14:creationId xmlns:p14="http://schemas.microsoft.com/office/powerpoint/2010/main" val="3386379108"/>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C4AAB45-8C99-4601-B3A2-A6038125505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dirty="0"/>
          </a:p>
        </p:txBody>
      </p:sp>
      <p:sp>
        <p:nvSpPr>
          <p:cNvPr id="11" name="AutoShape 5"/>
          <p:cNvSpPr>
            <a:spLocks noChangeArrowheads="1"/>
          </p:cNvSpPr>
          <p:nvPr>
            <p:custDataLst>
              <p:tags r:id="rId1"/>
            </p:custDataLst>
          </p:nvPr>
        </p:nvSpPr>
        <p:spPr bwMode="gray">
          <a:xfrm>
            <a:off x="1010654" y="1642055"/>
            <a:ext cx="7143320" cy="1073061"/>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Empfehlen Sie den Onlineausweis</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C578BDB-7CF4-408D-ADED-3E881F8AF4D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164</a:t>
            </a:fld>
            <a:endParaRPr lang="de-DE" dirty="0"/>
          </a:p>
        </p:txBody>
      </p:sp>
    </p:spTree>
    <p:extLst>
      <p:ext uri="{BB962C8B-B14F-4D97-AF65-F5344CB8AC3E}">
        <p14:creationId xmlns:p14="http://schemas.microsoft.com/office/powerpoint/2010/main" val="464346488"/>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93901-3D9E-0484-00FD-470D095A4802}"/>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9622679-DA08-185A-21CE-135649729965}"/>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1DFBECDB-B51A-AE2E-6D59-9BB007C6C686}"/>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E5482E07-7009-B67F-A97A-8E52BC27161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165</a:t>
            </a:fld>
            <a:endParaRPr lang="de-DE" dirty="0"/>
          </a:p>
        </p:txBody>
      </p:sp>
      <p:sp>
        <p:nvSpPr>
          <p:cNvPr id="7" name="Inhaltsplatzhalter 2">
            <a:extLst>
              <a:ext uri="{FF2B5EF4-FFF2-40B4-BE49-F238E27FC236}">
                <a16:creationId xmlns:a16="http://schemas.microsoft.com/office/drawing/2014/main" id="{B9D8986F-3E60-89A5-4D9C-8742B4B37260}"/>
              </a:ext>
            </a:extLst>
          </p:cNvPr>
          <p:cNvSpPr txBox="1">
            <a:spLocks/>
          </p:cNvSpPr>
          <p:nvPr/>
        </p:nvSpPr>
        <p:spPr bwMode="auto">
          <a:xfrm>
            <a:off x="2015588" y="1907583"/>
            <a:ext cx="7039073" cy="1585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400" dirty="0"/>
              <a:t>Im Umgang mit dem Smartphone sind QR-Codes ganz besonders gut geeignet. Über QR-Codes lässt sich bereits das Suchen nach einer benötigten Dienstleistung vermeiden. So fällt man nicht auf einen unseriösen Anbieter herein und Google bekommt ebenfalls nichts von dem Anliegen mit. buergerservice.org zeigt mit diesem Vorgehensmodell einige Beispiele mit QR-Code-Grafiken auf. Das Vorgehensmodell und ein beispielhaftes Kampagnenmodell sind unter diesem Link zu finden: </a:t>
            </a:r>
            <a:r>
              <a:rPr lang="de-DE" sz="1400" dirty="0">
                <a:hlinkClick r:id="rId4"/>
              </a:rPr>
              <a:t>https://www.buergerservice.org/projekte/einfach-mit-eid/</a:t>
            </a:r>
            <a:r>
              <a:rPr lang="de-DE" sz="1400" dirty="0"/>
              <a:t> </a:t>
            </a:r>
          </a:p>
          <a:p>
            <a:pPr>
              <a:buNone/>
            </a:pPr>
            <a:endParaRPr lang="de-DE" altLang="de-DE" sz="1800" dirty="0"/>
          </a:p>
          <a:p>
            <a:pPr>
              <a:buNone/>
            </a:pPr>
            <a:endParaRPr lang="de-DE" altLang="de-DE" sz="1600" dirty="0"/>
          </a:p>
        </p:txBody>
      </p:sp>
      <p:sp>
        <p:nvSpPr>
          <p:cNvPr id="8" name="Titel 1">
            <a:extLst>
              <a:ext uri="{FF2B5EF4-FFF2-40B4-BE49-F238E27FC236}">
                <a16:creationId xmlns:a16="http://schemas.microsoft.com/office/drawing/2014/main" id="{548B397A-AC74-6993-A42B-8E44B0F0D5A6}"/>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pPr>
            <a:r>
              <a:rPr lang="de-DE" sz="2000" b="1" dirty="0">
                <a:solidFill>
                  <a:srgbClr val="5489C2"/>
                </a:solidFill>
              </a:rPr>
              <a:t>Empfehlen Sie den Onlineausweis.</a:t>
            </a:r>
            <a:br>
              <a:rPr lang="de-DE" sz="2000" b="1" dirty="0">
                <a:solidFill>
                  <a:srgbClr val="5489C2"/>
                </a:solidFill>
              </a:rPr>
            </a:br>
            <a:r>
              <a:rPr lang="de-DE" sz="2000" b="1" dirty="0">
                <a:solidFill>
                  <a:srgbClr val="5489C2"/>
                </a:solidFill>
              </a:rPr>
              <a:t>Ein leicht umsetzbares Vorgehensmodell für Kommunen:</a:t>
            </a:r>
            <a:br>
              <a:rPr lang="de-DE" sz="2000" b="1" dirty="0">
                <a:solidFill>
                  <a:srgbClr val="5489C2"/>
                </a:solidFill>
              </a:rPr>
            </a:br>
            <a:r>
              <a:rPr lang="de-DE" sz="2000" b="1" dirty="0">
                <a:solidFill>
                  <a:srgbClr val="5489C2"/>
                </a:solidFill>
              </a:rPr>
              <a:t>„Einfach mit eID“</a:t>
            </a:r>
          </a:p>
        </p:txBody>
      </p:sp>
      <p:pic>
        <p:nvPicPr>
          <p:cNvPr id="9" name="Grafik 8">
            <a:extLst>
              <a:ext uri="{FF2B5EF4-FFF2-40B4-BE49-F238E27FC236}">
                <a16:creationId xmlns:a16="http://schemas.microsoft.com/office/drawing/2014/main" id="{FDB3D51C-B0C6-121E-0E2C-0818342F3C6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6388" y="1994442"/>
            <a:ext cx="1636907" cy="930530"/>
          </a:xfrm>
          <a:prstGeom prst="rect">
            <a:avLst/>
          </a:prstGeom>
        </p:spPr>
      </p:pic>
      <p:pic>
        <p:nvPicPr>
          <p:cNvPr id="10" name="Grafik 9">
            <a:hlinkClick r:id="rId6"/>
            <a:extLst>
              <a:ext uri="{FF2B5EF4-FFF2-40B4-BE49-F238E27FC236}">
                <a16:creationId xmlns:a16="http://schemas.microsoft.com/office/drawing/2014/main" id="{3836BC13-94DF-53DF-008F-4CDDFB66AC1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06389" y="3672801"/>
            <a:ext cx="1985708" cy="1009388"/>
          </a:xfrm>
          <a:prstGeom prst="rect">
            <a:avLst/>
          </a:prstGeom>
        </p:spPr>
      </p:pic>
      <p:pic>
        <p:nvPicPr>
          <p:cNvPr id="11" name="Grafik 10">
            <a:hlinkClick r:id="rId8"/>
            <a:extLst>
              <a:ext uri="{FF2B5EF4-FFF2-40B4-BE49-F238E27FC236}">
                <a16:creationId xmlns:a16="http://schemas.microsoft.com/office/drawing/2014/main" id="{1E5627BF-A945-A4C1-284D-450DFDCBC362}"/>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578906" y="3675118"/>
            <a:ext cx="1966383" cy="1009388"/>
          </a:xfrm>
          <a:prstGeom prst="rect">
            <a:avLst/>
          </a:prstGeom>
        </p:spPr>
      </p:pic>
      <p:pic>
        <p:nvPicPr>
          <p:cNvPr id="12" name="Grafik 11">
            <a:hlinkClick r:id="rId10"/>
            <a:extLst>
              <a:ext uri="{FF2B5EF4-FFF2-40B4-BE49-F238E27FC236}">
                <a16:creationId xmlns:a16="http://schemas.microsoft.com/office/drawing/2014/main" id="{7D7226C6-7E66-DA91-9365-0DED45DC5B4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6962408" y="3666452"/>
            <a:ext cx="1985709" cy="1003039"/>
          </a:xfrm>
          <a:prstGeom prst="rect">
            <a:avLst/>
          </a:prstGeom>
        </p:spPr>
      </p:pic>
      <p:pic>
        <p:nvPicPr>
          <p:cNvPr id="13" name="Grafik 12">
            <a:hlinkClick r:id="rId12"/>
            <a:extLst>
              <a:ext uri="{FF2B5EF4-FFF2-40B4-BE49-F238E27FC236}">
                <a16:creationId xmlns:a16="http://schemas.microsoft.com/office/drawing/2014/main" id="{BDF5388C-FB49-EA78-0890-FA94870B8F46}"/>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4773475" y="3675118"/>
            <a:ext cx="1960746" cy="1009388"/>
          </a:xfrm>
          <a:prstGeom prst="rect">
            <a:avLst/>
          </a:prstGeom>
        </p:spPr>
      </p:pic>
      <p:sp>
        <p:nvSpPr>
          <p:cNvPr id="5" name="AutoShape 5">
            <a:extLst>
              <a:ext uri="{FF2B5EF4-FFF2-40B4-BE49-F238E27FC236}">
                <a16:creationId xmlns:a16="http://schemas.microsoft.com/office/drawing/2014/main" id="{D476F4E9-D618-63CD-43E0-0745FFE05061}"/>
              </a:ext>
            </a:extLst>
          </p:cNvPr>
          <p:cNvSpPr>
            <a:spLocks noChangeArrowheads="1"/>
          </p:cNvSpPr>
          <p:nvPr>
            <p:custDataLst>
              <p:tags r:id="rId1"/>
            </p:custDataLst>
          </p:nvPr>
        </p:nvSpPr>
        <p:spPr bwMode="gray">
          <a:xfrm>
            <a:off x="304800" y="1420063"/>
            <a:ext cx="8537575"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„Einfach mit eID“ – mit QR-Codes schnell zum eID-Ziel</a:t>
            </a:r>
          </a:p>
        </p:txBody>
      </p:sp>
    </p:spTree>
    <p:extLst>
      <p:ext uri="{BB962C8B-B14F-4D97-AF65-F5344CB8AC3E}">
        <p14:creationId xmlns:p14="http://schemas.microsoft.com/office/powerpoint/2010/main" val="677931681"/>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39D540B-531E-AB1A-1306-D25783898D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A07CE83-CA4F-D052-D458-C9DD0664A81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483BC7DD-2E1A-D94C-4576-663A3CF5B54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166</a:t>
            </a:fld>
            <a:endParaRPr lang="de-DE" dirty="0"/>
          </a:p>
        </p:txBody>
      </p:sp>
      <p:sp>
        <p:nvSpPr>
          <p:cNvPr id="8" name="Titel 1">
            <a:extLst>
              <a:ext uri="{FF2B5EF4-FFF2-40B4-BE49-F238E27FC236}">
                <a16:creationId xmlns:a16="http://schemas.microsoft.com/office/drawing/2014/main" id="{37D73B7E-A046-C352-AFED-E8361C8C6A8B}"/>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buFontTx/>
            </a:pPr>
            <a:r>
              <a:rPr lang="de-DE" sz="2000" b="1" dirty="0">
                <a:solidFill>
                  <a:srgbClr val="5489C2"/>
                </a:solidFill>
              </a:rPr>
              <a:t>Empfehlen Sie den Onlineausweis.</a:t>
            </a:r>
            <a:br>
              <a:rPr lang="de-DE" sz="2000" b="1" dirty="0">
                <a:solidFill>
                  <a:srgbClr val="5489C2"/>
                </a:solidFill>
              </a:rPr>
            </a:br>
            <a:r>
              <a:rPr lang="de-DE" sz="2000" b="1" dirty="0">
                <a:solidFill>
                  <a:srgbClr val="5489C2"/>
                </a:solidFill>
              </a:rPr>
              <a:t>Die Argumente:</a:t>
            </a:r>
          </a:p>
        </p:txBody>
      </p:sp>
      <p:sp>
        <p:nvSpPr>
          <p:cNvPr id="11" name="Rechteck 10">
            <a:extLst>
              <a:ext uri="{FF2B5EF4-FFF2-40B4-BE49-F238E27FC236}">
                <a16:creationId xmlns:a16="http://schemas.microsoft.com/office/drawing/2014/main" id="{74D3D9BB-0A7D-56DA-86A8-E56835D4C4D8}"/>
              </a:ext>
            </a:extLst>
          </p:cNvPr>
          <p:cNvSpPr/>
          <p:nvPr/>
        </p:nvSpPr>
        <p:spPr>
          <a:xfrm>
            <a:off x="301626" y="1229723"/>
            <a:ext cx="4267168" cy="3400931"/>
          </a:xfrm>
          <a:prstGeom prst="rect">
            <a:avLst/>
          </a:prstGeom>
        </p:spPr>
        <p:txBody>
          <a:bodyPr wrap="square">
            <a:spAutoFit/>
          </a:bodyPr>
          <a:lstStyle/>
          <a:p>
            <a:pPr marL="285750" marR="0" lvl="0" indent="-285750" algn="l" defTabSz="895216" rtl="0" eaLnBrk="1" fontAlgn="base" latinLnBrk="0" hangingPunct="1">
              <a:lnSpc>
                <a:spcPct val="100000"/>
              </a:lnSpc>
              <a:spcBef>
                <a:spcPts val="2000"/>
              </a:spcBef>
              <a:spcAft>
                <a:spcPts val="150"/>
              </a:spcAft>
              <a:buClr>
                <a:srgbClr val="66B692"/>
              </a:buClr>
              <a:buSzPct val="110000"/>
              <a:buFont typeface="Wingdings" panose="05000000000000000000" pitchFamily="2" charset="2"/>
              <a:buChar char="ü"/>
              <a:tabLst/>
              <a:defRPr/>
            </a:pPr>
            <a:r>
              <a:rPr kumimoji="0" lang="de-DE" sz="1200" b="1" i="0" u="none" strike="noStrike" kern="0" cap="none" spc="0" normalizeH="0" baseline="0" noProof="0" dirty="0">
                <a:ln>
                  <a:noFill/>
                </a:ln>
                <a:solidFill>
                  <a:srgbClr val="66B692"/>
                </a:solidFill>
                <a:effectLst/>
                <a:uLnTx/>
                <a:uFillTx/>
                <a:latin typeface="+mn-lt"/>
                <a:ea typeface="ＭＳ Ｐゴシック"/>
              </a:rPr>
              <a:t>Praktisch</a:t>
            </a:r>
            <a:r>
              <a:rPr kumimoji="0" lang="de-DE" sz="1200" b="0" i="0" u="none" strike="noStrike" kern="0" cap="none" spc="0" normalizeH="0" baseline="0" noProof="0" dirty="0">
                <a:ln>
                  <a:noFill/>
                </a:ln>
                <a:solidFill>
                  <a:srgbClr val="66B692"/>
                </a:solidFill>
                <a:effectLst/>
                <a:uLnTx/>
                <a:uFillTx/>
                <a:latin typeface="+mn-lt"/>
                <a:ea typeface="ＭＳ Ｐゴシック"/>
              </a:rPr>
              <a:t>:</a:t>
            </a:r>
            <a:r>
              <a:rPr kumimoji="0" lang="de-DE" sz="1200" b="0" i="0" u="none" strike="noStrike" kern="0" cap="none" spc="0" normalizeH="0" baseline="0" noProof="0" dirty="0">
                <a:ln>
                  <a:noFill/>
                </a:ln>
                <a:solidFill>
                  <a:srgbClr val="004B75"/>
                </a:solidFill>
                <a:effectLst/>
                <a:uLnTx/>
                <a:uFillTx/>
                <a:latin typeface="+mn-lt"/>
                <a:ea typeface="ＭＳ Ｐゴシック"/>
              </a:rPr>
              <a:t> </a:t>
            </a:r>
            <a:br>
              <a:rPr kumimoji="0" lang="de-DE" sz="1200" b="0" i="0" u="none" strike="noStrike" kern="0" cap="none" spc="0" normalizeH="0" baseline="0" noProof="0" dirty="0">
                <a:ln>
                  <a:noFill/>
                </a:ln>
                <a:solidFill>
                  <a:srgbClr val="004B75"/>
                </a:solidFill>
                <a:effectLst/>
                <a:uLnTx/>
                <a:uFillTx/>
                <a:latin typeface="+mn-lt"/>
                <a:ea typeface="ＭＳ Ｐゴシック"/>
              </a:rPr>
            </a:br>
            <a:r>
              <a:rPr kumimoji="0" lang="de-DE" sz="1200" b="0" i="0" u="none" strike="noStrike" kern="0" cap="none" spc="0" normalizeH="0" baseline="0" noProof="0" dirty="0">
                <a:ln>
                  <a:noFill/>
                </a:ln>
                <a:solidFill>
                  <a:srgbClr val="004B75"/>
                </a:solidFill>
                <a:effectLst/>
                <a:uLnTx/>
                <a:uFillTx/>
                <a:latin typeface="+mn-lt"/>
                <a:ea typeface="ＭＳ Ｐゴシック"/>
              </a:rPr>
              <a:t>Bürgerinnen und Bürger erledigen Behörden-</a:t>
            </a:r>
            <a:br>
              <a:rPr kumimoji="0" lang="de-DE" sz="1200" b="0" i="0" u="none" strike="noStrike" kern="0" cap="none" spc="0" normalizeH="0" baseline="0" noProof="0" dirty="0">
                <a:ln>
                  <a:noFill/>
                </a:ln>
                <a:solidFill>
                  <a:srgbClr val="004B75"/>
                </a:solidFill>
                <a:effectLst/>
                <a:uLnTx/>
                <a:uFillTx/>
                <a:latin typeface="+mn-lt"/>
                <a:ea typeface="ＭＳ Ｐゴシック"/>
              </a:rPr>
            </a:br>
            <a:r>
              <a:rPr kumimoji="0" lang="de-DE" sz="1200" b="0" i="0" u="none" strike="noStrike" kern="0" cap="none" spc="0" normalizeH="0" baseline="0" noProof="0" dirty="0" err="1">
                <a:ln>
                  <a:noFill/>
                </a:ln>
                <a:solidFill>
                  <a:srgbClr val="004B75"/>
                </a:solidFill>
                <a:effectLst/>
                <a:uLnTx/>
                <a:uFillTx/>
                <a:latin typeface="+mn-lt"/>
                <a:ea typeface="ＭＳ Ｐゴシック"/>
              </a:rPr>
              <a:t>gänge</a:t>
            </a:r>
            <a:r>
              <a:rPr kumimoji="0" lang="de-DE" sz="1200" b="0" i="0" u="none" strike="noStrike" kern="0" cap="none" spc="0" normalizeH="0" baseline="0" noProof="0" dirty="0">
                <a:ln>
                  <a:noFill/>
                </a:ln>
                <a:solidFill>
                  <a:srgbClr val="004B75"/>
                </a:solidFill>
                <a:effectLst/>
                <a:uLnTx/>
                <a:uFillTx/>
                <a:latin typeface="+mn-lt"/>
                <a:ea typeface="ＭＳ Ｐゴシック"/>
              </a:rPr>
              <a:t> </a:t>
            </a:r>
            <a:r>
              <a:rPr kumimoji="0" lang="de-DE" sz="1200" i="0" u="none" strike="noStrike" kern="0" cap="none" spc="0" normalizeH="0" baseline="0" noProof="0" dirty="0">
                <a:ln>
                  <a:noFill/>
                </a:ln>
                <a:solidFill>
                  <a:srgbClr val="004B75"/>
                </a:solidFill>
                <a:effectLst/>
                <a:uLnTx/>
                <a:uFillTx/>
                <a:latin typeface="+mn-lt"/>
                <a:ea typeface="ＭＳ Ｐゴシック"/>
              </a:rPr>
              <a:t>unabhängig </a:t>
            </a:r>
            <a:r>
              <a:rPr lang="de-DE" sz="1200" kern="0" dirty="0">
                <a:solidFill>
                  <a:srgbClr val="004B75"/>
                </a:solidFill>
                <a:latin typeface="+mn-lt"/>
                <a:ea typeface="ＭＳ Ｐゴシック"/>
              </a:rPr>
              <a:t>von Öffnungszeiten. </a:t>
            </a:r>
            <a:br>
              <a:rPr lang="de-DE" sz="1200" kern="0" dirty="0">
                <a:solidFill>
                  <a:srgbClr val="004B75"/>
                </a:solidFill>
                <a:latin typeface="+mn-lt"/>
                <a:ea typeface="ＭＳ Ｐゴシック"/>
              </a:rPr>
            </a:br>
            <a:r>
              <a:rPr lang="de-DE" sz="1200" kern="0" dirty="0">
                <a:solidFill>
                  <a:srgbClr val="004B75"/>
                </a:solidFill>
                <a:latin typeface="+mn-lt"/>
                <a:ea typeface="ＭＳ Ｐゴシック"/>
              </a:rPr>
              <a:t>Eine einfache PIN mit sechs Zahlen ist dabei ausreichend.</a:t>
            </a:r>
            <a:endParaRPr kumimoji="0" lang="de-DE" sz="1200" b="0" i="0" u="none" strike="noStrike" kern="0" cap="none" spc="0" normalizeH="0" baseline="0" noProof="0" dirty="0">
              <a:ln>
                <a:noFill/>
              </a:ln>
              <a:solidFill>
                <a:srgbClr val="004B75"/>
              </a:solidFill>
              <a:effectLst/>
              <a:uLnTx/>
              <a:uFillTx/>
              <a:latin typeface="+mn-lt"/>
              <a:ea typeface="ＭＳ Ｐゴシック"/>
            </a:endParaRPr>
          </a:p>
          <a:p>
            <a:pPr marL="285750" indent="-285750" defTabSz="895216" fontAlgn="base">
              <a:spcBef>
                <a:spcPts val="1200"/>
              </a:spcBef>
              <a:spcAft>
                <a:spcPts val="150"/>
              </a:spcAft>
              <a:buClr>
                <a:srgbClr val="66B692"/>
              </a:buClr>
              <a:buSzPct val="110000"/>
              <a:buFont typeface="Wingdings" panose="05000000000000000000" pitchFamily="2" charset="2"/>
              <a:buChar char="ü"/>
              <a:defRPr/>
            </a:pPr>
            <a:r>
              <a:rPr lang="de-DE" sz="1200" b="1" kern="0" dirty="0">
                <a:solidFill>
                  <a:srgbClr val="66B692"/>
                </a:solidFill>
                <a:latin typeface="+mn-lt"/>
                <a:ea typeface="ＭＳ Ｐゴシック"/>
              </a:rPr>
              <a:t>Sicher: </a:t>
            </a:r>
            <a:br>
              <a:rPr lang="de-DE" sz="1200" b="1" kern="0" dirty="0">
                <a:solidFill>
                  <a:srgbClr val="66B692"/>
                </a:solidFill>
                <a:latin typeface="+mn-lt"/>
                <a:ea typeface="ＭＳ Ｐゴシック"/>
              </a:rPr>
            </a:br>
            <a:r>
              <a:rPr lang="de-DE" sz="1200" kern="0" dirty="0">
                <a:solidFill>
                  <a:srgbClr val="004B75"/>
                </a:solidFill>
                <a:latin typeface="+mn-lt"/>
              </a:rPr>
              <a:t>Die Daten der Bürgerinnen und Bürger sind gut geschützt – niemand kann sie abfangen und einsehen</a:t>
            </a:r>
          </a:p>
          <a:p>
            <a:pPr marL="285750" marR="0" lvl="0" indent="-285750" algn="l" defTabSz="895216" rtl="0" eaLnBrk="1" fontAlgn="base" latinLnBrk="0" hangingPunct="1">
              <a:lnSpc>
                <a:spcPct val="100000"/>
              </a:lnSpc>
              <a:spcBef>
                <a:spcPts val="1200"/>
              </a:spcBef>
              <a:spcAft>
                <a:spcPts val="150"/>
              </a:spcAft>
              <a:buClr>
                <a:srgbClr val="66B692"/>
              </a:buClr>
              <a:buSzPct val="110000"/>
              <a:buFont typeface="Wingdings" panose="05000000000000000000" pitchFamily="2" charset="2"/>
              <a:buChar char="ü"/>
              <a:tabLst/>
              <a:defRPr/>
            </a:pPr>
            <a:r>
              <a:rPr lang="de-DE" sz="1200" b="1" kern="0" dirty="0">
                <a:solidFill>
                  <a:srgbClr val="66B692"/>
                </a:solidFill>
                <a:latin typeface="+mn-lt"/>
                <a:ea typeface="ＭＳ Ｐゴシック"/>
              </a:rPr>
              <a:t>Schnell</a:t>
            </a:r>
            <a:r>
              <a:rPr kumimoji="0" lang="de-DE" sz="1200" b="0" i="0" u="none" strike="noStrike" kern="0" cap="none" spc="0" normalizeH="0" baseline="0" noProof="0" dirty="0">
                <a:ln>
                  <a:noFill/>
                </a:ln>
                <a:solidFill>
                  <a:srgbClr val="66B692"/>
                </a:solidFill>
                <a:effectLst/>
                <a:uLnTx/>
                <a:uFillTx/>
                <a:latin typeface="+mn-lt"/>
                <a:ea typeface="ＭＳ Ｐゴシック"/>
              </a:rPr>
              <a:t>: </a:t>
            </a:r>
            <a:br>
              <a:rPr kumimoji="0" lang="de-DE" sz="1200" b="0" i="0" u="none" strike="noStrike" kern="0" cap="none" spc="0" normalizeH="0" baseline="0" noProof="0" dirty="0">
                <a:ln>
                  <a:noFill/>
                </a:ln>
                <a:solidFill>
                  <a:srgbClr val="66B692"/>
                </a:solidFill>
                <a:effectLst/>
                <a:uLnTx/>
                <a:uFillTx/>
                <a:latin typeface="+mn-lt"/>
                <a:ea typeface="ＭＳ Ｐゴシック"/>
              </a:rPr>
            </a:br>
            <a:r>
              <a:rPr lang="de-DE" sz="1200" kern="0" dirty="0">
                <a:solidFill>
                  <a:srgbClr val="004B75"/>
                </a:solidFill>
                <a:latin typeface="+mn-lt"/>
                <a:ea typeface="ＭＳ Ｐゴシック"/>
              </a:rPr>
              <a:t>Das Online-</a:t>
            </a:r>
            <a:r>
              <a:rPr kumimoji="0" lang="de-DE" sz="1200" b="0" i="0" u="none" strike="noStrike" kern="0" cap="none" spc="0" normalizeH="0" baseline="0" noProof="0" dirty="0">
                <a:ln>
                  <a:noFill/>
                </a:ln>
                <a:solidFill>
                  <a:srgbClr val="004B75"/>
                </a:solidFill>
                <a:effectLst/>
                <a:uLnTx/>
                <a:uFillTx/>
                <a:latin typeface="+mn-lt"/>
                <a:ea typeface="ＭＳ Ｐゴシック"/>
              </a:rPr>
              <a:t>Ausweisen dauert nur ein paar </a:t>
            </a:r>
            <a:br>
              <a:rPr kumimoji="0" lang="de-DE" sz="1200" b="0" i="0" u="none" strike="noStrike" kern="0" cap="none" spc="0" normalizeH="0" baseline="0" noProof="0" dirty="0">
                <a:ln>
                  <a:noFill/>
                </a:ln>
                <a:solidFill>
                  <a:srgbClr val="004B75"/>
                </a:solidFill>
                <a:effectLst/>
                <a:uLnTx/>
                <a:uFillTx/>
                <a:latin typeface="+mn-lt"/>
                <a:ea typeface="ＭＳ Ｐゴシック"/>
              </a:rPr>
            </a:br>
            <a:r>
              <a:rPr kumimoji="0" lang="de-DE" sz="1200" b="0" i="0" u="none" strike="noStrike" kern="0" cap="none" spc="0" normalizeH="0" baseline="0" noProof="0" dirty="0">
                <a:ln>
                  <a:noFill/>
                </a:ln>
                <a:solidFill>
                  <a:srgbClr val="004B75"/>
                </a:solidFill>
                <a:effectLst/>
                <a:uLnTx/>
                <a:uFillTx/>
                <a:latin typeface="+mn-lt"/>
                <a:ea typeface="ＭＳ Ｐゴシック"/>
              </a:rPr>
              <a:t>Sekunden, der Online-Dienst kann sofort genutzt werden </a:t>
            </a:r>
          </a:p>
          <a:p>
            <a:pPr marL="285750" marR="0" lvl="0" indent="-285750" algn="l" defTabSz="895216" rtl="0" eaLnBrk="1" fontAlgn="base" latinLnBrk="0" hangingPunct="1">
              <a:lnSpc>
                <a:spcPct val="100000"/>
              </a:lnSpc>
              <a:spcBef>
                <a:spcPts val="1200"/>
              </a:spcBef>
              <a:spcAft>
                <a:spcPts val="150"/>
              </a:spcAft>
              <a:buClr>
                <a:srgbClr val="66B692"/>
              </a:buClr>
              <a:buSzPct val="110000"/>
              <a:buFont typeface="Wingdings" panose="05000000000000000000" pitchFamily="2" charset="2"/>
              <a:buChar char="ü"/>
              <a:tabLst/>
              <a:defRPr/>
            </a:pPr>
            <a:r>
              <a:rPr lang="de-DE" sz="1200" b="1" kern="0" dirty="0">
                <a:solidFill>
                  <a:srgbClr val="66B692"/>
                </a:solidFill>
                <a:latin typeface="+mn-lt"/>
                <a:ea typeface="ＭＳ Ｐゴシック"/>
              </a:rPr>
              <a:t>Vorteil für Sie: </a:t>
            </a:r>
            <a:br>
              <a:rPr lang="de-DE" sz="1200" b="1" kern="0" dirty="0">
                <a:solidFill>
                  <a:srgbClr val="66B692"/>
                </a:solidFill>
                <a:latin typeface="+mn-lt"/>
                <a:ea typeface="ＭＳ Ｐゴシック"/>
              </a:rPr>
            </a:br>
            <a:r>
              <a:rPr lang="de-DE" sz="1200" kern="0" dirty="0">
                <a:solidFill>
                  <a:srgbClr val="004B75"/>
                </a:solidFill>
                <a:latin typeface="+mn-lt"/>
                <a:ea typeface="ＭＳ Ｐゴシック"/>
              </a:rPr>
              <a:t>Mehr Zeit für die Bürgerinnen und Bürger und individuelle Anliegen und Gespräche</a:t>
            </a:r>
            <a:endParaRPr kumimoji="0" lang="de-DE" sz="1200" b="0" i="0" u="none" strike="noStrike" kern="0" cap="none" spc="0" normalizeH="0" baseline="0" noProof="0" dirty="0">
              <a:ln>
                <a:noFill/>
              </a:ln>
              <a:solidFill>
                <a:srgbClr val="004B75"/>
              </a:solidFill>
              <a:effectLst/>
              <a:uLnTx/>
              <a:uFillTx/>
              <a:latin typeface="+mn-lt"/>
              <a:ea typeface="ＭＳ Ｐゴシック"/>
            </a:endParaRPr>
          </a:p>
        </p:txBody>
      </p:sp>
      <p:pic>
        <p:nvPicPr>
          <p:cNvPr id="12" name="Picture 2">
            <a:extLst>
              <a:ext uri="{FF2B5EF4-FFF2-40B4-BE49-F238E27FC236}">
                <a16:creationId xmlns:a16="http://schemas.microsoft.com/office/drawing/2014/main" id="{E0D03E4B-3C6E-0A62-1554-B727A85FD0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3226" r="3226"/>
          <a:stretch/>
        </p:blipFill>
        <p:spPr bwMode="auto">
          <a:xfrm>
            <a:off x="4575208" y="1246911"/>
            <a:ext cx="4568792" cy="3255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846919"/>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39D540B-531E-AB1A-1306-D25783898D7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A07CE83-CA4F-D052-D458-C9DD0664A81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483BC7DD-2E1A-D94C-4576-663A3CF5B54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167</a:t>
            </a:fld>
            <a:endParaRPr lang="de-DE" dirty="0"/>
          </a:p>
        </p:txBody>
      </p:sp>
      <p:sp>
        <p:nvSpPr>
          <p:cNvPr id="8" name="Titel 1">
            <a:extLst>
              <a:ext uri="{FF2B5EF4-FFF2-40B4-BE49-F238E27FC236}">
                <a16:creationId xmlns:a16="http://schemas.microsoft.com/office/drawing/2014/main" id="{37D73B7E-A046-C352-AFED-E8361C8C6A8B}"/>
              </a:ext>
            </a:extLst>
          </p:cNvPr>
          <p:cNvSpPr txBox="1">
            <a:spLocks/>
          </p:cNvSpPr>
          <p:nvPr/>
        </p:nvSpPr>
        <p:spPr>
          <a:xfrm>
            <a:off x="304800" y="134938"/>
            <a:ext cx="8749862" cy="1095375"/>
          </a:xfrm>
          <a:prstGeom prst="rect">
            <a:avLst/>
          </a:prstGeom>
        </p:spPr>
        <p:txBody>
          <a:bodyPr/>
          <a:lstStyle>
            <a:lvl1pPr algn="l" rtl="0" eaLnBrk="0" fontAlgn="base" hangingPunct="0">
              <a:lnSpc>
                <a:spcPct val="90000"/>
              </a:lnSpc>
              <a:spcBef>
                <a:spcPct val="25000"/>
              </a:spcBef>
              <a:spcAft>
                <a:spcPct val="0"/>
              </a:spcAft>
              <a:defRPr sz="2400">
                <a:solidFill>
                  <a:schemeClr val="tx2"/>
                </a:solidFill>
                <a:latin typeface="+mj-lt"/>
                <a:ea typeface="+mj-ea"/>
                <a:cs typeface="+mj-cs"/>
              </a:defRPr>
            </a:lvl1pPr>
            <a:lvl2pPr algn="l" rtl="0" eaLnBrk="0" fontAlgn="base" hangingPunct="0">
              <a:lnSpc>
                <a:spcPct val="90000"/>
              </a:lnSpc>
              <a:spcBef>
                <a:spcPct val="25000"/>
              </a:spcBef>
              <a:spcAft>
                <a:spcPct val="0"/>
              </a:spcAft>
              <a:defRPr sz="2400">
                <a:solidFill>
                  <a:schemeClr val="tx2"/>
                </a:solidFill>
                <a:latin typeface="Arial" charset="0"/>
              </a:defRPr>
            </a:lvl2pPr>
            <a:lvl3pPr algn="l" rtl="0" eaLnBrk="0" fontAlgn="base" hangingPunct="0">
              <a:lnSpc>
                <a:spcPct val="90000"/>
              </a:lnSpc>
              <a:spcBef>
                <a:spcPct val="25000"/>
              </a:spcBef>
              <a:spcAft>
                <a:spcPct val="0"/>
              </a:spcAft>
              <a:defRPr sz="2400">
                <a:solidFill>
                  <a:schemeClr val="tx2"/>
                </a:solidFill>
                <a:latin typeface="Arial" charset="0"/>
              </a:defRPr>
            </a:lvl3pPr>
            <a:lvl4pPr algn="l" rtl="0" eaLnBrk="0" fontAlgn="base" hangingPunct="0">
              <a:lnSpc>
                <a:spcPct val="90000"/>
              </a:lnSpc>
              <a:spcBef>
                <a:spcPct val="25000"/>
              </a:spcBef>
              <a:spcAft>
                <a:spcPct val="0"/>
              </a:spcAft>
              <a:defRPr sz="2400">
                <a:solidFill>
                  <a:schemeClr val="tx2"/>
                </a:solidFill>
                <a:latin typeface="Arial" charset="0"/>
              </a:defRPr>
            </a:lvl4pPr>
            <a:lvl5pPr algn="l" rtl="0" eaLnBrk="0" fontAlgn="base" hangingPunct="0">
              <a:lnSpc>
                <a:spcPct val="90000"/>
              </a:lnSpc>
              <a:spcBef>
                <a:spcPct val="25000"/>
              </a:spcBef>
              <a:spcAft>
                <a:spcPct val="0"/>
              </a:spcAft>
              <a:defRPr sz="2400">
                <a:solidFill>
                  <a:schemeClr val="tx2"/>
                </a:solidFill>
                <a:latin typeface="Arial" charset="0"/>
              </a:defRPr>
            </a:lvl5pPr>
            <a:lvl6pPr marL="457200" algn="l" rtl="0" fontAlgn="base">
              <a:lnSpc>
                <a:spcPct val="90000"/>
              </a:lnSpc>
              <a:spcBef>
                <a:spcPct val="25000"/>
              </a:spcBef>
              <a:spcAft>
                <a:spcPct val="0"/>
              </a:spcAft>
              <a:defRPr sz="2400">
                <a:solidFill>
                  <a:schemeClr val="tx2"/>
                </a:solidFill>
                <a:latin typeface="Tele-GroteskNor" pitchFamily="2" charset="0"/>
              </a:defRPr>
            </a:lvl6pPr>
            <a:lvl7pPr marL="914400" algn="l" rtl="0" fontAlgn="base">
              <a:lnSpc>
                <a:spcPct val="90000"/>
              </a:lnSpc>
              <a:spcBef>
                <a:spcPct val="25000"/>
              </a:spcBef>
              <a:spcAft>
                <a:spcPct val="0"/>
              </a:spcAft>
              <a:defRPr sz="2400">
                <a:solidFill>
                  <a:schemeClr val="tx2"/>
                </a:solidFill>
                <a:latin typeface="Tele-GroteskNor" pitchFamily="2" charset="0"/>
              </a:defRPr>
            </a:lvl7pPr>
            <a:lvl8pPr marL="1371600" algn="l" rtl="0" fontAlgn="base">
              <a:lnSpc>
                <a:spcPct val="90000"/>
              </a:lnSpc>
              <a:spcBef>
                <a:spcPct val="25000"/>
              </a:spcBef>
              <a:spcAft>
                <a:spcPct val="0"/>
              </a:spcAft>
              <a:defRPr sz="2400">
                <a:solidFill>
                  <a:schemeClr val="tx2"/>
                </a:solidFill>
                <a:latin typeface="Tele-GroteskNor" pitchFamily="2" charset="0"/>
              </a:defRPr>
            </a:lvl8pPr>
            <a:lvl9pPr marL="1828800" algn="l" rtl="0" fontAlgn="base">
              <a:lnSpc>
                <a:spcPct val="90000"/>
              </a:lnSpc>
              <a:spcBef>
                <a:spcPct val="25000"/>
              </a:spcBef>
              <a:spcAft>
                <a:spcPct val="0"/>
              </a:spcAft>
              <a:defRPr sz="2400">
                <a:solidFill>
                  <a:schemeClr val="tx2"/>
                </a:solidFill>
                <a:latin typeface="Tele-GroteskNor" pitchFamily="2" charset="0"/>
              </a:defRPr>
            </a:lvl9pPr>
          </a:lstStyle>
          <a:p>
            <a:pPr>
              <a:buClrTx/>
              <a:buSzTx/>
            </a:pPr>
            <a:r>
              <a:rPr lang="de-DE" sz="2000" b="1" dirty="0">
                <a:solidFill>
                  <a:srgbClr val="5489C2"/>
                </a:solidFill>
              </a:rPr>
              <a:t>Empfehlen Sie den Onlineausweis.</a:t>
            </a:r>
          </a:p>
          <a:p>
            <a:pPr>
              <a:buClrTx/>
              <a:buSzTx/>
              <a:buFontTx/>
            </a:pPr>
            <a:r>
              <a:rPr lang="de-DE" sz="2000" b="1" dirty="0">
                <a:solidFill>
                  <a:srgbClr val="5489C2"/>
                </a:solidFill>
              </a:rPr>
              <a:t>Häufige Fragen von Bürgerinnen und Bürgern.</a:t>
            </a:r>
          </a:p>
        </p:txBody>
      </p:sp>
      <p:grpSp>
        <p:nvGrpSpPr>
          <p:cNvPr id="5" name="Group 1">
            <a:extLst>
              <a:ext uri="{FF2B5EF4-FFF2-40B4-BE49-F238E27FC236}">
                <a16:creationId xmlns:a16="http://schemas.microsoft.com/office/drawing/2014/main" id="{F817A3F9-9022-B8BB-77FB-942A0FCFA3C2}"/>
              </a:ext>
            </a:extLst>
          </p:cNvPr>
          <p:cNvGrpSpPr/>
          <p:nvPr/>
        </p:nvGrpSpPr>
        <p:grpSpPr>
          <a:xfrm>
            <a:off x="463962" y="1230313"/>
            <a:ext cx="8538889" cy="644357"/>
            <a:chOff x="877079" y="1834984"/>
            <a:chExt cx="10476831" cy="644357"/>
          </a:xfrm>
        </p:grpSpPr>
        <p:sp>
          <p:nvSpPr>
            <p:cNvPr id="6" name="Textfeld 5">
              <a:extLst>
                <a:ext uri="{FF2B5EF4-FFF2-40B4-BE49-F238E27FC236}">
                  <a16:creationId xmlns:a16="http://schemas.microsoft.com/office/drawing/2014/main" id="{0ACA170A-0CC7-3D58-365B-CF86837F291D}"/>
                </a:ext>
              </a:extLst>
            </p:cNvPr>
            <p:cNvSpPr txBox="1"/>
            <p:nvPr/>
          </p:nvSpPr>
          <p:spPr bwMode="gray">
            <a:xfrm>
              <a:off x="877081" y="1834984"/>
              <a:ext cx="8640146" cy="1871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marL="0" indent="0" algn="l">
                <a:spcBef>
                  <a:spcPts val="0"/>
                </a:spcBef>
                <a:buNone/>
              </a:pPr>
              <a:r>
                <a:rPr lang="de-DE" sz="1200" b="1" u="sng" dirty="0">
                  <a:latin typeface="+mn-lt"/>
                </a:rPr>
                <a:t>Was ist der Online-Ausweis?</a:t>
              </a:r>
            </a:p>
          </p:txBody>
        </p:sp>
        <p:sp>
          <p:nvSpPr>
            <p:cNvPr id="7" name="Textfeld 6">
              <a:extLst>
                <a:ext uri="{FF2B5EF4-FFF2-40B4-BE49-F238E27FC236}">
                  <a16:creationId xmlns:a16="http://schemas.microsoft.com/office/drawing/2014/main" id="{C1135244-2512-2284-EA65-A05E3F9A79F8}"/>
                </a:ext>
              </a:extLst>
            </p:cNvPr>
            <p:cNvSpPr txBox="1"/>
            <p:nvPr/>
          </p:nvSpPr>
          <p:spPr bwMode="gray">
            <a:xfrm>
              <a:off x="877079" y="2107537"/>
              <a:ext cx="10476831" cy="371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a:spcBef>
                  <a:spcPts val="0"/>
                </a:spcBef>
              </a:pPr>
              <a:r>
                <a:rPr lang="de-DE" sz="1200" dirty="0">
                  <a:latin typeface="+mn-lt"/>
                </a:rPr>
                <a:t>Im Chip Ihres Personalausweises sind Ihre persönlichen Daten gespeichert. </a:t>
              </a:r>
            </a:p>
            <a:p>
              <a:pPr>
                <a:spcBef>
                  <a:spcPts val="0"/>
                </a:spcBef>
              </a:pPr>
              <a:r>
                <a:rPr lang="de-DE" sz="1200" dirty="0">
                  <a:latin typeface="+mn-lt"/>
                </a:rPr>
                <a:t>Dadurch können Sie sich im Internet elektronisch und sicher ausweisen. </a:t>
              </a:r>
            </a:p>
          </p:txBody>
        </p:sp>
      </p:grpSp>
      <p:grpSp>
        <p:nvGrpSpPr>
          <p:cNvPr id="9" name="Group 11">
            <a:extLst>
              <a:ext uri="{FF2B5EF4-FFF2-40B4-BE49-F238E27FC236}">
                <a16:creationId xmlns:a16="http://schemas.microsoft.com/office/drawing/2014/main" id="{0D312A58-DE2F-54BC-868C-C9B30F00DECA}"/>
              </a:ext>
            </a:extLst>
          </p:cNvPr>
          <p:cNvGrpSpPr/>
          <p:nvPr/>
        </p:nvGrpSpPr>
        <p:grpSpPr>
          <a:xfrm>
            <a:off x="463962" y="2187848"/>
            <a:ext cx="8538889" cy="641700"/>
            <a:chOff x="973329" y="2834380"/>
            <a:chExt cx="10476831" cy="641700"/>
          </a:xfrm>
        </p:grpSpPr>
        <p:sp>
          <p:nvSpPr>
            <p:cNvPr id="10" name="Textfeld 9">
              <a:extLst>
                <a:ext uri="{FF2B5EF4-FFF2-40B4-BE49-F238E27FC236}">
                  <a16:creationId xmlns:a16="http://schemas.microsoft.com/office/drawing/2014/main" id="{451BE20B-53E0-7794-0D11-A8D149F7DE93}"/>
                </a:ext>
              </a:extLst>
            </p:cNvPr>
            <p:cNvSpPr txBox="1"/>
            <p:nvPr/>
          </p:nvSpPr>
          <p:spPr bwMode="gray">
            <a:xfrm>
              <a:off x="973331" y="2834380"/>
              <a:ext cx="8640146" cy="1871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marL="0" indent="0" algn="l">
                <a:spcBef>
                  <a:spcPts val="0"/>
                </a:spcBef>
                <a:buNone/>
              </a:pPr>
              <a:r>
                <a:rPr lang="de-DE" sz="1200" b="1" u="sng" dirty="0">
                  <a:latin typeface="+mn-lt"/>
                </a:rPr>
                <a:t>Was kann ich damit machen?</a:t>
              </a:r>
            </a:p>
          </p:txBody>
        </p:sp>
        <p:sp>
          <p:nvSpPr>
            <p:cNvPr id="13" name="Textfeld 12">
              <a:extLst>
                <a:ext uri="{FF2B5EF4-FFF2-40B4-BE49-F238E27FC236}">
                  <a16:creationId xmlns:a16="http://schemas.microsoft.com/office/drawing/2014/main" id="{511DCB72-FDE9-0E15-E12A-4E0BB91F1670}"/>
                </a:ext>
              </a:extLst>
            </p:cNvPr>
            <p:cNvSpPr txBox="1"/>
            <p:nvPr/>
          </p:nvSpPr>
          <p:spPr bwMode="gray">
            <a:xfrm>
              <a:off x="973329" y="3104276"/>
              <a:ext cx="10476831" cy="371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marL="0" indent="0" algn="l">
                <a:spcBef>
                  <a:spcPts val="0"/>
                </a:spcBef>
                <a:buNone/>
              </a:pPr>
              <a:r>
                <a:rPr lang="de-DE" sz="1200" dirty="0">
                  <a:latin typeface="+mn-lt"/>
                </a:rPr>
                <a:t>Mit dem Online-Ausweis können Sie sich im Internet und an Bürgerterminals ausweisen. </a:t>
              </a:r>
            </a:p>
            <a:p>
              <a:pPr marL="0" indent="0" algn="l">
                <a:spcBef>
                  <a:spcPts val="0"/>
                </a:spcBef>
                <a:buNone/>
              </a:pPr>
              <a:r>
                <a:rPr lang="de-DE" sz="1200" dirty="0">
                  <a:latin typeface="+mn-lt"/>
                </a:rPr>
                <a:t>Dadurch können Sie Geschäftliches und Behördengänge schnell, sicher und bequem online erledigen. </a:t>
              </a:r>
            </a:p>
          </p:txBody>
        </p:sp>
      </p:grpSp>
      <p:grpSp>
        <p:nvGrpSpPr>
          <p:cNvPr id="14" name="Group 14">
            <a:extLst>
              <a:ext uri="{FF2B5EF4-FFF2-40B4-BE49-F238E27FC236}">
                <a16:creationId xmlns:a16="http://schemas.microsoft.com/office/drawing/2014/main" id="{C21E7105-EDD2-E515-4222-941EAE26311F}"/>
              </a:ext>
            </a:extLst>
          </p:cNvPr>
          <p:cNvGrpSpPr/>
          <p:nvPr/>
        </p:nvGrpSpPr>
        <p:grpSpPr>
          <a:xfrm>
            <a:off x="463962" y="3101090"/>
            <a:ext cx="8538889" cy="686217"/>
            <a:chOff x="973329" y="3877521"/>
            <a:chExt cx="10476831" cy="686217"/>
          </a:xfrm>
        </p:grpSpPr>
        <p:sp>
          <p:nvSpPr>
            <p:cNvPr id="15" name="Textfeld 14">
              <a:extLst>
                <a:ext uri="{FF2B5EF4-FFF2-40B4-BE49-F238E27FC236}">
                  <a16:creationId xmlns:a16="http://schemas.microsoft.com/office/drawing/2014/main" id="{42F972AE-6D5A-A8D9-9A8C-B26715D1BB7D}"/>
                </a:ext>
              </a:extLst>
            </p:cNvPr>
            <p:cNvSpPr txBox="1"/>
            <p:nvPr/>
          </p:nvSpPr>
          <p:spPr bwMode="gray">
            <a:xfrm>
              <a:off x="973331" y="3877521"/>
              <a:ext cx="8640146" cy="1871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marL="0" indent="0" algn="l">
                <a:spcBef>
                  <a:spcPts val="0"/>
                </a:spcBef>
                <a:buNone/>
              </a:pPr>
              <a:r>
                <a:rPr lang="de-DE" sz="1200" b="1" u="sng" dirty="0">
                  <a:latin typeface="+mn-lt"/>
                </a:rPr>
                <a:t>Ist das sicher?</a:t>
              </a:r>
            </a:p>
          </p:txBody>
        </p:sp>
        <p:sp>
          <p:nvSpPr>
            <p:cNvPr id="16" name="Textfeld 15">
              <a:extLst>
                <a:ext uri="{FF2B5EF4-FFF2-40B4-BE49-F238E27FC236}">
                  <a16:creationId xmlns:a16="http://schemas.microsoft.com/office/drawing/2014/main" id="{E7BCC8B2-2519-0121-98D6-07D601836730}"/>
                </a:ext>
              </a:extLst>
            </p:cNvPr>
            <p:cNvSpPr txBox="1"/>
            <p:nvPr/>
          </p:nvSpPr>
          <p:spPr bwMode="gray">
            <a:xfrm>
              <a:off x="973329" y="4191934"/>
              <a:ext cx="10476831" cy="371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marL="0" indent="0" algn="l">
                <a:spcBef>
                  <a:spcPts val="0"/>
                </a:spcBef>
                <a:buNone/>
              </a:pPr>
              <a:r>
                <a:rPr lang="de-DE" sz="1200" dirty="0">
                  <a:latin typeface="+mn-lt"/>
                </a:rPr>
                <a:t>Ja, Ihre Daten sind im Chip und während der Übermittlung an Unternehmen und Behörden sicher geschützt durch die sechsstellige PIN und die durchgehende Verschlüsselung. </a:t>
              </a:r>
            </a:p>
          </p:txBody>
        </p:sp>
      </p:grpSp>
      <p:grpSp>
        <p:nvGrpSpPr>
          <p:cNvPr id="17" name="Group 16">
            <a:extLst>
              <a:ext uri="{FF2B5EF4-FFF2-40B4-BE49-F238E27FC236}">
                <a16:creationId xmlns:a16="http://schemas.microsoft.com/office/drawing/2014/main" id="{8ED90649-866B-6185-CE56-3C9EC1EF83C3}"/>
              </a:ext>
            </a:extLst>
          </p:cNvPr>
          <p:cNvGrpSpPr/>
          <p:nvPr/>
        </p:nvGrpSpPr>
        <p:grpSpPr>
          <a:xfrm>
            <a:off x="463962" y="4091868"/>
            <a:ext cx="8538889" cy="659753"/>
            <a:chOff x="973329" y="4988029"/>
            <a:chExt cx="10476831" cy="659753"/>
          </a:xfrm>
        </p:grpSpPr>
        <p:sp>
          <p:nvSpPr>
            <p:cNvPr id="18" name="Textfeld 17">
              <a:extLst>
                <a:ext uri="{FF2B5EF4-FFF2-40B4-BE49-F238E27FC236}">
                  <a16:creationId xmlns:a16="http://schemas.microsoft.com/office/drawing/2014/main" id="{C90A2DD3-3375-EAE3-A57B-6C53FE68BB2D}"/>
                </a:ext>
              </a:extLst>
            </p:cNvPr>
            <p:cNvSpPr txBox="1"/>
            <p:nvPr/>
          </p:nvSpPr>
          <p:spPr bwMode="gray">
            <a:xfrm>
              <a:off x="973331" y="4988029"/>
              <a:ext cx="8640146" cy="1871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marL="0" indent="0" algn="l">
                <a:spcBef>
                  <a:spcPts val="0"/>
                </a:spcBef>
                <a:buNone/>
              </a:pPr>
              <a:r>
                <a:rPr lang="de-DE" sz="1200" b="1" u="sng" dirty="0">
                  <a:latin typeface="+mn-lt"/>
                </a:rPr>
                <a:t>Haben Sie das selbst schon mal benutzt?</a:t>
              </a:r>
            </a:p>
          </p:txBody>
        </p:sp>
        <p:sp>
          <p:nvSpPr>
            <p:cNvPr id="19" name="Textfeld 18">
              <a:extLst>
                <a:ext uri="{FF2B5EF4-FFF2-40B4-BE49-F238E27FC236}">
                  <a16:creationId xmlns:a16="http://schemas.microsoft.com/office/drawing/2014/main" id="{B53A315D-E8AB-97AF-2898-7B469A6FF3DD}"/>
                </a:ext>
              </a:extLst>
            </p:cNvPr>
            <p:cNvSpPr txBox="1"/>
            <p:nvPr/>
          </p:nvSpPr>
          <p:spPr bwMode="gray">
            <a:xfrm>
              <a:off x="973329" y="5275978"/>
              <a:ext cx="10476831" cy="371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2448" numCol="1" rtlCol="0" anchor="t" anchorCtr="0" compatLnSpc="1">
              <a:prstTxWarp prst="textNoShape">
                <a:avLst/>
              </a:prstTxWarp>
              <a:spAutoFit/>
            </a:bodyPr>
            <a:lstStyle/>
            <a:p>
              <a:pPr>
                <a:spcBef>
                  <a:spcPts val="0"/>
                </a:spcBef>
              </a:pPr>
              <a:r>
                <a:rPr lang="de-DE" sz="1200" dirty="0">
                  <a:latin typeface="+mn-lt"/>
                </a:rPr>
                <a:t>Probieren Sie einfach selbst aus. Dazu gibt es extra die Funktion „meine Daten einsehen“ in der </a:t>
              </a:r>
              <a:r>
                <a:rPr lang="de-DE" sz="1200" dirty="0" err="1">
                  <a:latin typeface="+mn-lt"/>
                </a:rPr>
                <a:t>AusweisApp</a:t>
              </a:r>
              <a:r>
                <a:rPr lang="de-DE" sz="1200" dirty="0">
                  <a:latin typeface="+mn-lt"/>
                </a:rPr>
                <a:t>. </a:t>
              </a:r>
            </a:p>
            <a:p>
              <a:pPr>
                <a:spcBef>
                  <a:spcPts val="0"/>
                </a:spcBef>
              </a:pPr>
              <a:r>
                <a:rPr lang="de-DE" sz="1200" dirty="0">
                  <a:latin typeface="+mn-lt"/>
                </a:rPr>
                <a:t>Damit können Sie sehen, welche Daten im Chip gespeichert sind. Die Daten werden dabei nicht übertragen.  </a:t>
              </a:r>
            </a:p>
          </p:txBody>
        </p:sp>
      </p:grpSp>
    </p:spTree>
    <p:extLst>
      <p:ext uri="{BB962C8B-B14F-4D97-AF65-F5344CB8AC3E}">
        <p14:creationId xmlns:p14="http://schemas.microsoft.com/office/powerpoint/2010/main" val="3093728312"/>
      </p:ext>
    </p:extLst>
  </p:cSld>
  <p:clrMapOvr>
    <a:masterClrMapping/>
  </p:clrMapOvr>
  <mc:AlternateContent xmlns:mc="http://schemas.openxmlformats.org/markup-compatibility/2006" xmlns:p14="http://schemas.microsoft.com/office/powerpoint/2010/main">
    <mc:Choice Requires="p14">
      <p:transition spd="slow" p14:dur="30000"/>
    </mc:Choice>
    <mc:Fallback xmlns="">
      <p:transition spd="slow"/>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9948052-005B-44F7-AEFE-07B296B7C8A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36000" tIns="72000" rIns="36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eID-</a:t>
            </a:r>
            <a:r>
              <a:rPr lang="de-DE" sz="36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Servicecloud</a:t>
            </a:r>
            <a:endPar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2572BAB-729B-4993-9A66-D59E4076CE1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168</a:t>
            </a:fld>
            <a:endParaRPr lang="de-DE" dirty="0"/>
          </a:p>
        </p:txBody>
      </p:sp>
    </p:spTree>
    <p:extLst>
      <p:ext uri="{BB962C8B-B14F-4D97-AF65-F5344CB8AC3E}">
        <p14:creationId xmlns:p14="http://schemas.microsoft.com/office/powerpoint/2010/main" val="295629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Inhaltsplatzhalter 2">
            <a:extLst>
              <a:ext uri="{FF2B5EF4-FFF2-40B4-BE49-F238E27FC236}">
                <a16:creationId xmlns:a16="http://schemas.microsoft.com/office/drawing/2014/main" id="{841E9257-243D-59D4-2A1A-C23A94A3B1E7}"/>
              </a:ext>
            </a:extLst>
          </p:cNvPr>
          <p:cNvSpPr txBox="1">
            <a:spLocks/>
          </p:cNvSpPr>
          <p:nvPr/>
        </p:nvSpPr>
        <p:spPr bwMode="auto">
          <a:xfrm>
            <a:off x="4807077" y="2902866"/>
            <a:ext cx="1144199" cy="285492"/>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Aft>
                <a:spcPts val="0"/>
              </a:spcAft>
              <a:buNone/>
            </a:pPr>
            <a:r>
              <a:rPr lang="de-DE" altLang="de-DE" sz="1050" dirty="0"/>
              <a:t>Mandanten-</a:t>
            </a:r>
          </a:p>
          <a:p>
            <a:pPr>
              <a:spcAft>
                <a:spcPts val="0"/>
              </a:spcAft>
              <a:buNone/>
            </a:pPr>
            <a:r>
              <a:rPr lang="de-DE" altLang="de-DE" sz="1050" dirty="0"/>
              <a:t>fähiges System</a:t>
            </a:r>
          </a:p>
        </p:txBody>
      </p:sp>
      <p:sp>
        <p:nvSpPr>
          <p:cNvPr id="74" name="Inhaltsplatzhalter 2">
            <a:extLst>
              <a:ext uri="{FF2B5EF4-FFF2-40B4-BE49-F238E27FC236}">
                <a16:creationId xmlns:a16="http://schemas.microsoft.com/office/drawing/2014/main" id="{7957D433-1B50-71EC-2CC1-67236295616D}"/>
              </a:ext>
            </a:extLst>
          </p:cNvPr>
          <p:cNvSpPr txBox="1">
            <a:spLocks/>
          </p:cNvSpPr>
          <p:nvPr/>
        </p:nvSpPr>
        <p:spPr bwMode="auto">
          <a:xfrm>
            <a:off x="3094622" y="2438282"/>
            <a:ext cx="926266" cy="285492"/>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r">
              <a:spcAft>
                <a:spcPts val="0"/>
              </a:spcAft>
              <a:buNone/>
            </a:pPr>
            <a:r>
              <a:rPr lang="de-DE" altLang="de-DE" sz="1050" dirty="0"/>
              <a:t>eID-</a:t>
            </a:r>
            <a:br>
              <a:rPr lang="de-DE" altLang="de-DE" sz="1050" dirty="0"/>
            </a:br>
            <a:r>
              <a:rPr lang="de-DE" altLang="de-DE" sz="1050" dirty="0"/>
              <a:t>Server</a:t>
            </a:r>
          </a:p>
        </p:txBody>
      </p:sp>
      <p:sp>
        <p:nvSpPr>
          <p:cNvPr id="79" name="Inhaltsplatzhalter 2">
            <a:extLst>
              <a:ext uri="{FF2B5EF4-FFF2-40B4-BE49-F238E27FC236}">
                <a16:creationId xmlns:a16="http://schemas.microsoft.com/office/drawing/2014/main" id="{56F7EC6B-D983-9FA0-F9F2-4E0329D9AA15}"/>
              </a:ext>
            </a:extLst>
          </p:cNvPr>
          <p:cNvSpPr txBox="1">
            <a:spLocks/>
          </p:cNvSpPr>
          <p:nvPr/>
        </p:nvSpPr>
        <p:spPr bwMode="auto">
          <a:xfrm>
            <a:off x="4807078" y="2245027"/>
            <a:ext cx="926266" cy="285492"/>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Aft>
                <a:spcPts val="0"/>
              </a:spcAft>
              <a:buNone/>
            </a:pPr>
            <a:r>
              <a:rPr lang="de-DE" altLang="de-DE" sz="1050" dirty="0" err="1"/>
              <a:t>Berechti</a:t>
            </a:r>
            <a:r>
              <a:rPr lang="de-DE" altLang="de-DE" sz="1050" dirty="0"/>
              <a:t>-</a:t>
            </a:r>
            <a:r>
              <a:rPr lang="de-DE" altLang="de-DE" sz="1050" dirty="0" err="1"/>
              <a:t>gungs</a:t>
            </a:r>
            <a:r>
              <a:rPr lang="de-DE" altLang="de-DE" sz="1050" dirty="0"/>
              <a:t>-zertifikat</a:t>
            </a:r>
          </a:p>
        </p:txBody>
      </p:sp>
      <p:pic>
        <p:nvPicPr>
          <p:cNvPr id="82" name="Grafik 81" descr="Cloud Silhouette">
            <a:extLst>
              <a:ext uri="{FF2B5EF4-FFF2-40B4-BE49-F238E27FC236}">
                <a16:creationId xmlns:a16="http://schemas.microsoft.com/office/drawing/2014/main" id="{2348B9E4-FD47-6884-D365-6823E54F19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901978" y="992504"/>
            <a:ext cx="3348277" cy="3234420"/>
          </a:xfrm>
          <a:prstGeom prst="rect">
            <a:avLst/>
          </a:prstGeom>
        </p:spPr>
      </p:pic>
      <p:cxnSp>
        <p:nvCxnSpPr>
          <p:cNvPr id="3" name="Gerader Verbinder 2">
            <a:extLst>
              <a:ext uri="{FF2B5EF4-FFF2-40B4-BE49-F238E27FC236}">
                <a16:creationId xmlns:a16="http://schemas.microsoft.com/office/drawing/2014/main" id="{E84EDCD1-3587-410C-8DFB-27186A6BC73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eID-</a:t>
            </a:r>
            <a:r>
              <a:rPr lang="de-DE" b="1" dirty="0" err="1">
                <a:solidFill>
                  <a:srgbClr val="5489C2"/>
                </a:solidFill>
              </a:rPr>
              <a:t>Servicecloud</a:t>
            </a:r>
            <a:r>
              <a:rPr lang="de-DE" b="1" dirty="0">
                <a:solidFill>
                  <a:srgbClr val="5489C2"/>
                </a:solidFill>
              </a:rPr>
              <a:t> – Mitglieder stellen eID-Dienste bereit</a:t>
            </a:r>
            <a:endParaRPr lang="de-DE" dirty="0"/>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buergerservice.org e.V. betreibt die eID-</a:t>
            </a:r>
            <a:r>
              <a:rPr lang="de-DE" sz="1400" b="1" dirty="0" err="1">
                <a:solidFill>
                  <a:schemeClr val="bg1"/>
                </a:solidFill>
                <a:latin typeface="+mn-lt"/>
                <a:ea typeface="ＭＳ Ｐゴシック" pitchFamily="34" charset="-128"/>
                <a:cs typeface="Arial" pitchFamily="34" charset="0"/>
              </a:rPr>
              <a:t>Servicecloud</a:t>
            </a:r>
            <a:r>
              <a:rPr lang="de-DE" sz="1400" b="1" dirty="0">
                <a:solidFill>
                  <a:schemeClr val="bg1"/>
                </a:solidFill>
                <a:latin typeface="+mn-lt"/>
                <a:ea typeface="ＭＳ Ｐゴシック" pitchFamily="34" charset="-128"/>
                <a:cs typeface="Arial" pitchFamily="34" charset="0"/>
              </a:rPr>
              <a:t> als gemeinnütziges Angebot</a:t>
            </a:r>
          </a:p>
        </p:txBody>
      </p:sp>
      <p:sp>
        <p:nvSpPr>
          <p:cNvPr id="11" name="AutoShape 5">
            <a:extLst>
              <a:ext uri="{FF2B5EF4-FFF2-40B4-BE49-F238E27FC236}">
                <a16:creationId xmlns:a16="http://schemas.microsoft.com/office/drawing/2014/main" id="{3BF4A2B3-A2DC-4565-A584-4F8A590D07EF}"/>
              </a:ext>
            </a:extLst>
          </p:cNvPr>
          <p:cNvSpPr>
            <a:spLocks noChangeArrowheads="1"/>
          </p:cNvSpPr>
          <p:nvPr>
            <p:custDataLst>
              <p:tags r:id="rId2"/>
            </p:custDataLst>
          </p:nvPr>
        </p:nvSpPr>
        <p:spPr bwMode="gray">
          <a:xfrm>
            <a:off x="326055" y="1483417"/>
            <a:ext cx="2521324" cy="270000"/>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eID-Nutzer</a:t>
            </a:r>
          </a:p>
        </p:txBody>
      </p:sp>
      <p:sp>
        <p:nvSpPr>
          <p:cNvPr id="13" name="AutoShape 5">
            <a:extLst>
              <a:ext uri="{FF2B5EF4-FFF2-40B4-BE49-F238E27FC236}">
                <a16:creationId xmlns:a16="http://schemas.microsoft.com/office/drawing/2014/main" id="{245689E1-33F0-44A1-BEA0-B3B22DD610A5}"/>
              </a:ext>
            </a:extLst>
          </p:cNvPr>
          <p:cNvSpPr>
            <a:spLocks noChangeArrowheads="1"/>
          </p:cNvSpPr>
          <p:nvPr>
            <p:custDataLst>
              <p:tags r:id="rId3"/>
            </p:custDataLst>
          </p:nvPr>
        </p:nvSpPr>
        <p:spPr bwMode="gray">
          <a:xfrm>
            <a:off x="3353976" y="1483417"/>
            <a:ext cx="2521324" cy="270000"/>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eID-</a:t>
            </a:r>
            <a:r>
              <a:rPr lang="de-DE" sz="1400" b="1" dirty="0" err="1">
                <a:solidFill>
                  <a:schemeClr val="bg1"/>
                </a:solidFill>
                <a:latin typeface="+mn-lt"/>
                <a:ea typeface="ＭＳ Ｐゴシック" pitchFamily="34" charset="-128"/>
                <a:cs typeface="Arial" pitchFamily="34" charset="0"/>
              </a:rPr>
              <a:t>Servicecloud</a:t>
            </a:r>
            <a:endParaRPr lang="de-DE" sz="1400" b="1" dirty="0">
              <a:solidFill>
                <a:schemeClr val="bg1"/>
              </a:solidFill>
              <a:latin typeface="+mn-lt"/>
              <a:ea typeface="ＭＳ Ｐゴシック" pitchFamily="34" charset="-128"/>
              <a:cs typeface="Arial" pitchFamily="34" charset="0"/>
            </a:endParaRPr>
          </a:p>
        </p:txBody>
      </p:sp>
      <p:sp>
        <p:nvSpPr>
          <p:cNvPr id="14" name="AutoShape 5">
            <a:extLst>
              <a:ext uri="{FF2B5EF4-FFF2-40B4-BE49-F238E27FC236}">
                <a16:creationId xmlns:a16="http://schemas.microsoft.com/office/drawing/2014/main" id="{FB468D6D-1564-43E0-AF48-7AD68E241194}"/>
              </a:ext>
            </a:extLst>
          </p:cNvPr>
          <p:cNvSpPr>
            <a:spLocks noChangeArrowheads="1"/>
          </p:cNvSpPr>
          <p:nvPr>
            <p:custDataLst>
              <p:tags r:id="rId4"/>
            </p:custDataLst>
          </p:nvPr>
        </p:nvSpPr>
        <p:spPr bwMode="gray">
          <a:xfrm>
            <a:off x="6321051" y="1483416"/>
            <a:ext cx="2521324" cy="270000"/>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eID-Dienste der Mitglieder</a:t>
            </a:r>
          </a:p>
        </p:txBody>
      </p:sp>
      <p:pic>
        <p:nvPicPr>
          <p:cNvPr id="9" name="Grafik 8">
            <a:extLst>
              <a:ext uri="{FF2B5EF4-FFF2-40B4-BE49-F238E27FC236}">
                <a16:creationId xmlns:a16="http://schemas.microsoft.com/office/drawing/2014/main" id="{4B1449CE-4B7F-4E56-AEFB-E0F79BB296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5698" y="2066289"/>
            <a:ext cx="514350" cy="728365"/>
          </a:xfrm>
          <a:prstGeom prst="rect">
            <a:avLst/>
          </a:prstGeom>
        </p:spPr>
      </p:pic>
      <p:sp>
        <p:nvSpPr>
          <p:cNvPr id="20" name="Textfeld 19">
            <a:extLst>
              <a:ext uri="{FF2B5EF4-FFF2-40B4-BE49-F238E27FC236}">
                <a16:creationId xmlns:a16="http://schemas.microsoft.com/office/drawing/2014/main" id="{4CDA568D-A053-42E4-AC11-FB7DCC710777}"/>
              </a:ext>
            </a:extLst>
          </p:cNvPr>
          <p:cNvSpPr txBox="1"/>
          <p:nvPr/>
        </p:nvSpPr>
        <p:spPr>
          <a:xfrm>
            <a:off x="6964075" y="1885267"/>
            <a:ext cx="2056973" cy="276999"/>
          </a:xfrm>
          <a:prstGeom prst="rect">
            <a:avLst/>
          </a:prstGeom>
          <a:noFill/>
        </p:spPr>
        <p:txBody>
          <a:bodyPr wrap="none" rtlCol="0">
            <a:spAutoFit/>
          </a:bodyPr>
          <a:lstStyle/>
          <a:p>
            <a:r>
              <a:rPr lang="de-DE" sz="1200" dirty="0">
                <a:latin typeface="+mn-lt"/>
              </a:rPr>
              <a:t>Dokumentenausgabeboxen</a:t>
            </a:r>
          </a:p>
        </p:txBody>
      </p:sp>
      <p:sp>
        <p:nvSpPr>
          <p:cNvPr id="30" name="Textfeld 29">
            <a:extLst>
              <a:ext uri="{FF2B5EF4-FFF2-40B4-BE49-F238E27FC236}">
                <a16:creationId xmlns:a16="http://schemas.microsoft.com/office/drawing/2014/main" id="{D71A5652-3FED-4BF9-BCC9-1FEA32B73F24}"/>
              </a:ext>
            </a:extLst>
          </p:cNvPr>
          <p:cNvSpPr txBox="1"/>
          <p:nvPr/>
        </p:nvSpPr>
        <p:spPr>
          <a:xfrm>
            <a:off x="6964075" y="2712037"/>
            <a:ext cx="2023759" cy="276999"/>
          </a:xfrm>
          <a:prstGeom prst="rect">
            <a:avLst/>
          </a:prstGeom>
          <a:noFill/>
        </p:spPr>
        <p:txBody>
          <a:bodyPr wrap="none" rtlCol="0">
            <a:spAutoFit/>
          </a:bodyPr>
          <a:lstStyle/>
          <a:p>
            <a:r>
              <a:rPr lang="de-DE" sz="1200" dirty="0">
                <a:latin typeface="+mn-lt"/>
              </a:rPr>
              <a:t>Elektronische Türschlösser</a:t>
            </a:r>
          </a:p>
        </p:txBody>
      </p:sp>
      <p:grpSp>
        <p:nvGrpSpPr>
          <p:cNvPr id="40" name="Gruppieren 39">
            <a:extLst>
              <a:ext uri="{FF2B5EF4-FFF2-40B4-BE49-F238E27FC236}">
                <a16:creationId xmlns:a16="http://schemas.microsoft.com/office/drawing/2014/main" id="{0A01BCCC-E4BB-4558-B717-D4EA0320A6C8}"/>
              </a:ext>
            </a:extLst>
          </p:cNvPr>
          <p:cNvGrpSpPr/>
          <p:nvPr/>
        </p:nvGrpSpPr>
        <p:grpSpPr>
          <a:xfrm>
            <a:off x="6563946" y="3538807"/>
            <a:ext cx="738683" cy="397369"/>
            <a:chOff x="6321050" y="2171025"/>
            <a:chExt cx="738683" cy="397369"/>
          </a:xfrm>
        </p:grpSpPr>
        <p:grpSp>
          <p:nvGrpSpPr>
            <p:cNvPr id="41" name="Gruppieren 40">
              <a:extLst>
                <a:ext uri="{FF2B5EF4-FFF2-40B4-BE49-F238E27FC236}">
                  <a16:creationId xmlns:a16="http://schemas.microsoft.com/office/drawing/2014/main" id="{3B06D14E-16D1-4BD3-A23C-CCF46034538F}"/>
                </a:ext>
              </a:extLst>
            </p:cNvPr>
            <p:cNvGrpSpPr/>
            <p:nvPr/>
          </p:nvGrpSpPr>
          <p:grpSpPr>
            <a:xfrm>
              <a:off x="6321050" y="2240171"/>
              <a:ext cx="400129" cy="328223"/>
              <a:chOff x="6786484" y="2397469"/>
              <a:chExt cx="992982" cy="678982"/>
            </a:xfrm>
          </p:grpSpPr>
          <p:sp>
            <p:nvSpPr>
              <p:cNvPr id="43" name="Zylinder 42">
                <a:extLst>
                  <a:ext uri="{FF2B5EF4-FFF2-40B4-BE49-F238E27FC236}">
                    <a16:creationId xmlns:a16="http://schemas.microsoft.com/office/drawing/2014/main" id="{C14D7AB7-C5F8-483B-813D-CED34916EB69}"/>
                  </a:ext>
                </a:extLst>
              </p:cNvPr>
              <p:cNvSpPr/>
              <p:nvPr/>
            </p:nvSpPr>
            <p:spPr bwMode="auto">
              <a:xfrm>
                <a:off x="6786484" y="2814257"/>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44" name="Zylinder 43">
                <a:extLst>
                  <a:ext uri="{FF2B5EF4-FFF2-40B4-BE49-F238E27FC236}">
                    <a16:creationId xmlns:a16="http://schemas.microsoft.com/office/drawing/2014/main" id="{3AB5F523-54DC-4280-B771-89A28E3B2783}"/>
                  </a:ext>
                </a:extLst>
              </p:cNvPr>
              <p:cNvSpPr/>
              <p:nvPr/>
            </p:nvSpPr>
            <p:spPr bwMode="auto">
              <a:xfrm>
                <a:off x="6786484" y="2609401"/>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45" name="Zylinder 44">
                <a:extLst>
                  <a:ext uri="{FF2B5EF4-FFF2-40B4-BE49-F238E27FC236}">
                    <a16:creationId xmlns:a16="http://schemas.microsoft.com/office/drawing/2014/main" id="{3F5E2566-CB07-4541-B570-5F383DEC7DF8}"/>
                  </a:ext>
                </a:extLst>
              </p:cNvPr>
              <p:cNvSpPr/>
              <p:nvPr/>
            </p:nvSpPr>
            <p:spPr bwMode="auto">
              <a:xfrm>
                <a:off x="6786484" y="2397469"/>
                <a:ext cx="992982" cy="262194"/>
              </a:xfrm>
              <a:prstGeom prst="can">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grpSp>
        <p:sp>
          <p:nvSpPr>
            <p:cNvPr id="42" name="Textfeld 41">
              <a:extLst>
                <a:ext uri="{FF2B5EF4-FFF2-40B4-BE49-F238E27FC236}">
                  <a16:creationId xmlns:a16="http://schemas.microsoft.com/office/drawing/2014/main" id="{E2BD1A7C-61DF-4910-8C25-5898C31269B6}"/>
                </a:ext>
              </a:extLst>
            </p:cNvPr>
            <p:cNvSpPr txBox="1"/>
            <p:nvPr/>
          </p:nvSpPr>
          <p:spPr>
            <a:xfrm>
              <a:off x="6721179" y="2171025"/>
              <a:ext cx="338554" cy="276999"/>
            </a:xfrm>
            <a:prstGeom prst="rect">
              <a:avLst/>
            </a:prstGeom>
            <a:noFill/>
          </p:spPr>
          <p:txBody>
            <a:bodyPr wrap="none" rtlCol="0">
              <a:spAutoFit/>
            </a:bodyPr>
            <a:lstStyle/>
            <a:p>
              <a:r>
                <a:rPr lang="de-DE" sz="1200" dirty="0">
                  <a:latin typeface="+mn-lt"/>
                </a:rPr>
                <a:t>…</a:t>
              </a:r>
            </a:p>
          </p:txBody>
        </p:sp>
      </p:grpSp>
      <p:cxnSp>
        <p:nvCxnSpPr>
          <p:cNvPr id="55" name="Gerade Verbindung mit Pfeil 54">
            <a:extLst>
              <a:ext uri="{FF2B5EF4-FFF2-40B4-BE49-F238E27FC236}">
                <a16:creationId xmlns:a16="http://schemas.microsoft.com/office/drawing/2014/main" id="{EDD69E7D-661E-4D23-9A18-88E3345A1171}"/>
              </a:ext>
            </a:extLst>
          </p:cNvPr>
          <p:cNvCxnSpPr>
            <a:cxnSpLocks/>
            <a:stCxn id="73" idx="0"/>
          </p:cNvCxnSpPr>
          <p:nvPr/>
        </p:nvCxnSpPr>
        <p:spPr bwMode="auto">
          <a:xfrm flipH="1" flipV="1">
            <a:off x="1941023" y="2298652"/>
            <a:ext cx="1492802" cy="591590"/>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56" name="Gerade Verbindung mit Pfeil 55">
            <a:extLst>
              <a:ext uri="{FF2B5EF4-FFF2-40B4-BE49-F238E27FC236}">
                <a16:creationId xmlns:a16="http://schemas.microsoft.com/office/drawing/2014/main" id="{DBFF030B-C7AE-47C9-A3BA-5A423A9FFB23}"/>
              </a:ext>
            </a:extLst>
          </p:cNvPr>
          <p:cNvCxnSpPr>
            <a:cxnSpLocks/>
            <a:stCxn id="72" idx="0"/>
          </p:cNvCxnSpPr>
          <p:nvPr/>
        </p:nvCxnSpPr>
        <p:spPr bwMode="auto">
          <a:xfrm flipV="1">
            <a:off x="5601913" y="2281598"/>
            <a:ext cx="810366" cy="598791"/>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62" name="Gerade Verbindung mit Pfeil 61">
            <a:extLst>
              <a:ext uri="{FF2B5EF4-FFF2-40B4-BE49-F238E27FC236}">
                <a16:creationId xmlns:a16="http://schemas.microsoft.com/office/drawing/2014/main" id="{22667EEE-00E1-45D8-BAC0-7F5FD5DEACB3}"/>
              </a:ext>
            </a:extLst>
          </p:cNvPr>
          <p:cNvCxnSpPr>
            <a:cxnSpLocks/>
          </p:cNvCxnSpPr>
          <p:nvPr/>
        </p:nvCxnSpPr>
        <p:spPr bwMode="auto">
          <a:xfrm flipV="1">
            <a:off x="5596805" y="2885217"/>
            <a:ext cx="790772" cy="277"/>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66" name="Gerade Verbindung mit Pfeil 65">
            <a:extLst>
              <a:ext uri="{FF2B5EF4-FFF2-40B4-BE49-F238E27FC236}">
                <a16:creationId xmlns:a16="http://schemas.microsoft.com/office/drawing/2014/main" id="{E08368E1-1427-487D-814C-F29424AEFC4D}"/>
              </a:ext>
            </a:extLst>
          </p:cNvPr>
          <p:cNvCxnSpPr>
            <a:cxnSpLocks/>
            <a:stCxn id="72" idx="0"/>
          </p:cNvCxnSpPr>
          <p:nvPr/>
        </p:nvCxnSpPr>
        <p:spPr bwMode="auto">
          <a:xfrm>
            <a:off x="5601913" y="2880389"/>
            <a:ext cx="810366" cy="606878"/>
          </a:xfrm>
          <a:prstGeom prst="straightConnector1">
            <a:avLst/>
          </a:prstGeom>
          <a:solidFill>
            <a:schemeClr val="bg2"/>
          </a:solidFill>
          <a:ln w="12700" cap="flat" cmpd="sng" algn="ctr">
            <a:solidFill>
              <a:schemeClr val="tx1"/>
            </a:solidFill>
            <a:prstDash val="solid"/>
            <a:round/>
            <a:headEnd type="none" w="med" len="med"/>
            <a:tailEnd type="triangle"/>
          </a:ln>
          <a:effectLst/>
        </p:spPr>
      </p:cxnSp>
      <p:sp>
        <p:nvSpPr>
          <p:cNvPr id="72" name="Gleichschenkliges Dreieck 71">
            <a:extLst>
              <a:ext uri="{FF2B5EF4-FFF2-40B4-BE49-F238E27FC236}">
                <a16:creationId xmlns:a16="http://schemas.microsoft.com/office/drawing/2014/main" id="{7333405B-AF91-4C2F-99FB-F41094306D3E}"/>
              </a:ext>
            </a:extLst>
          </p:cNvPr>
          <p:cNvSpPr/>
          <p:nvPr/>
        </p:nvSpPr>
        <p:spPr bwMode="auto">
          <a:xfrm rot="16200000">
            <a:off x="5535689" y="2800540"/>
            <a:ext cx="292147" cy="159699"/>
          </a:xfrm>
          <a:prstGeom prst="triangle">
            <a:avLst/>
          </a:prstGeom>
          <a:solidFill>
            <a:schemeClr val="tx1"/>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73" name="Gleichschenkliges Dreieck 72">
            <a:extLst>
              <a:ext uri="{FF2B5EF4-FFF2-40B4-BE49-F238E27FC236}">
                <a16:creationId xmlns:a16="http://schemas.microsoft.com/office/drawing/2014/main" id="{387EB8E6-22E1-49FB-AD2F-468ECFDC8900}"/>
              </a:ext>
            </a:extLst>
          </p:cNvPr>
          <p:cNvSpPr/>
          <p:nvPr/>
        </p:nvSpPr>
        <p:spPr bwMode="auto">
          <a:xfrm rot="5400000">
            <a:off x="3207902" y="2810392"/>
            <a:ext cx="292147" cy="159699"/>
          </a:xfrm>
          <a:prstGeom prst="triangle">
            <a:avLst/>
          </a:prstGeom>
          <a:solidFill>
            <a:schemeClr val="tx1"/>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cxnSp>
        <p:nvCxnSpPr>
          <p:cNvPr id="77" name="Gerade Verbindung mit Pfeil 76">
            <a:extLst>
              <a:ext uri="{FF2B5EF4-FFF2-40B4-BE49-F238E27FC236}">
                <a16:creationId xmlns:a16="http://schemas.microsoft.com/office/drawing/2014/main" id="{81F13452-9C54-416F-BD36-21A8C5221869}"/>
              </a:ext>
            </a:extLst>
          </p:cNvPr>
          <p:cNvCxnSpPr>
            <a:cxnSpLocks/>
            <a:stCxn id="73" idx="0"/>
          </p:cNvCxnSpPr>
          <p:nvPr/>
        </p:nvCxnSpPr>
        <p:spPr bwMode="auto">
          <a:xfrm flipH="1">
            <a:off x="1941023" y="2890242"/>
            <a:ext cx="1492802" cy="3252"/>
          </a:xfrm>
          <a:prstGeom prst="straightConnector1">
            <a:avLst/>
          </a:prstGeom>
          <a:solidFill>
            <a:schemeClr val="bg2"/>
          </a:solidFill>
          <a:ln w="12700" cap="flat" cmpd="sng" algn="ctr">
            <a:solidFill>
              <a:schemeClr val="tx1"/>
            </a:solidFill>
            <a:prstDash val="solid"/>
            <a:round/>
            <a:headEnd type="none" w="med" len="med"/>
            <a:tailEnd type="triangle"/>
          </a:ln>
          <a:effectLst/>
        </p:spPr>
      </p:cxnSp>
      <p:cxnSp>
        <p:nvCxnSpPr>
          <p:cNvPr id="78" name="Gerade Verbindung mit Pfeil 77">
            <a:extLst>
              <a:ext uri="{FF2B5EF4-FFF2-40B4-BE49-F238E27FC236}">
                <a16:creationId xmlns:a16="http://schemas.microsoft.com/office/drawing/2014/main" id="{C2E9A4F0-844C-407B-AF82-D398EDA1075C}"/>
              </a:ext>
            </a:extLst>
          </p:cNvPr>
          <p:cNvCxnSpPr>
            <a:cxnSpLocks/>
            <a:stCxn id="73" idx="0"/>
          </p:cNvCxnSpPr>
          <p:nvPr/>
        </p:nvCxnSpPr>
        <p:spPr bwMode="auto">
          <a:xfrm flipH="1">
            <a:off x="1941022" y="2890242"/>
            <a:ext cx="1492803" cy="685513"/>
          </a:xfrm>
          <a:prstGeom prst="straightConnector1">
            <a:avLst/>
          </a:prstGeom>
          <a:solidFill>
            <a:schemeClr val="bg2"/>
          </a:solidFill>
          <a:ln w="12700" cap="flat" cmpd="sng" algn="ctr">
            <a:solidFill>
              <a:schemeClr val="tx1"/>
            </a:solidFill>
            <a:prstDash val="solid"/>
            <a:round/>
            <a:headEnd type="none" w="med" len="med"/>
            <a:tailEnd type="triangle"/>
          </a:ln>
          <a:effectLst/>
        </p:spPr>
      </p:cxnSp>
      <p:sp>
        <p:nvSpPr>
          <p:cNvPr id="81" name="Inhaltsplatzhalter 2">
            <a:extLst>
              <a:ext uri="{FF2B5EF4-FFF2-40B4-BE49-F238E27FC236}">
                <a16:creationId xmlns:a16="http://schemas.microsoft.com/office/drawing/2014/main" id="{F736A316-446C-4748-875D-1C08CEE35AB0}"/>
              </a:ext>
            </a:extLst>
          </p:cNvPr>
          <p:cNvSpPr txBox="1">
            <a:spLocks/>
          </p:cNvSpPr>
          <p:nvPr/>
        </p:nvSpPr>
        <p:spPr bwMode="auto">
          <a:xfrm>
            <a:off x="230356" y="3959174"/>
            <a:ext cx="6149696" cy="824261"/>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Aft>
                <a:spcPts val="0"/>
              </a:spcAft>
              <a:buNone/>
            </a:pPr>
            <a:r>
              <a:rPr lang="de-DE" altLang="de-DE" sz="1200" dirty="0"/>
              <a:t>Aufgabenstellungen für die eID-</a:t>
            </a:r>
            <a:r>
              <a:rPr lang="de-DE" altLang="de-DE" sz="1200" dirty="0" err="1"/>
              <a:t>Servicecloud</a:t>
            </a:r>
            <a:r>
              <a:rPr lang="de-DE" altLang="de-DE" sz="1200" dirty="0"/>
              <a:t>:</a:t>
            </a:r>
          </a:p>
          <a:p>
            <a:pPr marL="171450" indent="-171450">
              <a:spcAft>
                <a:spcPts val="0"/>
              </a:spcAft>
            </a:pPr>
            <a:r>
              <a:rPr lang="de-DE" altLang="de-DE" sz="1050" dirty="0"/>
              <a:t>Berechtigungszertifikat und eID-Server im Sinne der Gemeinnützigkeit bereitstellen</a:t>
            </a:r>
          </a:p>
          <a:p>
            <a:pPr marL="171450" indent="-171450">
              <a:spcAft>
                <a:spcPts val="0"/>
              </a:spcAft>
            </a:pPr>
            <a:r>
              <a:rPr lang="de-DE" altLang="de-DE" sz="1050" dirty="0"/>
              <a:t>Rechtliche Rahmenbedingungen für das Berechtigungszertifikat gewährleisten</a:t>
            </a:r>
          </a:p>
          <a:p>
            <a:pPr marL="171450" indent="-171450">
              <a:spcAft>
                <a:spcPts val="0"/>
              </a:spcAft>
            </a:pPr>
            <a:r>
              <a:rPr lang="de-DE" altLang="de-DE" sz="1050" dirty="0"/>
              <a:t>Technische Umsetzung in Form eines mandantenfähigen Systems</a:t>
            </a:r>
          </a:p>
        </p:txBody>
      </p:sp>
      <p:sp>
        <p:nvSpPr>
          <p:cNvPr id="8" name="Foliennummernplatzhalter 7">
            <a:extLst>
              <a:ext uri="{FF2B5EF4-FFF2-40B4-BE49-F238E27FC236}">
                <a16:creationId xmlns:a16="http://schemas.microsoft.com/office/drawing/2014/main" id="{68D8D8A8-AE3B-4783-898B-BF84EE074EC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169</a:t>
            </a:fld>
            <a:endParaRPr lang="de-DE" dirty="0"/>
          </a:p>
        </p:txBody>
      </p:sp>
      <p:pic>
        <p:nvPicPr>
          <p:cNvPr id="54" name="Grafik 53" descr="Ein Bild, das Text enthält.&#10;&#10;Automatisch generierte Beschreibung">
            <a:extLst>
              <a:ext uri="{FF2B5EF4-FFF2-40B4-BE49-F238E27FC236}">
                <a16:creationId xmlns:a16="http://schemas.microsoft.com/office/drawing/2014/main" id="{FD50EA8A-3CC1-FF29-4EAF-26601A099A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67649" y="1849230"/>
            <a:ext cx="496426" cy="520255"/>
          </a:xfrm>
          <a:prstGeom prst="rect">
            <a:avLst/>
          </a:prstGeom>
        </p:spPr>
      </p:pic>
      <p:pic>
        <p:nvPicPr>
          <p:cNvPr id="58" name="Grafik 57" descr="Ein Bild, das Text, Elektronik enthält.&#10;&#10;Automatisch generierte Beschreibung">
            <a:extLst>
              <a:ext uri="{FF2B5EF4-FFF2-40B4-BE49-F238E27FC236}">
                <a16:creationId xmlns:a16="http://schemas.microsoft.com/office/drawing/2014/main" id="{9E516A45-E662-755E-B172-AB63A1B3CC8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62543" y="2676078"/>
            <a:ext cx="522796" cy="522796"/>
          </a:xfrm>
          <a:prstGeom prst="rect">
            <a:avLst/>
          </a:prstGeom>
        </p:spPr>
      </p:pic>
      <p:pic>
        <p:nvPicPr>
          <p:cNvPr id="61" name="Grafik 60">
            <a:extLst>
              <a:ext uri="{FF2B5EF4-FFF2-40B4-BE49-F238E27FC236}">
                <a16:creationId xmlns:a16="http://schemas.microsoft.com/office/drawing/2014/main" id="{376D5201-88D3-D41F-56E3-AD288A634BD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88064" y="1804923"/>
            <a:ext cx="1150728" cy="647516"/>
          </a:xfrm>
          <a:prstGeom prst="rect">
            <a:avLst/>
          </a:prstGeom>
        </p:spPr>
      </p:pic>
      <p:pic>
        <p:nvPicPr>
          <p:cNvPr id="69" name="Grafik 68" descr="Ein Bild, das Text, computer, Person, drinnen enthält.&#10;&#10;Automatisch generierte Beschreibung">
            <a:extLst>
              <a:ext uri="{FF2B5EF4-FFF2-40B4-BE49-F238E27FC236}">
                <a16:creationId xmlns:a16="http://schemas.microsoft.com/office/drawing/2014/main" id="{6CBB4D18-2A20-7370-EEF3-EE12AA9274B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0640" y="2470739"/>
            <a:ext cx="1138152" cy="759593"/>
          </a:xfrm>
          <a:prstGeom prst="rect">
            <a:avLst/>
          </a:prstGeom>
        </p:spPr>
      </p:pic>
      <p:pic>
        <p:nvPicPr>
          <p:cNvPr id="71" name="Grafik 70" descr="Ein Bild, das Text, Person, drinnen enthält.&#10;&#10;Automatisch generierte Beschreibung">
            <a:extLst>
              <a:ext uri="{FF2B5EF4-FFF2-40B4-BE49-F238E27FC236}">
                <a16:creationId xmlns:a16="http://schemas.microsoft.com/office/drawing/2014/main" id="{DA257529-3BD2-2C16-5485-E673DE626A6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4013" y="3265866"/>
            <a:ext cx="1142004" cy="642607"/>
          </a:xfrm>
          <a:prstGeom prst="rect">
            <a:avLst/>
          </a:prstGeom>
        </p:spPr>
      </p:pic>
      <p:pic>
        <p:nvPicPr>
          <p:cNvPr id="76" name="Grafik 75">
            <a:extLst>
              <a:ext uri="{FF2B5EF4-FFF2-40B4-BE49-F238E27FC236}">
                <a16:creationId xmlns:a16="http://schemas.microsoft.com/office/drawing/2014/main" id="{0F448586-8BEE-30FE-9831-FAEC6CD921AB}"/>
              </a:ext>
            </a:extLst>
          </p:cNvPr>
          <p:cNvPicPr>
            <a:picLocks noChangeAspect="1"/>
          </p:cNvPicPr>
          <p:nvPr/>
        </p:nvPicPr>
        <p:blipFill>
          <a:blip r:embed="rId14"/>
          <a:stretch>
            <a:fillRect/>
          </a:stretch>
        </p:blipFill>
        <p:spPr>
          <a:xfrm>
            <a:off x="4489786" y="2305426"/>
            <a:ext cx="372957" cy="267118"/>
          </a:xfrm>
          <a:prstGeom prst="rect">
            <a:avLst/>
          </a:prstGeom>
        </p:spPr>
      </p:pic>
      <p:sp>
        <p:nvSpPr>
          <p:cNvPr id="6" name="Inhaltsplatzhalter 2">
            <a:extLst>
              <a:ext uri="{FF2B5EF4-FFF2-40B4-BE49-F238E27FC236}">
                <a16:creationId xmlns:a16="http://schemas.microsoft.com/office/drawing/2014/main" id="{866E02B1-E425-E4DB-E6A5-3F0C089EC9D4}"/>
              </a:ext>
            </a:extLst>
          </p:cNvPr>
          <p:cNvSpPr txBox="1">
            <a:spLocks/>
          </p:cNvSpPr>
          <p:nvPr/>
        </p:nvSpPr>
        <p:spPr bwMode="auto">
          <a:xfrm>
            <a:off x="5491532" y="3967407"/>
            <a:ext cx="3632042" cy="824261"/>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Aft>
                <a:spcPts val="0"/>
              </a:spcAft>
              <a:buNone/>
            </a:pPr>
            <a:r>
              <a:rPr lang="de-DE" altLang="de-DE" sz="1200" dirty="0"/>
              <a:t>Zielstellungen für die eID-</a:t>
            </a:r>
            <a:r>
              <a:rPr lang="de-DE" altLang="de-DE" sz="1200" dirty="0" err="1"/>
              <a:t>Servicecloud</a:t>
            </a:r>
            <a:r>
              <a:rPr lang="de-DE" altLang="de-DE" sz="1200" dirty="0"/>
              <a:t>:</a:t>
            </a:r>
          </a:p>
          <a:p>
            <a:pPr marL="171450" indent="-171450">
              <a:spcAft>
                <a:spcPts val="0"/>
              </a:spcAft>
            </a:pPr>
            <a:r>
              <a:rPr lang="de-DE" altLang="de-DE" sz="1050" dirty="0"/>
              <a:t>Inkubator-Programm für neue eID-</a:t>
            </a:r>
            <a:r>
              <a:rPr lang="de-DE" altLang="de-DE" sz="1050" dirty="0" err="1"/>
              <a:t>Diensteangebote</a:t>
            </a:r>
            <a:endParaRPr lang="de-DE" altLang="de-DE" sz="1050" dirty="0"/>
          </a:p>
          <a:p>
            <a:pPr marL="171450" indent="-171450">
              <a:spcAft>
                <a:spcPts val="0"/>
              </a:spcAft>
            </a:pPr>
            <a:r>
              <a:rPr lang="de-DE" altLang="de-DE" sz="1050" dirty="0"/>
              <a:t>Plattform für „unwirtschaftliche“ eID-</a:t>
            </a:r>
            <a:r>
              <a:rPr lang="de-DE" altLang="de-DE" sz="1050" dirty="0" err="1"/>
              <a:t>Diensteangebote</a:t>
            </a:r>
            <a:r>
              <a:rPr lang="de-DE" altLang="de-DE" sz="1050" dirty="0"/>
              <a:t>, welche einen hohen Gemeinnutzen erlauben</a:t>
            </a:r>
            <a:endParaRPr lang="de-DE" altLang="de-DE" sz="1200" dirty="0"/>
          </a:p>
        </p:txBody>
      </p:sp>
      <p:cxnSp>
        <p:nvCxnSpPr>
          <p:cNvPr id="10" name="Gerader Verbinder 9">
            <a:extLst>
              <a:ext uri="{FF2B5EF4-FFF2-40B4-BE49-F238E27FC236}">
                <a16:creationId xmlns:a16="http://schemas.microsoft.com/office/drawing/2014/main" id="{D4858936-3A63-41A7-DC06-8FFDC6C1BFEB}"/>
              </a:ext>
            </a:extLst>
          </p:cNvPr>
          <p:cNvCxnSpPr/>
          <p:nvPr/>
        </p:nvCxnSpPr>
        <p:spPr bwMode="auto">
          <a:xfrm>
            <a:off x="5483227" y="4024375"/>
            <a:ext cx="0" cy="824261"/>
          </a:xfrm>
          <a:prstGeom prst="line">
            <a:avLst/>
          </a:prstGeom>
          <a:solidFill>
            <a:schemeClr val="bg2"/>
          </a:solidFill>
          <a:ln w="12700" cap="flat" cmpd="sng" algn="ctr">
            <a:solidFill>
              <a:schemeClr val="tx1"/>
            </a:solidFill>
            <a:prstDash val="solid"/>
            <a:round/>
            <a:headEnd type="none" w="med" len="med"/>
            <a:tailEnd type="none" w="med" len="med"/>
          </a:ln>
          <a:effectLst/>
        </p:spPr>
      </p:cxnSp>
      <p:pic>
        <p:nvPicPr>
          <p:cNvPr id="33" name="Grafik 32">
            <a:extLst>
              <a:ext uri="{FF2B5EF4-FFF2-40B4-BE49-F238E27FC236}">
                <a16:creationId xmlns:a16="http://schemas.microsoft.com/office/drawing/2014/main" id="{7C1A33A0-EE0B-5AC7-5A0B-34F2135938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5698" y="2911323"/>
            <a:ext cx="942395" cy="367059"/>
          </a:xfrm>
          <a:prstGeom prst="rect">
            <a:avLst/>
          </a:prstGeom>
        </p:spPr>
      </p:pic>
    </p:spTree>
    <p:extLst>
      <p:ext uri="{BB962C8B-B14F-4D97-AF65-F5344CB8AC3E}">
        <p14:creationId xmlns:p14="http://schemas.microsoft.com/office/powerpoint/2010/main" val="130150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C59277A6-B24A-43EB-A0ED-DBE6CE0EE42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799" y="134938"/>
            <a:ext cx="8839201"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Beim Online-Ausweisen leistet der Stand von Technik, Prozessen, </a:t>
            </a:r>
            <a:r>
              <a:rPr lang="de-DE" sz="2000" b="1" dirty="0" err="1">
                <a:solidFill>
                  <a:srgbClr val="5489C2"/>
                </a:solidFill>
              </a:rPr>
              <a:t>Orga</a:t>
            </a:r>
            <a:r>
              <a:rPr lang="de-DE" sz="2000" b="1" dirty="0">
                <a:solidFill>
                  <a:srgbClr val="5489C2"/>
                </a:solidFill>
              </a:rPr>
              <a:t> und Recht ein Höchstmaß an Sicherheit</a:t>
            </a:r>
            <a:endParaRPr lang="de-DE" sz="1600" dirty="0">
              <a:solidFill>
                <a:srgbClr val="5489C2"/>
              </a:solidFill>
            </a:endParaRPr>
          </a:p>
        </p:txBody>
      </p:sp>
      <p:sp>
        <p:nvSpPr>
          <p:cNvPr id="11" name="Inhaltsplatzhalter 2"/>
          <p:cNvSpPr txBox="1">
            <a:spLocks/>
          </p:cNvSpPr>
          <p:nvPr/>
        </p:nvSpPr>
        <p:spPr bwMode="auto">
          <a:xfrm>
            <a:off x="323849" y="1382049"/>
            <a:ext cx="5488616" cy="2531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Als aktueller Stand der Technik im Internet ist für massentaugliche Identifikation, Authentifikation und Verschlüsselung die Online-Ausweisfunktion (eID) des Personalausweises der Bundesrepublik Deutschland anzusehen. </a:t>
            </a:r>
          </a:p>
          <a:p>
            <a:pPr>
              <a:buNone/>
            </a:pPr>
            <a:r>
              <a:rPr lang="de-DE" altLang="de-DE" sz="1400" dirty="0"/>
              <a:t>Die spontane und rechtsgültige medienbruchfreie elektronische Identifikation mit vom Meldeamt bestätigten Daten am Smartphone ist dabei sogar ein Alleinstellungsmerkmal des Personalausweises. </a:t>
            </a:r>
          </a:p>
          <a:p>
            <a:pPr>
              <a:buNone/>
            </a:pPr>
            <a:r>
              <a:rPr lang="de-DE" altLang="de-DE" sz="1400" dirty="0"/>
              <a:t>Das Gesamtsystem ist zertifiziert und leistet für Anwender und Anbieter höchste wirtschaftliche, technologische, organisatorische und rechtliche Sicherheit.</a:t>
            </a:r>
          </a:p>
        </p:txBody>
      </p:sp>
      <p:pic>
        <p:nvPicPr>
          <p:cNvPr id="12"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5657256" y="1630535"/>
            <a:ext cx="3185117" cy="2080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Das sichere Online-Ausweisen steht seit 1.11.2020 flächendeckend zur Verfügung</a:t>
            </a:r>
          </a:p>
        </p:txBody>
      </p:sp>
      <p:sp>
        <p:nvSpPr>
          <p:cNvPr id="13" name="AutoShape 5"/>
          <p:cNvSpPr>
            <a:spLocks noChangeArrowheads="1"/>
          </p:cNvSpPr>
          <p:nvPr>
            <p:custDataLst>
              <p:tags r:id="rId2"/>
            </p:custDataLst>
          </p:nvPr>
        </p:nvSpPr>
        <p:spPr bwMode="gray">
          <a:xfrm>
            <a:off x="323850" y="3805518"/>
            <a:ext cx="8518525" cy="726142"/>
          </a:xfrm>
          <a:prstGeom prst="roundRect">
            <a:avLst>
              <a:gd name="adj" fmla="val 1542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Aber: die Online-Ausweisfunktion ist im Marktgeschehen weitgehend unbekannt. Selbst IT-Security-Spezialisten wissen nicht, welche High-End-Security für IT-Systeme mit der Online-Ausweisfunktion in Deutschland flächendeckend und nahezu kostenfrei zur Verfügung steht.</a:t>
            </a:r>
          </a:p>
        </p:txBody>
      </p:sp>
      <p:sp>
        <p:nvSpPr>
          <p:cNvPr id="10" name="Rectangle 43">
            <a:extLst>
              <a:ext uri="{FF2B5EF4-FFF2-40B4-BE49-F238E27FC236}">
                <a16:creationId xmlns:a16="http://schemas.microsoft.com/office/drawing/2014/main" id="{3B770EC3-1CB9-43C9-9D66-3105E85CCA9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4" name="Rectangle 44">
            <a:extLst>
              <a:ext uri="{FF2B5EF4-FFF2-40B4-BE49-F238E27FC236}">
                <a16:creationId xmlns:a16="http://schemas.microsoft.com/office/drawing/2014/main" id="{3C033FD7-593C-4EC6-8C69-028DD79CB908}"/>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FBD65C38-2BCF-43B4-995B-2DDC05596C15}"/>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a:t>
            </a:fld>
            <a:endParaRPr lang="de-DE" dirty="0"/>
          </a:p>
        </p:txBody>
      </p:sp>
    </p:spTree>
    <p:extLst>
      <p:ext uri="{BB962C8B-B14F-4D97-AF65-F5344CB8AC3E}">
        <p14:creationId xmlns:p14="http://schemas.microsoft.com/office/powerpoint/2010/main" val="1619245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35DB64EE-F431-42B9-8410-ADCB32BD1DD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i-Kfz Lane </a:t>
            </a:r>
            <a:r>
              <a:rPr lang="de-DE" sz="36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Dateilinformation</a:t>
            </a:r>
            <a:endPar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772755" y="3169404"/>
            <a:ext cx="1595780" cy="1008457"/>
          </a:xfrm>
          <a:prstGeom prst="rect">
            <a:avLst/>
          </a:prstGeom>
        </p:spPr>
      </p:pic>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Foliennummernplatzhalter 6">
            <a:extLst>
              <a:ext uri="{FF2B5EF4-FFF2-40B4-BE49-F238E27FC236}">
                <a16:creationId xmlns:a16="http://schemas.microsoft.com/office/drawing/2014/main" id="{21AA79FD-6592-4046-A26D-46058A12B27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170</a:t>
            </a:fld>
            <a:endParaRPr lang="de-DE" dirty="0"/>
          </a:p>
        </p:txBody>
      </p:sp>
    </p:spTree>
    <p:extLst>
      <p:ext uri="{BB962C8B-B14F-4D97-AF65-F5344CB8AC3E}">
        <p14:creationId xmlns:p14="http://schemas.microsoft.com/office/powerpoint/2010/main" val="3578103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4619577" y="1443259"/>
            <a:ext cx="4092190" cy="1515403"/>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Internet</a:t>
            </a:r>
          </a:p>
          <a:p>
            <a:pPr marL="357188" lvl="2" indent="-177800">
              <a:spcBef>
                <a:spcPct val="25000"/>
              </a:spcBef>
              <a:buFont typeface="Wingdings" panose="05000000000000000000" pitchFamily="2" charset="2"/>
              <a:buChar char="ü"/>
            </a:pPr>
            <a:r>
              <a:rPr lang="de-DE" dirty="0">
                <a:latin typeface="+mn-lt"/>
              </a:rPr>
              <a:t>Eine stabile Internetverbindung</a:t>
            </a:r>
          </a:p>
          <a:p>
            <a:pPr marL="357188" lvl="2" indent="-177800">
              <a:spcBef>
                <a:spcPct val="25000"/>
              </a:spcBef>
              <a:buFont typeface="Wingdings" panose="05000000000000000000" pitchFamily="2" charset="2"/>
              <a:buChar char="ü"/>
            </a:pPr>
            <a:r>
              <a:rPr lang="de-DE" dirty="0">
                <a:latin typeface="+mn-lt"/>
              </a:rPr>
              <a:t>Die neueste Version eines aktuellen Browsers, zum Beispiel Chrome, Firefox oder Edge</a:t>
            </a:r>
          </a:p>
          <a:p>
            <a:pPr marL="357188" lvl="2" indent="-177800">
              <a:spcBef>
                <a:spcPct val="25000"/>
              </a:spcBef>
              <a:buFont typeface="Wingdings" panose="05000000000000000000" pitchFamily="2" charset="2"/>
              <a:buChar char="ü"/>
            </a:pPr>
            <a:r>
              <a:rPr lang="de-DE" dirty="0">
                <a:latin typeface="+mn-lt"/>
              </a:rPr>
              <a:t>Das i-Kfz-Portal ist über die Webseite der zuständigen Zulassungsbehörde erreichbar.</a:t>
            </a:r>
          </a:p>
          <a:p>
            <a:pPr marL="357188" lvl="2" indent="-177800">
              <a:spcBef>
                <a:spcPct val="25000"/>
              </a:spcBef>
              <a:buFont typeface="Wingdings" panose="05000000000000000000" pitchFamily="2" charset="2"/>
              <a:buChar char="ü"/>
            </a:pPr>
            <a:r>
              <a:rPr lang="de-DE" dirty="0">
                <a:latin typeface="+mn-lt"/>
              </a:rPr>
              <a:t>Optional: PDF-Anzeigeprogramm zum Anzeigen und Ausdrucken gespeicherter Bescheide</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171</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Voraussetzungen für die Nutzung des i-Kfz-Portals</a:t>
            </a:r>
            <a:br>
              <a:rPr lang="de-DE" sz="1600" b="1" dirty="0"/>
            </a:br>
            <a:r>
              <a:rPr lang="de-DE" sz="1000" dirty="0">
                <a:latin typeface="+mn-lt"/>
              </a:rPr>
              <a:t>Die sichere und erfolgreiche Nutzung der internetbasierten Fahrzeugzulassung über das i-Kfz-Portal setzt grundsätzlich Folgendes voraus:</a:t>
            </a:r>
          </a:p>
          <a:p>
            <a:pPr>
              <a:buNone/>
            </a:pPr>
            <a:r>
              <a:rPr lang="de-DE" sz="1600" b="1" dirty="0"/>
              <a:t> </a:t>
            </a:r>
            <a:endParaRPr lang="de-DE" altLang="de-DE" sz="1600" b="1" dirty="0"/>
          </a:p>
        </p:txBody>
      </p:sp>
      <p:sp>
        <p:nvSpPr>
          <p:cNvPr id="7" name="AutoShape 10" descr="Verlauf_weiss_grau">
            <a:extLst>
              <a:ext uri="{FF2B5EF4-FFF2-40B4-BE49-F238E27FC236}">
                <a16:creationId xmlns:a16="http://schemas.microsoft.com/office/drawing/2014/main" id="{37481723-1589-8EB0-927D-A1A1B2CC3DE9}"/>
              </a:ext>
            </a:extLst>
          </p:cNvPr>
          <p:cNvSpPr>
            <a:spLocks noChangeArrowheads="1"/>
          </p:cNvSpPr>
          <p:nvPr>
            <p:custDataLst>
              <p:tags r:id="rId2"/>
            </p:custDataLst>
          </p:nvPr>
        </p:nvSpPr>
        <p:spPr bwMode="gray">
          <a:xfrm>
            <a:off x="4619577" y="3101358"/>
            <a:ext cx="4092190" cy="1349774"/>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Zahlung und Dokumente</a:t>
            </a:r>
          </a:p>
          <a:p>
            <a:pPr marL="357188" lvl="2" indent="-177800">
              <a:spcBef>
                <a:spcPct val="25000"/>
              </a:spcBef>
              <a:buFont typeface="Wingdings" panose="05000000000000000000" pitchFamily="2" charset="2"/>
              <a:buChar char="ü"/>
            </a:pPr>
            <a:r>
              <a:rPr lang="de-DE" dirty="0">
                <a:latin typeface="+mn-lt"/>
              </a:rPr>
              <a:t>Eine der angebotenen Online-Bezahlmöglichkeiten. Diese hängen von der zuständigen Zulassungsbehörde ab.</a:t>
            </a:r>
          </a:p>
          <a:p>
            <a:pPr marL="357188" lvl="2" indent="-177800">
              <a:spcBef>
                <a:spcPct val="25000"/>
              </a:spcBef>
              <a:buFont typeface="Wingdings" panose="05000000000000000000" pitchFamily="2" charset="2"/>
              <a:buChar char="ü"/>
            </a:pPr>
            <a:r>
              <a:rPr lang="de-DE" dirty="0">
                <a:latin typeface="+mn-lt"/>
              </a:rPr>
              <a:t>Eine Bankverbindung (IBAN) zum Einrichten einer Lastschrift für die Kfz-Steuer, sofern diese für das Fahrzeug erhoben wird</a:t>
            </a:r>
          </a:p>
          <a:p>
            <a:pPr marL="357188" lvl="2" indent="-177800">
              <a:spcBef>
                <a:spcPct val="25000"/>
              </a:spcBef>
              <a:buFont typeface="Wingdings" panose="05000000000000000000" pitchFamily="2" charset="2"/>
              <a:buChar char="ü"/>
            </a:pPr>
            <a:r>
              <a:rPr lang="de-DE" dirty="0">
                <a:latin typeface="+mn-lt"/>
              </a:rPr>
              <a:t>Einen Drucker zum Ausdrucken der Bescheide</a:t>
            </a:r>
          </a:p>
        </p:txBody>
      </p:sp>
      <p:sp>
        <p:nvSpPr>
          <p:cNvPr id="8" name="AutoShape 10" descr="Verlauf_weiss_grau">
            <a:extLst>
              <a:ext uri="{FF2B5EF4-FFF2-40B4-BE49-F238E27FC236}">
                <a16:creationId xmlns:a16="http://schemas.microsoft.com/office/drawing/2014/main" id="{14FF8BA0-560F-E68C-C19E-B9A5D4EF642D}"/>
              </a:ext>
            </a:extLst>
          </p:cNvPr>
          <p:cNvSpPr>
            <a:spLocks noChangeArrowheads="1"/>
          </p:cNvSpPr>
          <p:nvPr>
            <p:custDataLst>
              <p:tags r:id="rId3"/>
            </p:custDataLst>
          </p:nvPr>
        </p:nvSpPr>
        <p:spPr bwMode="gray">
          <a:xfrm>
            <a:off x="306388" y="1443259"/>
            <a:ext cx="4092190" cy="3007873"/>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Identitätsnachweis</a:t>
            </a:r>
          </a:p>
          <a:p>
            <a:pPr marL="357188" lvl="2" indent="-177800">
              <a:spcBef>
                <a:spcPct val="25000"/>
              </a:spcBef>
              <a:buFont typeface="Wingdings" panose="05000000000000000000" pitchFamily="2" charset="2"/>
              <a:buChar char="ü"/>
            </a:pPr>
            <a:r>
              <a:rPr lang="de-DE" dirty="0">
                <a:latin typeface="+mn-lt"/>
              </a:rPr>
              <a:t>Einen der folgenden Identitätsnachweise:</a:t>
            </a:r>
          </a:p>
          <a:p>
            <a:pPr marL="536575" lvl="2" indent="-177800">
              <a:spcBef>
                <a:spcPct val="25000"/>
              </a:spcBef>
              <a:buFont typeface="Courier New" panose="02070309020205020404" pitchFamily="49" charset="0"/>
              <a:buChar char="o"/>
            </a:pPr>
            <a:r>
              <a:rPr lang="de-DE" dirty="0">
                <a:latin typeface="+mn-lt"/>
              </a:rPr>
              <a:t>Personalausweis (nPA) mit aktivierter Online-Ausweisfunktion und PIN</a:t>
            </a:r>
          </a:p>
          <a:p>
            <a:pPr marL="536575" lvl="2" indent="-177800">
              <a:spcBef>
                <a:spcPct val="25000"/>
              </a:spcBef>
              <a:buFont typeface="Courier New" panose="02070309020205020404" pitchFamily="49" charset="0"/>
              <a:buChar char="o"/>
            </a:pPr>
            <a:r>
              <a:rPr lang="de-DE" dirty="0">
                <a:latin typeface="+mn-lt"/>
              </a:rPr>
              <a:t>elektronischer Aufenthaltstitel (</a:t>
            </a:r>
            <a:r>
              <a:rPr lang="de-DE" dirty="0" err="1">
                <a:latin typeface="+mn-lt"/>
              </a:rPr>
              <a:t>eAT</a:t>
            </a:r>
            <a:r>
              <a:rPr lang="de-DE" dirty="0">
                <a:latin typeface="+mn-lt"/>
              </a:rPr>
              <a:t>) mit aktivierter Online-Ausweisfunktion und PIN</a:t>
            </a:r>
          </a:p>
          <a:p>
            <a:pPr marL="536575" lvl="2" indent="-177800">
              <a:spcBef>
                <a:spcPct val="25000"/>
              </a:spcBef>
              <a:buFont typeface="Courier New" panose="02070309020205020404" pitchFamily="49" charset="0"/>
              <a:buChar char="o"/>
            </a:pPr>
            <a:r>
              <a:rPr lang="de-DE" dirty="0">
                <a:latin typeface="+mn-lt"/>
              </a:rPr>
              <a:t>eID-Karte für Bürgerinnen und Bürger der EU und des EWR </a:t>
            </a:r>
          </a:p>
          <a:p>
            <a:pPr marL="357188" lvl="2" indent="-177800">
              <a:spcBef>
                <a:spcPct val="25000"/>
              </a:spcBef>
              <a:buFont typeface="Wingdings" panose="05000000000000000000" pitchFamily="2" charset="2"/>
              <a:buChar char="ü"/>
            </a:pPr>
            <a:r>
              <a:rPr lang="de-DE" dirty="0">
                <a:latin typeface="+mn-lt"/>
              </a:rPr>
              <a:t>Ein </a:t>
            </a:r>
            <a:r>
              <a:rPr lang="de-DE" dirty="0" err="1">
                <a:latin typeface="+mn-lt"/>
              </a:rPr>
              <a:t>BundID</a:t>
            </a:r>
            <a:r>
              <a:rPr lang="de-DE" dirty="0">
                <a:latin typeface="+mn-lt"/>
              </a:rPr>
              <a:t>-Konto mit Online-Ausweis und eines der folgenden Geräte:</a:t>
            </a:r>
          </a:p>
          <a:p>
            <a:pPr marL="536575" lvl="2" indent="-177800">
              <a:spcBef>
                <a:spcPct val="25000"/>
              </a:spcBef>
              <a:buFont typeface="Courier New" panose="02070309020205020404" pitchFamily="49" charset="0"/>
              <a:buChar char="o"/>
            </a:pPr>
            <a:r>
              <a:rPr lang="de-DE" dirty="0">
                <a:latin typeface="+mn-lt"/>
              </a:rPr>
              <a:t>NFC-fähiges Smartphone oder Tablet mit installierter </a:t>
            </a:r>
            <a:r>
              <a:rPr lang="de-DE" dirty="0" err="1">
                <a:latin typeface="+mn-lt"/>
              </a:rPr>
              <a:t>AusweisApp</a:t>
            </a:r>
            <a:endParaRPr lang="de-DE" dirty="0">
              <a:latin typeface="+mn-lt"/>
            </a:endParaRPr>
          </a:p>
          <a:p>
            <a:pPr marL="536575" lvl="2" indent="-177800">
              <a:spcBef>
                <a:spcPct val="25000"/>
              </a:spcBef>
              <a:buFont typeface="Courier New" panose="02070309020205020404" pitchFamily="49" charset="0"/>
              <a:buChar char="o"/>
            </a:pPr>
            <a:r>
              <a:rPr lang="de-DE" dirty="0">
                <a:latin typeface="+mn-lt"/>
              </a:rPr>
              <a:t>geeignetes Kartenlesegerät.</a:t>
            </a:r>
          </a:p>
          <a:p>
            <a:pPr marL="179388" lvl="2">
              <a:spcBef>
                <a:spcPct val="25000"/>
              </a:spcBef>
            </a:pPr>
            <a:r>
              <a:rPr lang="de-DE" dirty="0">
                <a:latin typeface="+mn-lt"/>
              </a:rPr>
              <a:t>oder</a:t>
            </a:r>
          </a:p>
          <a:p>
            <a:pPr marL="357188" lvl="2" indent="-177800">
              <a:spcBef>
                <a:spcPct val="25000"/>
              </a:spcBef>
              <a:buFont typeface="Wingdings" panose="05000000000000000000" pitchFamily="2" charset="2"/>
              <a:buChar char="ü"/>
            </a:pPr>
            <a:r>
              <a:rPr lang="de-DE" dirty="0">
                <a:latin typeface="+mn-lt"/>
              </a:rPr>
              <a:t>Ein </a:t>
            </a:r>
            <a:r>
              <a:rPr lang="de-DE" dirty="0" err="1">
                <a:latin typeface="+mn-lt"/>
              </a:rPr>
              <a:t>BundID</a:t>
            </a:r>
            <a:r>
              <a:rPr lang="de-DE" dirty="0">
                <a:latin typeface="+mn-lt"/>
              </a:rPr>
              <a:t>-Konto mit ELSTER-Zertifikat und Passwort</a:t>
            </a:r>
          </a:p>
          <a:p>
            <a:pPr marL="179388" lvl="1" indent="-177800">
              <a:spcBef>
                <a:spcPct val="25000"/>
              </a:spcBef>
              <a:buFont typeface="Wingdings" pitchFamily="2" charset="2"/>
              <a:buChar char="§"/>
            </a:pPr>
            <a:endParaRPr lang="de-DE" dirty="0">
              <a:latin typeface="+mn-lt"/>
            </a:endParaRPr>
          </a:p>
          <a:p>
            <a:pPr marL="179388" lvl="1">
              <a:spcBef>
                <a:spcPct val="25000"/>
              </a:spcBef>
            </a:pPr>
            <a:r>
              <a:rPr lang="de-DE" dirty="0">
                <a:latin typeface="+mn-lt"/>
              </a:rPr>
              <a:t>Eine Außerbetriebsetzung erfordert keinen Identitätsnachweis.</a:t>
            </a:r>
          </a:p>
        </p:txBody>
      </p:sp>
    </p:spTree>
    <p:extLst>
      <p:ext uri="{BB962C8B-B14F-4D97-AF65-F5344CB8AC3E}">
        <p14:creationId xmlns:p14="http://schemas.microsoft.com/office/powerpoint/2010/main" val="134892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7" grpId="0" animBg="1"/>
      <p:bldP spid="8"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172</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Voraussetzungen für die Vorgänge</a:t>
            </a:r>
            <a:br>
              <a:rPr lang="de-DE" sz="1600" b="1" dirty="0"/>
            </a:br>
            <a:r>
              <a:rPr lang="de-DE" sz="1000" dirty="0">
                <a:latin typeface="+mn-lt"/>
              </a:rPr>
              <a:t>Im i-Kfz-Portal können Sie Fahrzeuge vollautomatisiert an-, um- oder abmelden.</a:t>
            </a:r>
          </a:p>
          <a:p>
            <a:pPr>
              <a:buNone/>
            </a:pPr>
            <a:r>
              <a:rPr lang="de-DE" sz="1600" b="1" dirty="0"/>
              <a:t> </a:t>
            </a:r>
            <a:endParaRPr lang="de-DE" altLang="de-DE" sz="1600" b="1" dirty="0"/>
          </a:p>
        </p:txBody>
      </p:sp>
      <p:sp>
        <p:nvSpPr>
          <p:cNvPr id="8" name="AutoShape 10" descr="Verlauf_weiss_grau">
            <a:extLst>
              <a:ext uri="{FF2B5EF4-FFF2-40B4-BE49-F238E27FC236}">
                <a16:creationId xmlns:a16="http://schemas.microsoft.com/office/drawing/2014/main" id="{14FF8BA0-560F-E68C-C19E-B9A5D4EF642D}"/>
              </a:ext>
            </a:extLst>
          </p:cNvPr>
          <p:cNvSpPr>
            <a:spLocks noChangeArrowheads="1"/>
          </p:cNvSpPr>
          <p:nvPr>
            <p:custDataLst>
              <p:tags r:id="rId1"/>
            </p:custDataLst>
          </p:nvPr>
        </p:nvSpPr>
        <p:spPr bwMode="gray">
          <a:xfrm>
            <a:off x="306388" y="1443259"/>
            <a:ext cx="4391736" cy="3386244"/>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Mit der An- oder Ummeldung eines Fahrzeugs sind folgende Zulassungsvorgänge verbunden:</a:t>
            </a:r>
          </a:p>
          <a:p>
            <a:pPr marL="357188" lvl="2" indent="-177800">
              <a:spcBef>
                <a:spcPct val="25000"/>
              </a:spcBef>
              <a:buFont typeface="Wingdings" panose="05000000000000000000" pitchFamily="2" charset="2"/>
              <a:buChar char="ü"/>
            </a:pPr>
            <a:r>
              <a:rPr lang="de-DE" dirty="0">
                <a:latin typeface="+mn-lt"/>
              </a:rPr>
              <a:t>Neuzulassung</a:t>
            </a:r>
          </a:p>
          <a:p>
            <a:pPr marL="536575" lvl="2" indent="-177800">
              <a:spcBef>
                <a:spcPct val="25000"/>
              </a:spcBef>
              <a:buFont typeface="Courier New" panose="02070309020205020404" pitchFamily="49" charset="0"/>
              <a:buChar char="o"/>
            </a:pPr>
            <a:r>
              <a:rPr lang="de-DE" dirty="0">
                <a:latin typeface="+mn-lt"/>
              </a:rPr>
              <a:t>Beispiel: Sie haben ein neues Fahrzeug gekauft und möchten dieses nun auf sich zulassen.</a:t>
            </a:r>
          </a:p>
          <a:p>
            <a:pPr marL="357188" lvl="2" indent="-177800">
              <a:spcBef>
                <a:spcPct val="25000"/>
              </a:spcBef>
              <a:buFont typeface="Wingdings" panose="05000000000000000000" pitchFamily="2" charset="2"/>
              <a:buChar char="ü"/>
            </a:pPr>
            <a:r>
              <a:rPr lang="de-DE" dirty="0">
                <a:latin typeface="+mn-lt"/>
              </a:rPr>
              <a:t>Umschreibung</a:t>
            </a:r>
          </a:p>
          <a:p>
            <a:pPr marL="536575" lvl="2" indent="-177800">
              <a:spcBef>
                <a:spcPct val="25000"/>
              </a:spcBef>
              <a:buFont typeface="Courier New" panose="02070309020205020404" pitchFamily="49" charset="0"/>
              <a:buChar char="o"/>
            </a:pPr>
            <a:r>
              <a:rPr lang="de-DE" dirty="0">
                <a:latin typeface="+mn-lt"/>
              </a:rPr>
              <a:t>Beispiel: Sie haben ein gebrauchtes Fahrzeug übernommen und möchten dies mit dem bereits vorhandenen oder mit einem neuen Kennzeichen auf sich selbst ummelden.</a:t>
            </a:r>
          </a:p>
          <a:p>
            <a:pPr marL="536575" lvl="2">
              <a:spcBef>
                <a:spcPct val="25000"/>
              </a:spcBef>
            </a:pPr>
            <a:r>
              <a:rPr lang="de-DE" dirty="0">
                <a:latin typeface="+mn-lt"/>
              </a:rPr>
              <a:t>oder</a:t>
            </a:r>
          </a:p>
          <a:p>
            <a:pPr marL="536575" lvl="2" indent="-177800">
              <a:spcBef>
                <a:spcPct val="25000"/>
              </a:spcBef>
              <a:buFont typeface="Courier New" panose="02070309020205020404" pitchFamily="49" charset="0"/>
              <a:buChar char="o"/>
            </a:pPr>
            <a:r>
              <a:rPr lang="de-DE" dirty="0">
                <a:latin typeface="+mn-lt"/>
              </a:rPr>
              <a:t>Sie sind umgezogen und möchten Ihre neue Adresse erfassen.</a:t>
            </a:r>
          </a:p>
          <a:p>
            <a:pPr marL="357188" lvl="2" indent="-177800">
              <a:spcBef>
                <a:spcPct val="25000"/>
              </a:spcBef>
              <a:buFont typeface="Wingdings" panose="05000000000000000000" pitchFamily="2" charset="2"/>
              <a:buChar char="ü"/>
            </a:pPr>
            <a:r>
              <a:rPr lang="de-DE" dirty="0">
                <a:latin typeface="+mn-lt"/>
              </a:rPr>
              <a:t>Wiederzulassung</a:t>
            </a:r>
          </a:p>
          <a:p>
            <a:pPr marL="536575" lvl="2" indent="-177800">
              <a:spcBef>
                <a:spcPct val="25000"/>
              </a:spcBef>
              <a:buFont typeface="Courier New" panose="02070309020205020404" pitchFamily="49" charset="0"/>
              <a:buChar char="o"/>
            </a:pPr>
            <a:r>
              <a:rPr lang="de-DE" dirty="0">
                <a:latin typeface="+mn-lt"/>
              </a:rPr>
              <a:t>Beispiel: Sie haben ein gebrauchtes, außer Betrieb gesetztes Fahrzeug gekauft. Sie möchten das Fahrzeug wieder anmelden und mit einem neuen Kennzeichen auf sich selbst zulassen.</a:t>
            </a:r>
          </a:p>
          <a:p>
            <a:pPr marL="536575" lvl="2">
              <a:spcBef>
                <a:spcPct val="25000"/>
              </a:spcBef>
            </a:pPr>
            <a:r>
              <a:rPr lang="de-DE" dirty="0">
                <a:latin typeface="+mn-lt"/>
              </a:rPr>
              <a:t>oder</a:t>
            </a:r>
          </a:p>
          <a:p>
            <a:pPr marL="536575" lvl="2" indent="-177800">
              <a:spcBef>
                <a:spcPct val="25000"/>
              </a:spcBef>
              <a:buFont typeface="Courier New" panose="02070309020205020404" pitchFamily="49" charset="0"/>
              <a:buChar char="o"/>
            </a:pPr>
            <a:r>
              <a:rPr lang="de-DE" dirty="0">
                <a:latin typeface="+mn-lt"/>
              </a:rPr>
              <a:t>Sie haben Ihr Fahrzeug zeitweilig abgemeldet ("außer Betrieb gesetzt"), das Kennzeichen reserviert und möchten das Fahrzeug nun wieder mit diesem Kennzeichen anmelden.</a:t>
            </a:r>
          </a:p>
        </p:txBody>
      </p:sp>
      <p:sp>
        <p:nvSpPr>
          <p:cNvPr id="9" name="AutoShape 10" descr="Verlauf_weiss_grau">
            <a:extLst>
              <a:ext uri="{FF2B5EF4-FFF2-40B4-BE49-F238E27FC236}">
                <a16:creationId xmlns:a16="http://schemas.microsoft.com/office/drawing/2014/main" id="{23797443-D146-54C0-ED1C-8AA228A610B8}"/>
              </a:ext>
            </a:extLst>
          </p:cNvPr>
          <p:cNvSpPr>
            <a:spLocks noChangeArrowheads="1"/>
          </p:cNvSpPr>
          <p:nvPr>
            <p:custDataLst>
              <p:tags r:id="rId2"/>
            </p:custDataLst>
          </p:nvPr>
        </p:nvSpPr>
        <p:spPr bwMode="gray">
          <a:xfrm>
            <a:off x="4897821" y="1443259"/>
            <a:ext cx="3813946" cy="2534907"/>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Wenn Sie Ihr eigenes oder stellvertretend für jemand anderen ein Fahrzeug abmelden möchten, erfordert dies eine Außerbetriebsetzung. Diese wird zum Beispiel in folgenden Fällen angewandt:</a:t>
            </a:r>
          </a:p>
          <a:p>
            <a:pPr marL="357188" lvl="2" indent="-177800">
              <a:spcBef>
                <a:spcPct val="25000"/>
              </a:spcBef>
              <a:buFont typeface="Wingdings" panose="05000000000000000000" pitchFamily="2" charset="2"/>
              <a:buChar char="ü"/>
            </a:pPr>
            <a:r>
              <a:rPr lang="de-DE" dirty="0">
                <a:latin typeface="+mn-lt"/>
              </a:rPr>
              <a:t>Das Fahrzeug soll vorübergehend abgemeldet werden, weil es in absehbarer Zeit nicht genutzt wird. Es kann später mittels Wiederzulassung auf denselben oder einen anderen Halter wieder zugelassen werden.</a:t>
            </a:r>
          </a:p>
          <a:p>
            <a:pPr marL="357188" lvl="2" indent="-177800">
              <a:spcBef>
                <a:spcPct val="25000"/>
              </a:spcBef>
              <a:buFont typeface="Wingdings" panose="05000000000000000000" pitchFamily="2" charset="2"/>
              <a:buChar char="ü"/>
            </a:pPr>
            <a:r>
              <a:rPr lang="de-DE" dirty="0">
                <a:latin typeface="+mn-lt"/>
              </a:rPr>
              <a:t>Das Fahrzeug wurde verkauft. Die Abmeldung erfolgt aus Sicherheitsgründen.</a:t>
            </a:r>
          </a:p>
          <a:p>
            <a:pPr marL="357188" lvl="2" indent="-177800">
              <a:spcBef>
                <a:spcPct val="25000"/>
              </a:spcBef>
              <a:buFont typeface="Wingdings" panose="05000000000000000000" pitchFamily="2" charset="2"/>
              <a:buChar char="ü"/>
            </a:pPr>
            <a:r>
              <a:rPr lang="de-DE" dirty="0">
                <a:latin typeface="+mn-lt"/>
              </a:rPr>
              <a:t>Das Fahrzeug wurde entsorgt bzw. der Verwertung zugeführt ("verschrottet"). Bei einer Entsorgung im europäischen Raum sollte ein Verwertungsnachweis vorliegen.</a:t>
            </a:r>
          </a:p>
        </p:txBody>
      </p:sp>
      <p:sp>
        <p:nvSpPr>
          <p:cNvPr id="10" name="AutoShape 10" descr="Verlauf_weiss_grau">
            <a:extLst>
              <a:ext uri="{FF2B5EF4-FFF2-40B4-BE49-F238E27FC236}">
                <a16:creationId xmlns:a16="http://schemas.microsoft.com/office/drawing/2014/main" id="{A3D8DAB3-9133-992E-2A5C-325B4D8CCD7F}"/>
              </a:ext>
            </a:extLst>
          </p:cNvPr>
          <p:cNvSpPr>
            <a:spLocks noChangeArrowheads="1"/>
          </p:cNvSpPr>
          <p:nvPr>
            <p:custDataLst>
              <p:tags r:id="rId3"/>
            </p:custDataLst>
          </p:nvPr>
        </p:nvSpPr>
        <p:spPr bwMode="gray">
          <a:xfrm>
            <a:off x="4901870" y="4111025"/>
            <a:ext cx="3813946" cy="718477"/>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Grundsätzlich können alle Anträge nur durchgeführt werden, wenn keine Kfz-Steuer- und Gebührenrückstände aus früheren Zulassungsvorgängen vorliegen.</a:t>
            </a:r>
          </a:p>
        </p:txBody>
      </p:sp>
    </p:spTree>
    <p:extLst>
      <p:ext uri="{BB962C8B-B14F-4D97-AF65-F5344CB8AC3E}">
        <p14:creationId xmlns:p14="http://schemas.microsoft.com/office/powerpoint/2010/main" val="309615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173</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Voraussetzungen für die Vorgänge - Detailinformationen</a:t>
            </a:r>
            <a:br>
              <a:rPr lang="de-DE" sz="1600" b="1" dirty="0"/>
            </a:br>
            <a:r>
              <a:rPr lang="de-DE" sz="1000" dirty="0">
                <a:latin typeface="+mn-lt"/>
              </a:rPr>
              <a:t>Im i-Kfz-Portal können Sie Fahrzeuge vollautomatisiert an-, um- oder abmelden.</a:t>
            </a:r>
          </a:p>
          <a:p>
            <a:pPr>
              <a:buNone/>
            </a:pPr>
            <a:r>
              <a:rPr lang="de-DE" sz="1600" b="1" dirty="0"/>
              <a:t> </a:t>
            </a:r>
            <a:endParaRPr lang="de-DE" altLang="de-DE" sz="1600" b="1" dirty="0"/>
          </a:p>
        </p:txBody>
      </p:sp>
      <p:sp>
        <p:nvSpPr>
          <p:cNvPr id="8" name="AutoShape 10" descr="Verlauf_weiss_grau">
            <a:extLst>
              <a:ext uri="{FF2B5EF4-FFF2-40B4-BE49-F238E27FC236}">
                <a16:creationId xmlns:a16="http://schemas.microsoft.com/office/drawing/2014/main" id="{14FF8BA0-560F-E68C-C19E-B9A5D4EF642D}"/>
              </a:ext>
            </a:extLst>
          </p:cNvPr>
          <p:cNvSpPr>
            <a:spLocks noChangeArrowheads="1"/>
          </p:cNvSpPr>
          <p:nvPr>
            <p:custDataLst>
              <p:tags r:id="rId1"/>
            </p:custDataLst>
          </p:nvPr>
        </p:nvSpPr>
        <p:spPr bwMode="gray">
          <a:xfrm>
            <a:off x="306388" y="1443259"/>
            <a:ext cx="4093200" cy="2019900"/>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Neu- und Tageszulassung</a:t>
            </a:r>
          </a:p>
          <a:p>
            <a:pPr marL="357188" lvl="2" indent="-177800">
              <a:spcBef>
                <a:spcPct val="25000"/>
              </a:spcBef>
              <a:buFont typeface="Wingdings" panose="05000000000000000000" pitchFamily="2" charset="2"/>
              <a:buChar char="ü"/>
            </a:pPr>
            <a:r>
              <a:rPr lang="de-DE" dirty="0">
                <a:latin typeface="+mn-lt"/>
              </a:rPr>
              <a:t>Ein bisher in Deutschland noch nicht zugelassenes Fahrzeug</a:t>
            </a:r>
          </a:p>
          <a:p>
            <a:pPr marL="357188" lvl="2" indent="-177800">
              <a:spcBef>
                <a:spcPct val="25000"/>
              </a:spcBef>
              <a:buFont typeface="Wingdings" panose="05000000000000000000" pitchFamily="2" charset="2"/>
              <a:buChar char="ü"/>
            </a:pPr>
            <a:r>
              <a:rPr lang="de-DE" dirty="0">
                <a:latin typeface="+mn-lt"/>
              </a:rPr>
              <a:t>Keine noch nicht erfassten technischen Änderungen am Fahrzeug</a:t>
            </a:r>
          </a:p>
          <a:p>
            <a:pPr marL="357188" lvl="2" indent="-177800">
              <a:spcBef>
                <a:spcPct val="25000"/>
              </a:spcBef>
              <a:buFont typeface="Wingdings" panose="05000000000000000000" pitchFamily="2" charset="2"/>
              <a:buChar char="ü"/>
            </a:pPr>
            <a:r>
              <a:rPr lang="de-DE" dirty="0">
                <a:latin typeface="+mn-lt"/>
              </a:rPr>
              <a:t>Zulassungsbescheinigung Teil II (ZB II) mit Sicherheitscode</a:t>
            </a:r>
          </a:p>
          <a:p>
            <a:pPr marL="357188" lvl="2" indent="-177800">
              <a:spcBef>
                <a:spcPct val="25000"/>
              </a:spcBef>
              <a:buFont typeface="Wingdings" panose="05000000000000000000" pitchFamily="2" charset="2"/>
              <a:buChar char="ü"/>
            </a:pPr>
            <a:r>
              <a:rPr lang="de-DE" dirty="0">
                <a:latin typeface="+mn-lt"/>
              </a:rPr>
              <a:t>eVB-Nummer</a:t>
            </a:r>
          </a:p>
          <a:p>
            <a:pPr marL="357188" lvl="2" indent="-177800">
              <a:spcBef>
                <a:spcPct val="25000"/>
              </a:spcBef>
              <a:buFont typeface="Wingdings" panose="05000000000000000000" pitchFamily="2" charset="2"/>
              <a:buChar char="ü"/>
            </a:pPr>
            <a:r>
              <a:rPr lang="de-DE" dirty="0">
                <a:latin typeface="+mn-lt"/>
              </a:rPr>
              <a:t>Reservierungs-PIN, wenn Sie ein zuvor reserviertes Kennzeichen verwenden wollen</a:t>
            </a:r>
          </a:p>
          <a:p>
            <a:pPr marL="357188" lvl="2" indent="-177800">
              <a:spcBef>
                <a:spcPct val="25000"/>
              </a:spcBef>
              <a:buFont typeface="Wingdings" panose="05000000000000000000" pitchFamily="2" charset="2"/>
              <a:buChar char="ü"/>
            </a:pPr>
            <a:r>
              <a:rPr lang="de-DE" dirty="0">
                <a:latin typeface="+mn-lt"/>
              </a:rPr>
              <a:t>Bankverbindung (IBAN) des Antragstellers zur Erteilung einer Einzugsermächtigung für die Kfz-Steuer, sofern diese für das Fahrzeug erhoben wird</a:t>
            </a:r>
          </a:p>
        </p:txBody>
      </p:sp>
      <p:sp>
        <p:nvSpPr>
          <p:cNvPr id="14" name="AutoShape 10" descr="Verlauf_weiss_grau">
            <a:extLst>
              <a:ext uri="{FF2B5EF4-FFF2-40B4-BE49-F238E27FC236}">
                <a16:creationId xmlns:a16="http://schemas.microsoft.com/office/drawing/2014/main" id="{FBB4B019-A8A0-41DB-6754-2CC07EDD3E48}"/>
              </a:ext>
            </a:extLst>
          </p:cNvPr>
          <p:cNvSpPr>
            <a:spLocks noChangeArrowheads="1"/>
          </p:cNvSpPr>
          <p:nvPr>
            <p:custDataLst>
              <p:tags r:id="rId2"/>
            </p:custDataLst>
          </p:nvPr>
        </p:nvSpPr>
        <p:spPr bwMode="gray">
          <a:xfrm>
            <a:off x="4622616" y="1444069"/>
            <a:ext cx="4093200" cy="3469517"/>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Wiederzulassung</a:t>
            </a:r>
          </a:p>
          <a:p>
            <a:pPr marL="357188" lvl="2" indent="-177800">
              <a:spcBef>
                <a:spcPct val="25000"/>
              </a:spcBef>
              <a:buFont typeface="Wingdings" panose="05000000000000000000" pitchFamily="2" charset="2"/>
              <a:buChar char="ü"/>
            </a:pPr>
            <a:r>
              <a:rPr lang="de-DE" dirty="0">
                <a:latin typeface="+mn-lt"/>
              </a:rPr>
              <a:t>Ein nach dem 01.01.2015 zugelassenes und derzeit außer Betrieb gesetztes Fahrzeug</a:t>
            </a:r>
          </a:p>
          <a:p>
            <a:pPr marL="357188" lvl="2" indent="-177800">
              <a:spcBef>
                <a:spcPct val="25000"/>
              </a:spcBef>
              <a:buFont typeface="Wingdings" panose="05000000000000000000" pitchFamily="2" charset="2"/>
              <a:buChar char="ü"/>
            </a:pPr>
            <a:r>
              <a:rPr lang="de-DE" dirty="0">
                <a:latin typeface="+mn-lt"/>
              </a:rPr>
              <a:t>Keine noch nicht erfassten technischen Änderungen am Fahrzeug</a:t>
            </a:r>
          </a:p>
          <a:p>
            <a:pPr marL="357188" lvl="2" indent="-177800">
              <a:spcBef>
                <a:spcPct val="25000"/>
              </a:spcBef>
              <a:buFont typeface="Wingdings" panose="05000000000000000000" pitchFamily="2" charset="2"/>
              <a:buChar char="ü"/>
            </a:pPr>
            <a:r>
              <a:rPr lang="de-DE" dirty="0">
                <a:latin typeface="+mn-lt"/>
              </a:rPr>
              <a:t>Gültiges Datum der Hauptuntersuchung (HU) bzw. Sicherheitsprüfung (SP)*</a:t>
            </a:r>
          </a:p>
          <a:p>
            <a:pPr marL="357188" lvl="2" indent="-177800">
              <a:spcBef>
                <a:spcPct val="25000"/>
              </a:spcBef>
              <a:buFont typeface="Wingdings" panose="05000000000000000000" pitchFamily="2" charset="2"/>
              <a:buChar char="ü"/>
            </a:pPr>
            <a:r>
              <a:rPr lang="de-DE" dirty="0">
                <a:latin typeface="+mn-lt"/>
              </a:rPr>
              <a:t>Falls im ZFZR keine Informationen zu HU/SP* vorliegen: Nachweis mit Schlüsselnummer des Prüfortes und Prüfziffer</a:t>
            </a:r>
          </a:p>
          <a:p>
            <a:pPr marL="357188" lvl="2" indent="-177800">
              <a:spcBef>
                <a:spcPct val="25000"/>
              </a:spcBef>
              <a:buFont typeface="Wingdings" panose="05000000000000000000" pitchFamily="2" charset="2"/>
              <a:buChar char="ü"/>
            </a:pPr>
            <a:r>
              <a:rPr lang="de-DE" dirty="0">
                <a:latin typeface="+mn-lt"/>
              </a:rPr>
              <a:t>Zulassungsbescheinigung Teil I (ZB I) mit Sicherheitscode</a:t>
            </a:r>
          </a:p>
          <a:p>
            <a:pPr marL="357188" lvl="2" indent="-177800">
              <a:spcBef>
                <a:spcPct val="25000"/>
              </a:spcBef>
              <a:buFont typeface="Wingdings" panose="05000000000000000000" pitchFamily="2" charset="2"/>
              <a:buChar char="ü"/>
            </a:pPr>
            <a:r>
              <a:rPr lang="de-DE" dirty="0">
                <a:latin typeface="+mn-lt"/>
              </a:rPr>
              <a:t>Bei Halter- oder Kennzeichenwechsel zusätzlich: Zulassungsbescheinigung Teil II (ZB II) mit Sicherheitscode</a:t>
            </a:r>
          </a:p>
          <a:p>
            <a:pPr marL="357188" lvl="2" indent="-177800">
              <a:spcBef>
                <a:spcPct val="25000"/>
              </a:spcBef>
              <a:buFont typeface="Wingdings" panose="05000000000000000000" pitchFamily="2" charset="2"/>
              <a:buChar char="ü"/>
            </a:pPr>
            <a:r>
              <a:rPr lang="de-DE" dirty="0">
                <a:latin typeface="+mn-lt"/>
              </a:rPr>
              <a:t>eVB-Nummer</a:t>
            </a:r>
          </a:p>
          <a:p>
            <a:pPr marL="357188" lvl="2" indent="-177800">
              <a:spcBef>
                <a:spcPct val="25000"/>
              </a:spcBef>
              <a:buFont typeface="Wingdings" panose="05000000000000000000" pitchFamily="2" charset="2"/>
              <a:buChar char="ü"/>
            </a:pPr>
            <a:r>
              <a:rPr lang="de-DE" dirty="0">
                <a:latin typeface="+mn-lt"/>
              </a:rPr>
              <a:t>Reservierungs-PIN, wenn Sie ein zuvor reserviertes Kennzeichen verwenden wollen, das nicht dem Kennzeichen entspricht, welches für das Fahrzeug bei der Außerbetriebsetzung reserviert worden ist</a:t>
            </a:r>
          </a:p>
          <a:p>
            <a:pPr marL="357188" lvl="2" indent="-177800">
              <a:spcBef>
                <a:spcPct val="25000"/>
              </a:spcBef>
              <a:buFont typeface="Wingdings" panose="05000000000000000000" pitchFamily="2" charset="2"/>
              <a:buChar char="ü"/>
            </a:pPr>
            <a:r>
              <a:rPr lang="de-DE" dirty="0">
                <a:latin typeface="+mn-lt"/>
              </a:rPr>
              <a:t>Bankverbindung (IBAN) des Antragstellers zur Erteilung einer Einzugsermächtigung für die Kfz-Steuer, sofern diese für das Fahrzeug erhoben wird</a:t>
            </a:r>
          </a:p>
        </p:txBody>
      </p:sp>
    </p:spTree>
    <p:extLst>
      <p:ext uri="{BB962C8B-B14F-4D97-AF65-F5344CB8AC3E}">
        <p14:creationId xmlns:p14="http://schemas.microsoft.com/office/powerpoint/2010/main" val="306152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174</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Voraussetzungen für die Vorgänge - Detailinformationen</a:t>
            </a:r>
            <a:br>
              <a:rPr lang="de-DE" sz="1600" b="1" dirty="0"/>
            </a:br>
            <a:r>
              <a:rPr lang="de-DE" sz="1000" dirty="0">
                <a:latin typeface="+mn-lt"/>
              </a:rPr>
              <a:t>Im i-Kfz-Portal können Sie Fahrzeuge vollautomatisiert an-, um- oder abmelden.</a:t>
            </a:r>
          </a:p>
          <a:p>
            <a:pPr>
              <a:buNone/>
            </a:pPr>
            <a:r>
              <a:rPr lang="de-DE" sz="1600" b="1" dirty="0"/>
              <a:t> </a:t>
            </a:r>
            <a:endParaRPr lang="de-DE" altLang="de-DE" sz="1600" b="1" dirty="0"/>
          </a:p>
        </p:txBody>
      </p:sp>
      <p:sp>
        <p:nvSpPr>
          <p:cNvPr id="9" name="AutoShape 10" descr="Verlauf_weiss_grau">
            <a:extLst>
              <a:ext uri="{FF2B5EF4-FFF2-40B4-BE49-F238E27FC236}">
                <a16:creationId xmlns:a16="http://schemas.microsoft.com/office/drawing/2014/main" id="{E665BF64-00E4-4059-D7E5-210E9BCB50FD}"/>
              </a:ext>
            </a:extLst>
          </p:cNvPr>
          <p:cNvSpPr>
            <a:spLocks noChangeArrowheads="1"/>
          </p:cNvSpPr>
          <p:nvPr>
            <p:custDataLst>
              <p:tags r:id="rId1"/>
            </p:custDataLst>
          </p:nvPr>
        </p:nvSpPr>
        <p:spPr bwMode="gray">
          <a:xfrm>
            <a:off x="306387" y="1444069"/>
            <a:ext cx="8427709" cy="3033338"/>
          </a:xfrm>
          <a:prstGeom prst="roundRect">
            <a:avLst>
              <a:gd name="adj" fmla="val 6676"/>
            </a:avLst>
          </a:prstGeom>
          <a:blipFill dpi="0" rotWithShape="1">
            <a:blip r:embed="rId4"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Umschreibung</a:t>
            </a:r>
          </a:p>
          <a:p>
            <a:pPr marL="357188" lvl="2" indent="-177800">
              <a:spcBef>
                <a:spcPct val="25000"/>
              </a:spcBef>
              <a:buFont typeface="Wingdings" panose="05000000000000000000" pitchFamily="2" charset="2"/>
              <a:buChar char="ü"/>
            </a:pPr>
            <a:r>
              <a:rPr lang="de-DE" dirty="0">
                <a:latin typeface="+mn-lt"/>
              </a:rPr>
              <a:t>Ein nach dem 01.01.2015 zugelassenes Fahrzeug</a:t>
            </a:r>
          </a:p>
          <a:p>
            <a:pPr marL="357188" lvl="2" indent="-177800">
              <a:spcBef>
                <a:spcPct val="25000"/>
              </a:spcBef>
              <a:buFont typeface="Wingdings" panose="05000000000000000000" pitchFamily="2" charset="2"/>
              <a:buChar char="ü"/>
            </a:pPr>
            <a:r>
              <a:rPr lang="de-DE" dirty="0">
                <a:latin typeface="+mn-lt"/>
              </a:rPr>
              <a:t>Keine noch nicht erfassten technischen Änderungen am Fahrzeug</a:t>
            </a:r>
          </a:p>
          <a:p>
            <a:pPr marL="357188" lvl="2" indent="-177800">
              <a:spcBef>
                <a:spcPct val="25000"/>
              </a:spcBef>
              <a:buFont typeface="Wingdings" panose="05000000000000000000" pitchFamily="2" charset="2"/>
              <a:buChar char="ü"/>
            </a:pPr>
            <a:r>
              <a:rPr lang="de-DE" dirty="0">
                <a:latin typeface="+mn-lt"/>
              </a:rPr>
              <a:t>Gültiges Datum der Hauptuntersuchung (HU) bzw. Sicherheitsprüfung (SP)*</a:t>
            </a:r>
          </a:p>
          <a:p>
            <a:pPr marL="357188" lvl="2" indent="-177800">
              <a:spcBef>
                <a:spcPct val="25000"/>
              </a:spcBef>
              <a:buFont typeface="Wingdings" panose="05000000000000000000" pitchFamily="2" charset="2"/>
              <a:buChar char="ü"/>
            </a:pPr>
            <a:r>
              <a:rPr lang="de-DE" dirty="0">
                <a:latin typeface="+mn-lt"/>
              </a:rPr>
              <a:t>Falls im ZFZR keine Informationen zu HU/SP* vorliegen: Nachweis mit Schlüsselnummer des Prüfortes und Prüfziffer</a:t>
            </a:r>
          </a:p>
          <a:p>
            <a:pPr marL="357188" lvl="2" indent="-177800">
              <a:spcBef>
                <a:spcPct val="25000"/>
              </a:spcBef>
              <a:buFont typeface="Wingdings" panose="05000000000000000000" pitchFamily="2" charset="2"/>
              <a:buChar char="ü"/>
            </a:pPr>
            <a:r>
              <a:rPr lang="de-DE" dirty="0">
                <a:latin typeface="+mn-lt"/>
              </a:rPr>
              <a:t>Zulassungsbescheinigung Teil I (ZB I) mit Sicherheitscode</a:t>
            </a:r>
          </a:p>
          <a:p>
            <a:pPr marL="357188" lvl="2" indent="-177800">
              <a:spcBef>
                <a:spcPct val="25000"/>
              </a:spcBef>
              <a:buFont typeface="Wingdings" panose="05000000000000000000" pitchFamily="2" charset="2"/>
              <a:buChar char="ü"/>
            </a:pPr>
            <a:r>
              <a:rPr lang="de-DE" dirty="0">
                <a:latin typeface="+mn-lt"/>
              </a:rPr>
              <a:t>Bei Halterwechsel zusätzlich:</a:t>
            </a:r>
          </a:p>
          <a:p>
            <a:pPr marL="536575" lvl="2" indent="-177800">
              <a:spcBef>
                <a:spcPct val="25000"/>
              </a:spcBef>
              <a:buFont typeface="Courier New" panose="02070309020205020404" pitchFamily="49" charset="0"/>
              <a:buChar char="o"/>
            </a:pPr>
            <a:r>
              <a:rPr lang="de-DE" dirty="0">
                <a:latin typeface="+mn-lt"/>
              </a:rPr>
              <a:t>Zulassungsbescheinigung Teil II (ZB II) mit Sicherheitscode</a:t>
            </a:r>
          </a:p>
          <a:p>
            <a:pPr marL="536575" lvl="2" indent="-177800">
              <a:spcBef>
                <a:spcPct val="25000"/>
              </a:spcBef>
              <a:buFont typeface="Courier New" panose="02070309020205020404" pitchFamily="49" charset="0"/>
              <a:buChar char="o"/>
            </a:pPr>
            <a:r>
              <a:rPr lang="de-DE" dirty="0">
                <a:latin typeface="+mn-lt"/>
              </a:rPr>
              <a:t>eVB-Nummer</a:t>
            </a:r>
          </a:p>
          <a:p>
            <a:pPr marL="357188" lvl="2" indent="-177800">
              <a:spcBef>
                <a:spcPct val="25000"/>
              </a:spcBef>
              <a:buFont typeface="Wingdings" panose="05000000000000000000" pitchFamily="2" charset="2"/>
              <a:buChar char="ü"/>
            </a:pPr>
            <a:r>
              <a:rPr lang="de-DE" dirty="0">
                <a:latin typeface="+mn-lt"/>
              </a:rPr>
              <a:t>Bei Kennzeichenwechsel zusätzlich:</a:t>
            </a:r>
          </a:p>
          <a:p>
            <a:pPr marL="536575" lvl="2" indent="-177800">
              <a:spcBef>
                <a:spcPct val="25000"/>
              </a:spcBef>
              <a:buFont typeface="Courier New" panose="02070309020205020404" pitchFamily="49" charset="0"/>
              <a:buChar char="o"/>
            </a:pPr>
            <a:r>
              <a:rPr lang="de-DE" dirty="0">
                <a:latin typeface="+mn-lt"/>
              </a:rPr>
              <a:t>Zulassungsbescheinigung Teil II (ZB II) mit Sicherheitscode</a:t>
            </a:r>
          </a:p>
          <a:p>
            <a:pPr marL="536575" lvl="2" indent="-177800">
              <a:spcBef>
                <a:spcPct val="25000"/>
              </a:spcBef>
              <a:buFont typeface="Courier New" panose="02070309020205020404" pitchFamily="49" charset="0"/>
              <a:buChar char="o"/>
            </a:pPr>
            <a:r>
              <a:rPr lang="de-DE" dirty="0">
                <a:latin typeface="+mn-lt"/>
              </a:rPr>
              <a:t>eVB-Nummer (nur bei Änderung des Kennzeichenmerkmals, z. B. Saison- oder E-Kennzeichen)</a:t>
            </a:r>
          </a:p>
          <a:p>
            <a:pPr marL="536575" lvl="2" indent="-177800">
              <a:spcBef>
                <a:spcPct val="25000"/>
              </a:spcBef>
              <a:buFont typeface="Courier New" panose="02070309020205020404" pitchFamily="49" charset="0"/>
              <a:buChar char="o"/>
            </a:pPr>
            <a:r>
              <a:rPr lang="de-DE" dirty="0">
                <a:latin typeface="+mn-lt"/>
              </a:rPr>
              <a:t>bisherige Kennzeichenschilder mit Plaketten und Sicherheitscode</a:t>
            </a:r>
          </a:p>
          <a:p>
            <a:pPr marL="536575" lvl="2" indent="-177800">
              <a:spcBef>
                <a:spcPct val="25000"/>
              </a:spcBef>
              <a:buFont typeface="Courier New" panose="02070309020205020404" pitchFamily="49" charset="0"/>
              <a:buChar char="o"/>
            </a:pPr>
            <a:r>
              <a:rPr lang="de-DE" dirty="0">
                <a:latin typeface="+mn-lt"/>
              </a:rPr>
              <a:t>Reservierungs-PIN, wenn Sie ein zuvor reserviertes Kennzeichen verwenden wollen</a:t>
            </a:r>
          </a:p>
          <a:p>
            <a:pPr marL="357188" lvl="2" indent="-177800">
              <a:spcBef>
                <a:spcPct val="25000"/>
              </a:spcBef>
              <a:buFont typeface="Wingdings" panose="05000000000000000000" pitchFamily="2" charset="2"/>
              <a:buChar char="ü"/>
            </a:pPr>
            <a:r>
              <a:rPr lang="de-DE" dirty="0">
                <a:latin typeface="+mn-lt"/>
              </a:rPr>
              <a:t>Bankverbindung (IBAN) des Antragstellers zur Erteilung einer Einzugsermächtigung für die Kfz-Steuer, sofern diese für das Fahrzeug erhoben wird</a:t>
            </a:r>
          </a:p>
          <a:p>
            <a:pPr marL="536575" lvl="2" indent="-177800">
              <a:spcBef>
                <a:spcPct val="25000"/>
              </a:spcBef>
              <a:buFont typeface="Courier New" panose="02070309020205020404" pitchFamily="49" charset="0"/>
              <a:buChar char="o"/>
            </a:pPr>
            <a:endParaRPr lang="de-DE" dirty="0">
              <a:latin typeface="+mn-lt"/>
            </a:endParaRPr>
          </a:p>
        </p:txBody>
      </p:sp>
    </p:spTree>
    <p:extLst>
      <p:ext uri="{BB962C8B-B14F-4D97-AF65-F5344CB8AC3E}">
        <p14:creationId xmlns:p14="http://schemas.microsoft.com/office/powerpoint/2010/main" val="207273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175</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Voraussetzungen für die Vorgänge - Detailinformationen</a:t>
            </a:r>
            <a:br>
              <a:rPr lang="de-DE" sz="1600" b="1" dirty="0"/>
            </a:br>
            <a:r>
              <a:rPr lang="de-DE" sz="1000" dirty="0">
                <a:latin typeface="+mn-lt"/>
              </a:rPr>
              <a:t>Im i-Kfz-Portal können Sie Fahrzeuge vollautomatisiert an-, um- oder abmelden.</a:t>
            </a:r>
          </a:p>
          <a:p>
            <a:pPr>
              <a:buNone/>
            </a:pPr>
            <a:r>
              <a:rPr lang="de-DE" sz="1600" b="1" dirty="0"/>
              <a:t> </a:t>
            </a:r>
            <a:endParaRPr lang="de-DE" altLang="de-DE" sz="1600" b="1" dirty="0"/>
          </a:p>
        </p:txBody>
      </p:sp>
      <p:sp>
        <p:nvSpPr>
          <p:cNvPr id="8" name="AutoShape 10" descr="Verlauf_weiss_grau">
            <a:extLst>
              <a:ext uri="{FF2B5EF4-FFF2-40B4-BE49-F238E27FC236}">
                <a16:creationId xmlns:a16="http://schemas.microsoft.com/office/drawing/2014/main" id="{14FF8BA0-560F-E68C-C19E-B9A5D4EF642D}"/>
              </a:ext>
            </a:extLst>
          </p:cNvPr>
          <p:cNvSpPr>
            <a:spLocks noChangeArrowheads="1"/>
          </p:cNvSpPr>
          <p:nvPr>
            <p:custDataLst>
              <p:tags r:id="rId1"/>
            </p:custDataLst>
          </p:nvPr>
        </p:nvSpPr>
        <p:spPr bwMode="gray">
          <a:xfrm>
            <a:off x="306388" y="1443259"/>
            <a:ext cx="4093200" cy="2019900"/>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Adressänderung</a:t>
            </a:r>
          </a:p>
          <a:p>
            <a:pPr marL="357188" lvl="2" indent="-177800">
              <a:spcBef>
                <a:spcPct val="25000"/>
              </a:spcBef>
              <a:buFont typeface="Wingdings" panose="05000000000000000000" pitchFamily="2" charset="2"/>
              <a:buChar char="ü"/>
            </a:pPr>
            <a:r>
              <a:rPr lang="de-DE" dirty="0">
                <a:latin typeface="+mn-lt"/>
              </a:rPr>
              <a:t>Ein nach dem 01.01.2015 zugelassenes Fahrzeug</a:t>
            </a:r>
          </a:p>
          <a:p>
            <a:pPr marL="357188" lvl="2" indent="-177800">
              <a:spcBef>
                <a:spcPct val="25000"/>
              </a:spcBef>
              <a:buFont typeface="Wingdings" panose="05000000000000000000" pitchFamily="2" charset="2"/>
              <a:buChar char="ü"/>
            </a:pPr>
            <a:r>
              <a:rPr lang="de-DE" dirty="0">
                <a:latin typeface="+mn-lt"/>
              </a:rPr>
              <a:t>Keine noch nicht erfassten technischen Änderungen am Fahrzeug</a:t>
            </a:r>
          </a:p>
          <a:p>
            <a:pPr marL="357188" lvl="2" indent="-177800">
              <a:spcBef>
                <a:spcPct val="25000"/>
              </a:spcBef>
              <a:buFont typeface="Wingdings" panose="05000000000000000000" pitchFamily="2" charset="2"/>
              <a:buChar char="ü"/>
            </a:pPr>
            <a:r>
              <a:rPr lang="de-DE" dirty="0">
                <a:latin typeface="+mn-lt"/>
              </a:rPr>
              <a:t>Gültiges Datum der Hauptuntersuchung (HU) bzw. Sicherheitsprüfung (SP)*</a:t>
            </a:r>
          </a:p>
          <a:p>
            <a:pPr marL="357188" lvl="2" indent="-177800">
              <a:spcBef>
                <a:spcPct val="25000"/>
              </a:spcBef>
              <a:buFont typeface="Wingdings" panose="05000000000000000000" pitchFamily="2" charset="2"/>
              <a:buChar char="ü"/>
            </a:pPr>
            <a:r>
              <a:rPr lang="de-DE" dirty="0">
                <a:latin typeface="+mn-lt"/>
              </a:rPr>
              <a:t>Falls im ZFZR keine Informationen zu HU/SP* vorliegen: Nachweis mit Schlüsselnummer des Prüfortes und Prüfziffer</a:t>
            </a:r>
          </a:p>
          <a:p>
            <a:pPr marL="357188" lvl="2" indent="-177800">
              <a:spcBef>
                <a:spcPct val="25000"/>
              </a:spcBef>
              <a:buFont typeface="Wingdings" panose="05000000000000000000" pitchFamily="2" charset="2"/>
              <a:buChar char="ü"/>
            </a:pPr>
            <a:r>
              <a:rPr lang="de-DE" dirty="0">
                <a:latin typeface="+mn-lt"/>
              </a:rPr>
              <a:t>Zulassungsbescheinigung Teil I (ZB I) mit Sicherheitscode</a:t>
            </a:r>
          </a:p>
          <a:p>
            <a:pPr marL="357188" lvl="2" indent="-177800">
              <a:spcBef>
                <a:spcPct val="25000"/>
              </a:spcBef>
              <a:buFont typeface="Wingdings" panose="05000000000000000000" pitchFamily="2" charset="2"/>
              <a:buChar char="ü"/>
            </a:pPr>
            <a:endParaRPr lang="de-DE" dirty="0">
              <a:latin typeface="+mn-lt"/>
            </a:endParaRPr>
          </a:p>
          <a:p>
            <a:pPr marL="179388" lvl="2" algn="r">
              <a:spcBef>
                <a:spcPct val="25000"/>
              </a:spcBef>
            </a:pPr>
            <a:r>
              <a:rPr lang="de-DE" dirty="0">
                <a:latin typeface="+mn-lt"/>
              </a:rPr>
              <a:t>*sofern vorgeschrieben</a:t>
            </a:r>
          </a:p>
          <a:p>
            <a:pPr marL="357188" lvl="2" indent="-177800">
              <a:spcBef>
                <a:spcPct val="25000"/>
              </a:spcBef>
              <a:buFont typeface="Wingdings" panose="05000000000000000000" pitchFamily="2" charset="2"/>
              <a:buChar char="ü"/>
            </a:pPr>
            <a:endParaRPr lang="de-DE" dirty="0">
              <a:latin typeface="+mn-lt"/>
            </a:endParaRPr>
          </a:p>
        </p:txBody>
      </p:sp>
      <p:sp>
        <p:nvSpPr>
          <p:cNvPr id="7" name="AutoShape 10" descr="Verlauf_weiss_grau">
            <a:extLst>
              <a:ext uri="{FF2B5EF4-FFF2-40B4-BE49-F238E27FC236}">
                <a16:creationId xmlns:a16="http://schemas.microsoft.com/office/drawing/2014/main" id="{1A0CF4F0-5F8A-F4FC-8B67-9824A6D147A2}"/>
              </a:ext>
            </a:extLst>
          </p:cNvPr>
          <p:cNvSpPr>
            <a:spLocks noChangeArrowheads="1"/>
          </p:cNvSpPr>
          <p:nvPr>
            <p:custDataLst>
              <p:tags r:id="rId2"/>
            </p:custDataLst>
          </p:nvPr>
        </p:nvSpPr>
        <p:spPr bwMode="gray">
          <a:xfrm>
            <a:off x="4622616" y="1444069"/>
            <a:ext cx="4093200" cy="2019900"/>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anose="05000000000000000000" pitchFamily="2" charset="2"/>
              <a:buChar char="Ø"/>
            </a:pPr>
            <a:r>
              <a:rPr lang="de-DE" b="1" dirty="0">
                <a:latin typeface="+mn-lt"/>
              </a:rPr>
              <a:t>Außerbetriebsetzung</a:t>
            </a:r>
          </a:p>
          <a:p>
            <a:pPr marL="357188" lvl="2" indent="-177800">
              <a:spcBef>
                <a:spcPct val="25000"/>
              </a:spcBef>
              <a:buFont typeface="Wingdings" panose="05000000000000000000" pitchFamily="2" charset="2"/>
              <a:buChar char="ü"/>
            </a:pPr>
            <a:r>
              <a:rPr lang="de-DE" dirty="0">
                <a:latin typeface="+mn-lt"/>
              </a:rPr>
              <a:t>Ein nach dem 01.01.2015 zugelassenes Fahrzeug</a:t>
            </a:r>
          </a:p>
          <a:p>
            <a:pPr marL="357188" lvl="2" indent="-177800">
              <a:spcBef>
                <a:spcPct val="25000"/>
              </a:spcBef>
              <a:buFont typeface="Wingdings" panose="05000000000000000000" pitchFamily="2" charset="2"/>
              <a:buChar char="ü"/>
            </a:pPr>
            <a:r>
              <a:rPr lang="de-DE" dirty="0">
                <a:latin typeface="+mn-lt"/>
              </a:rPr>
              <a:t>Zulassungsbescheinigung Teil I (ZB I) mit Sicherheitscode</a:t>
            </a:r>
          </a:p>
          <a:p>
            <a:pPr marL="357188" lvl="2" indent="-177800">
              <a:spcBef>
                <a:spcPct val="25000"/>
              </a:spcBef>
              <a:buFont typeface="Wingdings" panose="05000000000000000000" pitchFamily="2" charset="2"/>
              <a:buChar char="ü"/>
            </a:pPr>
            <a:r>
              <a:rPr lang="de-DE" dirty="0">
                <a:latin typeface="+mn-lt"/>
              </a:rPr>
              <a:t>Kennzeichenschilder mit Plaketten und Sicherheitscode</a:t>
            </a:r>
          </a:p>
          <a:p>
            <a:pPr marL="357188" lvl="2" indent="-177800">
              <a:spcBef>
                <a:spcPct val="25000"/>
              </a:spcBef>
              <a:buFont typeface="Wingdings" panose="05000000000000000000" pitchFamily="2" charset="2"/>
              <a:buChar char="ü"/>
            </a:pPr>
            <a:r>
              <a:rPr lang="de-DE" dirty="0">
                <a:latin typeface="+mn-lt"/>
              </a:rPr>
              <a:t>Bei Entsorgung des Fahrzeugs:</a:t>
            </a:r>
          </a:p>
          <a:p>
            <a:pPr marL="536575" lvl="2" indent="-177800">
              <a:spcBef>
                <a:spcPct val="25000"/>
              </a:spcBef>
              <a:buFont typeface="Courier New" panose="02070309020205020404" pitchFamily="49" charset="0"/>
              <a:buChar char="o"/>
            </a:pPr>
            <a:r>
              <a:rPr lang="de-DE" dirty="0">
                <a:latin typeface="+mn-lt"/>
              </a:rPr>
              <a:t>Verwertungsnachweis mit Datum der Verwertung und Nummer des Demontagebetriebs (bei Entsorgung innerhalb der EU)</a:t>
            </a:r>
          </a:p>
          <a:p>
            <a:pPr marL="536575" lvl="2" indent="-177800">
              <a:spcBef>
                <a:spcPct val="25000"/>
              </a:spcBef>
              <a:buFont typeface="Courier New" panose="02070309020205020404" pitchFamily="49" charset="0"/>
              <a:buChar char="o"/>
            </a:pPr>
            <a:r>
              <a:rPr lang="de-DE" dirty="0">
                <a:latin typeface="+mn-lt"/>
              </a:rPr>
              <a:t>Zulassungsbescheinigung Teil II (ZB II) mit Sicherheitscode</a:t>
            </a:r>
          </a:p>
        </p:txBody>
      </p:sp>
    </p:spTree>
    <p:extLst>
      <p:ext uri="{BB962C8B-B14F-4D97-AF65-F5344CB8AC3E}">
        <p14:creationId xmlns:p14="http://schemas.microsoft.com/office/powerpoint/2010/main" val="195381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602937" y="3331779"/>
            <a:ext cx="3236985" cy="1429406"/>
          </a:xfrm>
          <a:prstGeom prst="roundRect">
            <a:avLst>
              <a:gd name="adj" fmla="val 6676"/>
            </a:avLst>
          </a:prstGeom>
          <a:blipFill dpi="0" rotWithShape="1">
            <a:blip r:embed="rId4" cstate="print"/>
            <a:srcRect/>
            <a:stretch>
              <a:fillRect/>
            </a:stretch>
          </a:blipFill>
          <a:ln w="6350" algn="ctr">
            <a:solidFill>
              <a:srgbClr val="999999"/>
            </a:solidFill>
            <a:round/>
            <a:headEnd/>
            <a:tailEnd/>
          </a:ln>
          <a:effectLst/>
        </p:spPr>
        <p:txBody>
          <a:bodyPr lIns="72000" tIns="0" rIns="0" bIns="72000"/>
          <a:lstStyle/>
          <a:p>
            <a:pPr marL="1588" lvl="1" defTabSz="268288">
              <a:spcBef>
                <a:spcPct val="25000"/>
              </a:spcBef>
            </a:pPr>
            <a:r>
              <a:rPr lang="de-DE" dirty="0">
                <a:latin typeface="+mn-lt"/>
              </a:rPr>
              <a:t>1 	bei Kennzeichenwechsel</a:t>
            </a:r>
          </a:p>
          <a:p>
            <a:pPr marL="1588" lvl="1" defTabSz="268288">
              <a:spcBef>
                <a:spcPct val="25000"/>
              </a:spcBef>
            </a:pPr>
            <a:r>
              <a:rPr lang="de-DE" dirty="0">
                <a:latin typeface="+mn-lt"/>
              </a:rPr>
              <a:t>1a 	bei Änderung des Kennzeichenmerkmals</a:t>
            </a:r>
            <a:br>
              <a:rPr lang="de-DE" dirty="0">
                <a:latin typeface="+mn-lt"/>
              </a:rPr>
            </a:br>
            <a:r>
              <a:rPr lang="de-DE" dirty="0">
                <a:latin typeface="+mn-lt"/>
              </a:rPr>
              <a:t> 	(z. B. Saison- oder E-Kennzeichen)</a:t>
            </a:r>
          </a:p>
          <a:p>
            <a:pPr marL="1588" lvl="1" defTabSz="268288">
              <a:spcBef>
                <a:spcPct val="25000"/>
              </a:spcBef>
            </a:pPr>
            <a:r>
              <a:rPr lang="de-DE" dirty="0">
                <a:latin typeface="+mn-lt"/>
              </a:rPr>
              <a:t>2 	sofern im ZFZR keine Informationen zu</a:t>
            </a:r>
            <a:br>
              <a:rPr lang="de-DE" dirty="0">
                <a:latin typeface="+mn-lt"/>
              </a:rPr>
            </a:br>
            <a:r>
              <a:rPr lang="de-DE" dirty="0">
                <a:latin typeface="+mn-lt"/>
              </a:rPr>
              <a:t>	einer gültigen HU oder SP vorliegen</a:t>
            </a:r>
          </a:p>
          <a:p>
            <a:pPr marL="1588" lvl="1" defTabSz="268288">
              <a:spcBef>
                <a:spcPct val="25000"/>
              </a:spcBef>
            </a:pPr>
            <a:r>
              <a:rPr lang="de-DE" dirty="0">
                <a:latin typeface="+mn-lt"/>
              </a:rPr>
              <a:t>3 	bei Verwendung eines zuvor reservierten</a:t>
            </a:r>
            <a:br>
              <a:rPr lang="de-DE" dirty="0">
                <a:latin typeface="+mn-lt"/>
              </a:rPr>
            </a:br>
            <a:r>
              <a:rPr lang="de-DE" dirty="0">
                <a:latin typeface="+mn-lt"/>
              </a:rPr>
              <a:t>	Kennzeichens</a:t>
            </a:r>
          </a:p>
          <a:p>
            <a:pPr marL="1588" lvl="1" defTabSz="268288">
              <a:spcBef>
                <a:spcPct val="25000"/>
              </a:spcBef>
            </a:pPr>
            <a:r>
              <a:rPr lang="de-DE" dirty="0">
                <a:latin typeface="+mn-lt"/>
              </a:rPr>
              <a:t>4 	bei Entsorgung des Fahrzeugs</a:t>
            </a:r>
            <a:endParaRPr lang="de-DE" sz="1200" dirty="0">
              <a:latin typeface="+mn-lt"/>
            </a:endParaRP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176</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Benötigte Unterlagen und Informationen </a:t>
            </a:r>
            <a:endParaRPr lang="de-DE" altLang="de-DE" sz="1600" b="1" dirty="0"/>
          </a:p>
        </p:txBody>
      </p:sp>
      <p:pic>
        <p:nvPicPr>
          <p:cNvPr id="29" name="Grafik 28">
            <a:extLst>
              <a:ext uri="{FF2B5EF4-FFF2-40B4-BE49-F238E27FC236}">
                <a16:creationId xmlns:a16="http://schemas.microsoft.com/office/drawing/2014/main" id="{8FCDD925-233F-00CF-0BEB-9C5E02BDE54F}"/>
              </a:ext>
            </a:extLst>
          </p:cNvPr>
          <p:cNvPicPr>
            <a:picLocks noChangeAspect="1"/>
          </p:cNvPicPr>
          <p:nvPr/>
        </p:nvPicPr>
        <p:blipFill>
          <a:blip r:embed="rId5"/>
          <a:stretch>
            <a:fillRect/>
          </a:stretch>
        </p:blipFill>
        <p:spPr>
          <a:xfrm>
            <a:off x="301625" y="1186352"/>
            <a:ext cx="4769615" cy="3627488"/>
          </a:xfrm>
          <a:prstGeom prst="rect">
            <a:avLst/>
          </a:prstGeom>
        </p:spPr>
      </p:pic>
      <p:pic>
        <p:nvPicPr>
          <p:cNvPr id="31" name="Grafik 30" descr="Ein Bild, das Fahrzeug, Auto, Landfahrzeug, Autoaufkleber enthält.&#10;&#10;Automatisch generierte Beschreibung">
            <a:extLst>
              <a:ext uri="{FF2B5EF4-FFF2-40B4-BE49-F238E27FC236}">
                <a16:creationId xmlns:a16="http://schemas.microsoft.com/office/drawing/2014/main" id="{5D25E35E-F971-1454-71D0-16A360B184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5889" y="1018191"/>
            <a:ext cx="3366485" cy="2247979"/>
          </a:xfrm>
          <a:prstGeom prst="rect">
            <a:avLst/>
          </a:prstGeom>
        </p:spPr>
      </p:pic>
    </p:spTree>
    <p:extLst>
      <p:ext uri="{BB962C8B-B14F-4D97-AF65-F5344CB8AC3E}">
        <p14:creationId xmlns:p14="http://schemas.microsoft.com/office/powerpoint/2010/main" val="395680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1397876"/>
            <a:ext cx="3022792" cy="148936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230188" lvl="1" indent="-228600">
              <a:spcBef>
                <a:spcPct val="25000"/>
              </a:spcBef>
              <a:buFont typeface="+mj-lt"/>
              <a:buAutoNum type="arabicPeriod"/>
            </a:pPr>
            <a:r>
              <a:rPr lang="de-DE" dirty="0">
                <a:latin typeface="+mn-lt"/>
              </a:rPr>
              <a:t>Titelleiste mit Schaltfläche zum Schließen des i-Kfz-Portals</a:t>
            </a:r>
          </a:p>
          <a:p>
            <a:pPr marL="230188" lvl="1" indent="-228600">
              <a:spcBef>
                <a:spcPct val="25000"/>
              </a:spcBef>
              <a:buFont typeface="+mj-lt"/>
              <a:buAutoNum type="arabicPeriod"/>
            </a:pPr>
            <a:r>
              <a:rPr lang="de-DE" dirty="0">
                <a:latin typeface="+mn-lt"/>
              </a:rPr>
              <a:t>Antragsübersicht mit Zugang zu ausführlichem Antragsfortschritt und Gebührenvorschau</a:t>
            </a:r>
          </a:p>
          <a:p>
            <a:pPr marL="230188" lvl="1" indent="-228600">
              <a:spcBef>
                <a:spcPct val="25000"/>
              </a:spcBef>
              <a:buFont typeface="+mj-lt"/>
              <a:buAutoNum type="arabicPeriod"/>
            </a:pPr>
            <a:r>
              <a:rPr lang="de-DE" dirty="0">
                <a:latin typeface="+mn-lt"/>
              </a:rPr>
              <a:t>Eingabebereich</a:t>
            </a:r>
          </a:p>
          <a:p>
            <a:pPr marL="230188" lvl="1" indent="-228600">
              <a:spcBef>
                <a:spcPct val="25000"/>
              </a:spcBef>
              <a:buFont typeface="+mj-lt"/>
              <a:buAutoNum type="arabicPeriod"/>
            </a:pPr>
            <a:r>
              <a:rPr lang="de-DE" dirty="0">
                <a:latin typeface="+mn-lt"/>
              </a:rPr>
              <a:t>Schaltflächenleiste zur Navigation der Antragsschritte</a:t>
            </a:r>
          </a:p>
          <a:p>
            <a:pPr marL="1588" lvl="1" algn="r">
              <a:spcBef>
                <a:spcPct val="25000"/>
              </a:spcBef>
            </a:pPr>
            <a:r>
              <a:rPr lang="de-DE" dirty="0">
                <a:latin typeface="+mn-lt"/>
              </a:rPr>
              <a:t>* - Pflichtangaben</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177</a:t>
            </a:fld>
            <a:endParaRPr lang="de-DE" dirty="0"/>
          </a:p>
        </p:txBody>
      </p:sp>
      <p:pic>
        <p:nvPicPr>
          <p:cNvPr id="8" name="Grafik 7">
            <a:extLst>
              <a:ext uri="{FF2B5EF4-FFF2-40B4-BE49-F238E27FC236}">
                <a16:creationId xmlns:a16="http://schemas.microsoft.com/office/drawing/2014/main" id="{CDD2F3AB-2709-26C5-2F07-018435CF330E}"/>
              </a:ext>
            </a:extLst>
          </p:cNvPr>
          <p:cNvPicPr>
            <a:picLocks noChangeAspect="1"/>
          </p:cNvPicPr>
          <p:nvPr/>
        </p:nvPicPr>
        <p:blipFill>
          <a:blip r:embed="rId6"/>
          <a:stretch>
            <a:fillRect/>
          </a:stretch>
        </p:blipFill>
        <p:spPr>
          <a:xfrm>
            <a:off x="301625" y="1287635"/>
            <a:ext cx="5446538" cy="3220817"/>
          </a:xfrm>
          <a:prstGeom prst="rect">
            <a:avLst/>
          </a:prstGeom>
        </p:spPr>
      </p:pic>
      <p:sp>
        <p:nvSpPr>
          <p:cNvPr id="7" name="AutoShape 10" descr="Verlauf_weiss_grau">
            <a:extLst>
              <a:ext uri="{FF2B5EF4-FFF2-40B4-BE49-F238E27FC236}">
                <a16:creationId xmlns:a16="http://schemas.microsoft.com/office/drawing/2014/main" id="{64F6C869-1DBE-22D9-1113-1057A5AC0B54}"/>
              </a:ext>
            </a:extLst>
          </p:cNvPr>
          <p:cNvSpPr>
            <a:spLocks noChangeArrowheads="1"/>
          </p:cNvSpPr>
          <p:nvPr>
            <p:custDataLst>
              <p:tags r:id="rId2"/>
            </p:custDataLst>
          </p:nvPr>
        </p:nvSpPr>
        <p:spPr bwMode="gray">
          <a:xfrm>
            <a:off x="5817130" y="2898043"/>
            <a:ext cx="3022792" cy="148936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b="1" dirty="0">
                <a:latin typeface="+mn-lt"/>
              </a:rPr>
              <a:t>Achtung</a:t>
            </a:r>
          </a:p>
          <a:p>
            <a:pPr marL="1588" lvl="1">
              <a:spcBef>
                <a:spcPct val="25000"/>
              </a:spcBef>
            </a:pPr>
            <a:r>
              <a:rPr lang="de-DE" b="1" dirty="0">
                <a:solidFill>
                  <a:srgbClr val="FF0000"/>
                </a:solidFill>
                <a:latin typeface="+mn-lt"/>
              </a:rPr>
              <a:t>Schließen Sie zu keinem Zeitpunkt den Browser, in welchem Sie den Antrag geöffnet haben!</a:t>
            </a:r>
          </a:p>
          <a:p>
            <a:pPr marL="1588" lvl="1">
              <a:spcBef>
                <a:spcPct val="25000"/>
              </a:spcBef>
            </a:pPr>
            <a:r>
              <a:rPr lang="de-DE" dirty="0">
                <a:latin typeface="+mn-lt"/>
              </a:rPr>
              <a:t>Der unvorhergesehene Abbruch eines Antrags – zum Beispiel durch versehentliches Schließen des Browsers – kann zur Folge haben, dass dieser nicht erfolgreich durchgeführt und online nicht wiederholt werden kann!</a:t>
            </a:r>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beispielhafter Aufbau der Oberfläche</a:t>
            </a:r>
            <a:br>
              <a:rPr lang="de-DE" sz="1600" b="1" dirty="0"/>
            </a:br>
            <a:r>
              <a:rPr lang="de-DE" sz="1000" dirty="0"/>
              <a:t>Das i-Kfz-Portal ist über die Webseite der zuständigen Zulassungsbehörde erreichbar.</a:t>
            </a:r>
            <a:endParaRPr lang="de-DE" sz="1600" dirty="0"/>
          </a:p>
        </p:txBody>
      </p:sp>
    </p:spTree>
    <p:extLst>
      <p:ext uri="{BB962C8B-B14F-4D97-AF65-F5344CB8AC3E}">
        <p14:creationId xmlns:p14="http://schemas.microsoft.com/office/powerpoint/2010/main" val="329819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7"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2958662"/>
            <a:ext cx="3022792" cy="145197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230188" lvl="1" indent="-228600">
              <a:spcBef>
                <a:spcPct val="25000"/>
              </a:spcBef>
              <a:buFont typeface="+mj-lt"/>
              <a:buAutoNum type="arabicPeriod"/>
            </a:pPr>
            <a:r>
              <a:rPr lang="de-DE" dirty="0">
                <a:latin typeface="+mn-lt"/>
              </a:rPr>
              <a:t>Schaltfläche Weiter</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178</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Eingaben bestätigen</a:t>
            </a:r>
            <a:endParaRPr lang="de-DE" altLang="de-DE" sz="1600" b="1" dirty="0"/>
          </a:p>
        </p:txBody>
      </p:sp>
      <p:pic>
        <p:nvPicPr>
          <p:cNvPr id="10" name="Grafik 9">
            <a:extLst>
              <a:ext uri="{FF2B5EF4-FFF2-40B4-BE49-F238E27FC236}">
                <a16:creationId xmlns:a16="http://schemas.microsoft.com/office/drawing/2014/main" id="{9F327129-65D1-CA5A-7DAC-C383A80147EE}"/>
              </a:ext>
            </a:extLst>
          </p:cNvPr>
          <p:cNvPicPr>
            <a:picLocks noChangeAspect="1"/>
          </p:cNvPicPr>
          <p:nvPr/>
        </p:nvPicPr>
        <p:blipFill>
          <a:blip r:embed="rId6"/>
          <a:stretch>
            <a:fillRect/>
          </a:stretch>
        </p:blipFill>
        <p:spPr>
          <a:xfrm>
            <a:off x="306388" y="1403131"/>
            <a:ext cx="5441775" cy="2753455"/>
          </a:xfrm>
          <a:prstGeom prst="rect">
            <a:avLst/>
          </a:prstGeom>
        </p:spPr>
      </p:pic>
      <p:sp>
        <p:nvSpPr>
          <p:cNvPr id="15" name="AutoShape 10" descr="Verlauf_weiss_grau">
            <a:extLst>
              <a:ext uri="{FF2B5EF4-FFF2-40B4-BE49-F238E27FC236}">
                <a16:creationId xmlns:a16="http://schemas.microsoft.com/office/drawing/2014/main" id="{A2C48AB6-CB01-4778-E73B-815752B3648F}"/>
              </a:ext>
            </a:extLst>
          </p:cNvPr>
          <p:cNvSpPr>
            <a:spLocks noChangeArrowheads="1"/>
          </p:cNvSpPr>
          <p:nvPr>
            <p:custDataLst>
              <p:tags r:id="rId2"/>
            </p:custDataLst>
          </p:nvPr>
        </p:nvSpPr>
        <p:spPr bwMode="gray">
          <a:xfrm>
            <a:off x="5817130" y="1397876"/>
            <a:ext cx="3022792" cy="148936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Ihr Antrag durchläuft verschiedene Schritte. Um zum jeweils nächsten Antragsschritt zu gelangen, ist es erforderlich, dass Sie Ihre Eingaben bestätigen.</a:t>
            </a:r>
          </a:p>
          <a:p>
            <a:pPr marL="1588" lvl="1">
              <a:spcBef>
                <a:spcPct val="25000"/>
              </a:spcBef>
            </a:pPr>
            <a:r>
              <a:rPr lang="de-DE" dirty="0">
                <a:latin typeface="+mn-lt"/>
              </a:rPr>
              <a:t>Um in einem Antragsschritt Ihre Eingaben zu bestätigen: Schaltfläche Weiter (1) betätigen</a:t>
            </a:r>
          </a:p>
          <a:p>
            <a:pPr marL="1588" lvl="1">
              <a:spcBef>
                <a:spcPct val="25000"/>
              </a:spcBef>
            </a:pPr>
            <a:r>
              <a:rPr lang="de-DE" dirty="0">
                <a:latin typeface="+mn-lt"/>
              </a:rPr>
              <a:t>Dies löst je nach Vorgang eine systemseitige Prüfung der Daten aus. Danach gelangen Sie zum nächsten Antragsschritt.</a:t>
            </a:r>
          </a:p>
        </p:txBody>
      </p:sp>
    </p:spTree>
    <p:extLst>
      <p:ext uri="{BB962C8B-B14F-4D97-AF65-F5344CB8AC3E}">
        <p14:creationId xmlns:p14="http://schemas.microsoft.com/office/powerpoint/2010/main" val="228318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5"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3463158"/>
            <a:ext cx="3022792" cy="947475"/>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230188" lvl="1" indent="-228600">
              <a:spcBef>
                <a:spcPct val="25000"/>
              </a:spcBef>
              <a:buFont typeface="+mj-lt"/>
              <a:buAutoNum type="arabicPeriod"/>
            </a:pPr>
            <a:r>
              <a:rPr lang="de-DE" dirty="0">
                <a:latin typeface="+mn-lt"/>
              </a:rPr>
              <a:t>Schaltfläche Bearbeiten</a:t>
            </a:r>
          </a:p>
          <a:p>
            <a:pPr marL="230188" lvl="1" indent="-228600">
              <a:spcBef>
                <a:spcPct val="25000"/>
              </a:spcBef>
              <a:buFont typeface="+mj-lt"/>
              <a:buAutoNum type="arabicPeriod"/>
            </a:pPr>
            <a:r>
              <a:rPr lang="de-DE" dirty="0">
                <a:latin typeface="+mn-lt"/>
              </a:rPr>
              <a:t>Schaltfläche Zurück</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179</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Eingaben korrigieren</a:t>
            </a:r>
            <a:endParaRPr lang="de-DE" altLang="de-DE" sz="1600" b="1" dirty="0"/>
          </a:p>
        </p:txBody>
      </p:sp>
      <p:sp>
        <p:nvSpPr>
          <p:cNvPr id="15" name="AutoShape 10" descr="Verlauf_weiss_grau">
            <a:extLst>
              <a:ext uri="{FF2B5EF4-FFF2-40B4-BE49-F238E27FC236}">
                <a16:creationId xmlns:a16="http://schemas.microsoft.com/office/drawing/2014/main" id="{A2C48AB6-CB01-4778-E73B-815752B3648F}"/>
              </a:ext>
            </a:extLst>
          </p:cNvPr>
          <p:cNvSpPr>
            <a:spLocks noChangeArrowheads="1"/>
          </p:cNvSpPr>
          <p:nvPr>
            <p:custDataLst>
              <p:tags r:id="rId2"/>
            </p:custDataLst>
          </p:nvPr>
        </p:nvSpPr>
        <p:spPr bwMode="gray">
          <a:xfrm>
            <a:off x="5817130" y="1397875"/>
            <a:ext cx="3022792" cy="1986455"/>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Sollten Sie bereits bestätigte Eingaben ändern wollen, können Sie durchlaufene Antragsschritte erneut aufrufen.</a:t>
            </a:r>
          </a:p>
          <a:p>
            <a:pPr marL="1588" lvl="1">
              <a:spcBef>
                <a:spcPct val="25000"/>
              </a:spcBef>
            </a:pPr>
            <a:r>
              <a:rPr lang="de-DE" dirty="0">
                <a:latin typeface="+mn-lt"/>
              </a:rPr>
              <a:t>Um zum vorherigen Antragsschritt zu gelangen: Schaltfläche Zurück (2) betätigen</a:t>
            </a:r>
          </a:p>
          <a:p>
            <a:pPr marL="1588" lvl="1">
              <a:spcBef>
                <a:spcPct val="25000"/>
              </a:spcBef>
            </a:pPr>
            <a:r>
              <a:rPr lang="de-DE" dirty="0">
                <a:latin typeface="+mn-lt"/>
              </a:rPr>
              <a:t>Um Eingaben zu ändern: Schaltfläche Bearbeiten (1) betätigen</a:t>
            </a:r>
          </a:p>
          <a:p>
            <a:pPr marL="1588" lvl="1">
              <a:spcBef>
                <a:spcPct val="25000"/>
              </a:spcBef>
            </a:pPr>
            <a:r>
              <a:rPr lang="de-DE" b="1" dirty="0">
                <a:latin typeface="+mn-lt"/>
              </a:rPr>
              <a:t>Hinweis</a:t>
            </a:r>
          </a:p>
          <a:p>
            <a:pPr marL="1588" lvl="1">
              <a:spcBef>
                <a:spcPct val="25000"/>
              </a:spcBef>
            </a:pPr>
            <a:r>
              <a:rPr lang="de-DE" dirty="0">
                <a:latin typeface="+mn-lt"/>
              </a:rPr>
              <a:t>In Antragsschritten, die rückwirkend nicht geändert werden können, stehen die Schaltflächen Bearbeiten bzw. Zurück nicht zur Verfügung.</a:t>
            </a:r>
          </a:p>
        </p:txBody>
      </p:sp>
      <p:pic>
        <p:nvPicPr>
          <p:cNvPr id="8" name="Grafik 7">
            <a:extLst>
              <a:ext uri="{FF2B5EF4-FFF2-40B4-BE49-F238E27FC236}">
                <a16:creationId xmlns:a16="http://schemas.microsoft.com/office/drawing/2014/main" id="{9B4C057A-C82B-5FA7-2250-32602EA90E55}"/>
              </a:ext>
            </a:extLst>
          </p:cNvPr>
          <p:cNvPicPr>
            <a:picLocks noChangeAspect="1"/>
          </p:cNvPicPr>
          <p:nvPr/>
        </p:nvPicPr>
        <p:blipFill>
          <a:blip r:embed="rId6"/>
          <a:stretch>
            <a:fillRect/>
          </a:stretch>
        </p:blipFill>
        <p:spPr>
          <a:xfrm>
            <a:off x="306387" y="1408390"/>
            <a:ext cx="5508457" cy="1575550"/>
          </a:xfrm>
          <a:prstGeom prst="rect">
            <a:avLst/>
          </a:prstGeom>
        </p:spPr>
      </p:pic>
    </p:spTree>
    <p:extLst>
      <p:ext uri="{BB962C8B-B14F-4D97-AF65-F5344CB8AC3E}">
        <p14:creationId xmlns:p14="http://schemas.microsoft.com/office/powerpoint/2010/main" val="247542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4A8AFDF9-6E6C-48B7-8A6C-2145FD0B33A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771046"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Die aktuellen Risiken können durch Online-Ausweisen reduziert werden</a:t>
            </a:r>
            <a:endParaRPr lang="de-DE" sz="2000" b="1" dirty="0"/>
          </a:p>
        </p:txBody>
      </p:sp>
      <p:sp>
        <p:nvSpPr>
          <p:cNvPr id="9" name="Rectangle 43">
            <a:extLst>
              <a:ext uri="{FF2B5EF4-FFF2-40B4-BE49-F238E27FC236}">
                <a16:creationId xmlns:a16="http://schemas.microsoft.com/office/drawing/2014/main" id="{B0EDA8F3-B01F-4608-B996-9E7C39E0956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F38CDD4-679A-445C-80ED-C93E8685320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dirty="0"/>
              <a:t>// buergerservice.org e. V. - eine Public-Private-Initiative zur Verbreitung von Akzeptanz und Nutzung der Online-Ausweisfunktion</a:t>
            </a:r>
          </a:p>
        </p:txBody>
      </p:sp>
      <p:pic>
        <p:nvPicPr>
          <p:cNvPr id="13" name="Grafik 12">
            <a:extLst>
              <a:ext uri="{FF2B5EF4-FFF2-40B4-BE49-F238E27FC236}">
                <a16:creationId xmlns:a16="http://schemas.microsoft.com/office/drawing/2014/main" id="{F72BD4CC-1C33-47A6-AB9F-9DE8BF1E966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73750" y="844390"/>
            <a:ext cx="5585423" cy="3937817"/>
          </a:xfrm>
          <a:prstGeom prst="rect">
            <a:avLst/>
          </a:prstGeom>
        </p:spPr>
      </p:pic>
      <p:sp>
        <p:nvSpPr>
          <p:cNvPr id="17" name="Inhaltsplatzhalter 2">
            <a:extLst>
              <a:ext uri="{FF2B5EF4-FFF2-40B4-BE49-F238E27FC236}">
                <a16:creationId xmlns:a16="http://schemas.microsoft.com/office/drawing/2014/main" id="{EAB3433A-6ACC-4119-B4CD-1344BFE022F5}"/>
              </a:ext>
            </a:extLst>
          </p:cNvPr>
          <p:cNvSpPr txBox="1">
            <a:spLocks/>
          </p:cNvSpPr>
          <p:nvPr/>
        </p:nvSpPr>
        <p:spPr bwMode="auto">
          <a:xfrm>
            <a:off x="6043856" y="771365"/>
            <a:ext cx="2941784" cy="2531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285750" indent="-285750"/>
            <a:r>
              <a:rPr lang="de-DE" altLang="de-DE" sz="1400" dirty="0"/>
              <a:t>Laut dem Bericht des Bundes-amtes für IT-Sicherheit in der Informationstechnik (BSI) zur Lage der IT-Sicherheit in Deutschland 2023 ist unser digitales Gemeinwohl </a:t>
            </a:r>
            <a:r>
              <a:rPr lang="de-DE" altLang="de-DE" sz="1400" dirty="0" err="1"/>
              <a:t>vielfäl-tigen</a:t>
            </a:r>
            <a:r>
              <a:rPr lang="de-DE" altLang="de-DE" sz="1400" dirty="0"/>
              <a:t> und massenhaften Risiken mit sehr hohem Schadenpotenzial ausgesetzt.</a:t>
            </a:r>
          </a:p>
          <a:p>
            <a:pPr marL="285750" indent="-285750"/>
            <a:r>
              <a:rPr lang="de-DE" altLang="de-DE" sz="1400" dirty="0"/>
              <a:t>Eine konsequente Einbindung der Online-Ausweisfunktion in die wertigen digitalen Prozess-ketten ermöglicht es uns allen, dass wir unser Rechtswesen auch in der digitalen Welt uneingeschränkt verfügbar haben und so die Risiken auf ein Minimum reduzieren.</a:t>
            </a:r>
          </a:p>
        </p:txBody>
      </p:sp>
      <p:sp>
        <p:nvSpPr>
          <p:cNvPr id="3" name="Foliennummernplatzhalter 2">
            <a:extLst>
              <a:ext uri="{FF2B5EF4-FFF2-40B4-BE49-F238E27FC236}">
                <a16:creationId xmlns:a16="http://schemas.microsoft.com/office/drawing/2014/main" id="{3F7796F5-3BE1-411B-A634-9CD4E9ADAE6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a:t>
            </a:fld>
            <a:endParaRPr lang="de-DE" dirty="0"/>
          </a:p>
        </p:txBody>
      </p:sp>
      <p:sp>
        <p:nvSpPr>
          <p:cNvPr id="4" name="AutoShape 5">
            <a:extLst>
              <a:ext uri="{FF2B5EF4-FFF2-40B4-BE49-F238E27FC236}">
                <a16:creationId xmlns:a16="http://schemas.microsoft.com/office/drawing/2014/main" id="{F834EAF7-BBA2-3046-87B4-F1175DF1C0CB}"/>
              </a:ext>
            </a:extLst>
          </p:cNvPr>
          <p:cNvSpPr>
            <a:spLocks noChangeArrowheads="1"/>
          </p:cNvSpPr>
          <p:nvPr>
            <p:custDataLst>
              <p:tags r:id="rId1"/>
            </p:custDataLst>
          </p:nvPr>
        </p:nvSpPr>
        <p:spPr bwMode="gray">
          <a:xfrm rot="20621108">
            <a:off x="1462917" y="2561247"/>
            <a:ext cx="3551895" cy="753391"/>
          </a:xfrm>
          <a:prstGeom prst="roundRect">
            <a:avLst>
              <a:gd name="adj" fmla="val 16472"/>
            </a:avLst>
          </a:prstGeom>
          <a:solidFill>
            <a:schemeClr val="bg1">
              <a:alpha val="62000"/>
            </a:schemeClr>
          </a:solidFill>
          <a:ln w="6350" algn="ctr">
            <a:solidFill>
              <a:srgbClr val="333333"/>
            </a:solidFill>
            <a:round/>
            <a:headEnd/>
            <a:tailEnd/>
          </a:ln>
          <a:effectLst/>
        </p:spPr>
        <p:txBody>
          <a:bodyPr lIns="72000" tIns="72000" rIns="72000" bIns="72000" anchor="ctr"/>
          <a:lstStyle/>
          <a:p>
            <a:pPr algn="ctr">
              <a:spcBef>
                <a:spcPct val="25000"/>
              </a:spcBef>
            </a:pPr>
            <a:r>
              <a:rPr lang="de-DE" sz="1600" dirty="0">
                <a:latin typeface="+mn-lt"/>
                <a:ea typeface="ＭＳ Ｐゴシック" pitchFamily="34" charset="-128"/>
                <a:cs typeface="Arial" pitchFamily="34" charset="0"/>
              </a:rPr>
              <a:t>Nach Schätzungen des Bitkom über 200 Mrd. Euro jährlicher Schaden allein für deutsche Unternehmen! </a:t>
            </a:r>
          </a:p>
        </p:txBody>
      </p:sp>
    </p:spTree>
    <p:extLst>
      <p:ext uri="{BB962C8B-B14F-4D97-AF65-F5344CB8AC3E}">
        <p14:creationId xmlns:p14="http://schemas.microsoft.com/office/powerpoint/2010/main" val="35038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 calcmode="lin" valueType="num">
                                      <p:cBhvr>
                                        <p:cTn id="9" dur="1500" fill="hold"/>
                                        <p:tgtEl>
                                          <p:spTgt spid="4"/>
                                        </p:tgtEl>
                                        <p:attrNameLst>
                                          <p:attrName>style.rotation</p:attrName>
                                        </p:attrNameLst>
                                      </p:cBhvr>
                                      <p:tavLst>
                                        <p:tav tm="0">
                                          <p:val>
                                            <p:fltVal val="90"/>
                                          </p:val>
                                        </p:tav>
                                        <p:tav tm="100000">
                                          <p:val>
                                            <p:fltVal val="0"/>
                                          </p:val>
                                        </p:tav>
                                      </p:tavLst>
                                    </p:anim>
                                    <p:animEffect transition="in" filter="fade">
                                      <p:cBhvr>
                                        <p:cTn id="10"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3652344"/>
            <a:ext cx="3022792" cy="758289"/>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230188" lvl="1" indent="-228600">
              <a:spcBef>
                <a:spcPct val="25000"/>
              </a:spcBef>
              <a:buFont typeface="+mj-lt"/>
              <a:buAutoNum type="arabicPeriod"/>
            </a:pPr>
            <a:r>
              <a:rPr lang="de-DE" dirty="0">
                <a:latin typeface="+mn-lt"/>
              </a:rPr>
              <a:t>Schaltfläche Details</a:t>
            </a:r>
          </a:p>
          <a:p>
            <a:pPr marL="230188" lvl="1" indent="-228600">
              <a:spcBef>
                <a:spcPct val="25000"/>
              </a:spcBef>
              <a:buFont typeface="+mj-lt"/>
              <a:buAutoNum type="arabicPeriod"/>
            </a:pPr>
            <a:r>
              <a:rPr lang="de-DE" dirty="0">
                <a:latin typeface="+mn-lt"/>
              </a:rPr>
              <a:t>Antragsübersicht</a:t>
            </a:r>
          </a:p>
          <a:p>
            <a:pPr marL="230188" lvl="1" indent="-228600">
              <a:spcBef>
                <a:spcPct val="25000"/>
              </a:spcBef>
              <a:buFont typeface="+mj-lt"/>
              <a:buAutoNum type="arabicPeriod"/>
            </a:pPr>
            <a:r>
              <a:rPr lang="de-DE" dirty="0">
                <a:latin typeface="+mn-lt"/>
              </a:rPr>
              <a:t>Schaltfläche Schließen</a:t>
            </a:r>
          </a:p>
          <a:p>
            <a:pPr marL="230188" lvl="1" indent="-228600">
              <a:spcBef>
                <a:spcPct val="25000"/>
              </a:spcBef>
              <a:buFont typeface="+mj-lt"/>
              <a:buAutoNum type="arabicPeriod"/>
            </a:pPr>
            <a:r>
              <a:rPr lang="de-DE" dirty="0">
                <a:latin typeface="+mn-lt"/>
              </a:rPr>
              <a:t>Gebührenvorschau</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180</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Antragsfortschritt und Gebührenvorschau anzeigen</a:t>
            </a:r>
            <a:endParaRPr lang="de-DE" altLang="de-DE" sz="1600" b="1" dirty="0"/>
          </a:p>
        </p:txBody>
      </p:sp>
      <p:sp>
        <p:nvSpPr>
          <p:cNvPr id="15" name="AutoShape 10" descr="Verlauf_weiss_grau">
            <a:extLst>
              <a:ext uri="{FF2B5EF4-FFF2-40B4-BE49-F238E27FC236}">
                <a16:creationId xmlns:a16="http://schemas.microsoft.com/office/drawing/2014/main" id="{A2C48AB6-CB01-4778-E73B-815752B3648F}"/>
              </a:ext>
            </a:extLst>
          </p:cNvPr>
          <p:cNvSpPr>
            <a:spLocks noChangeArrowheads="1"/>
          </p:cNvSpPr>
          <p:nvPr>
            <p:custDataLst>
              <p:tags r:id="rId2"/>
            </p:custDataLst>
          </p:nvPr>
        </p:nvSpPr>
        <p:spPr bwMode="gray">
          <a:xfrm>
            <a:off x="5817130" y="1397876"/>
            <a:ext cx="3022792" cy="220717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Wenn Sie sich einen Überblick über bereits durchlaufene oder noch ausstehende Antragsschritte sowie die zu erwartenden Gebühren verschaffen möchten, steht Ihnen eine ausführliche Antragsübersicht (2) mit Gebührenvorschau (4) zur Verfügung.</a:t>
            </a:r>
          </a:p>
          <a:p>
            <a:pPr marL="1588" lvl="1">
              <a:spcBef>
                <a:spcPct val="25000"/>
              </a:spcBef>
            </a:pPr>
            <a:r>
              <a:rPr lang="de-DE" dirty="0">
                <a:latin typeface="+mn-lt"/>
              </a:rPr>
              <a:t>Um die ausführliche Antragsübersicht zu öffnen: Schaltfläche Details (1) betätigen</a:t>
            </a:r>
          </a:p>
          <a:p>
            <a:pPr marL="179388" lvl="2" indent="-177800">
              <a:spcBef>
                <a:spcPct val="25000"/>
              </a:spcBef>
              <a:buFont typeface="Wingdings" panose="05000000000000000000" pitchFamily="2" charset="2"/>
              <a:buChar char="Ø"/>
            </a:pPr>
            <a:r>
              <a:rPr lang="de-DE" dirty="0">
                <a:latin typeface="+mn-lt"/>
              </a:rPr>
              <a:t>Um die ausführliche Antragsübersicht zu schließen: Schaltfläche (3) betätigen</a:t>
            </a:r>
          </a:p>
          <a:p>
            <a:pPr marL="179388" lvl="2" indent="-177800">
              <a:spcBef>
                <a:spcPct val="25000"/>
              </a:spcBef>
              <a:buFont typeface="Wingdings" panose="05000000000000000000" pitchFamily="2" charset="2"/>
              <a:buChar char="Ø"/>
            </a:pPr>
            <a:r>
              <a:rPr lang="de-DE" dirty="0">
                <a:latin typeface="+mn-lt"/>
              </a:rPr>
              <a:t>Sie gelangen zurück in die einfache Antragsübersicht und können Ihren Antrag fortsetzen.</a:t>
            </a:r>
          </a:p>
        </p:txBody>
      </p:sp>
      <p:pic>
        <p:nvPicPr>
          <p:cNvPr id="8" name="Grafik 7">
            <a:extLst>
              <a:ext uri="{FF2B5EF4-FFF2-40B4-BE49-F238E27FC236}">
                <a16:creationId xmlns:a16="http://schemas.microsoft.com/office/drawing/2014/main" id="{29B7D610-ECCC-A432-284C-30954AFC041D}"/>
              </a:ext>
            </a:extLst>
          </p:cNvPr>
          <p:cNvPicPr>
            <a:picLocks noChangeAspect="1"/>
          </p:cNvPicPr>
          <p:nvPr/>
        </p:nvPicPr>
        <p:blipFill>
          <a:blip r:embed="rId6"/>
          <a:stretch>
            <a:fillRect/>
          </a:stretch>
        </p:blipFill>
        <p:spPr>
          <a:xfrm>
            <a:off x="312781" y="1347088"/>
            <a:ext cx="5435382" cy="3498785"/>
          </a:xfrm>
          <a:prstGeom prst="rect">
            <a:avLst/>
          </a:prstGeom>
        </p:spPr>
      </p:pic>
    </p:spTree>
    <p:extLst>
      <p:ext uri="{BB962C8B-B14F-4D97-AF65-F5344CB8AC3E}">
        <p14:creationId xmlns:p14="http://schemas.microsoft.com/office/powerpoint/2010/main" val="363459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5"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1397876"/>
            <a:ext cx="3022792" cy="148936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Aus Sicherheitsgründen sollte ein Antrag im i-Kfz-Portal stets wie folgt abgebrochen werden.</a:t>
            </a:r>
          </a:p>
          <a:p>
            <a:pPr marL="179388" lvl="2" indent="-177800">
              <a:spcBef>
                <a:spcPct val="25000"/>
              </a:spcBef>
              <a:buFont typeface="Wingdings" panose="05000000000000000000" pitchFamily="2" charset="2"/>
              <a:buChar char="Ø"/>
            </a:pPr>
            <a:r>
              <a:rPr lang="de-DE" dirty="0">
                <a:latin typeface="+mn-lt"/>
              </a:rPr>
              <a:t>Um einen Antrag abzubrechen: Schaltfläche Abbrechen (1) betätigen</a:t>
            </a:r>
          </a:p>
          <a:p>
            <a:pPr marL="179388" lvl="2" indent="-177800">
              <a:spcBef>
                <a:spcPct val="25000"/>
              </a:spcBef>
              <a:buFont typeface="Wingdings" panose="05000000000000000000" pitchFamily="2" charset="2"/>
              <a:buChar char="Ø"/>
            </a:pPr>
            <a:r>
              <a:rPr lang="de-DE" dirty="0">
                <a:latin typeface="+mn-lt"/>
              </a:rPr>
              <a:t>Je nach Antragsfortschritt den Abbruch mit Antrag zurücknehmen bestätigen</a:t>
            </a:r>
          </a:p>
          <a:p>
            <a:pPr marL="1588" lvl="1">
              <a:spcBef>
                <a:spcPct val="25000"/>
              </a:spcBef>
            </a:pPr>
            <a:r>
              <a:rPr lang="de-DE" dirty="0">
                <a:latin typeface="+mn-lt"/>
              </a:rPr>
              <a:t>Alle Daten werden gelöscht. Sie können nun einen neuen Antrag beginnen.</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181</a:t>
            </a:fld>
            <a:endParaRPr lang="de-DE" dirty="0"/>
          </a:p>
        </p:txBody>
      </p:sp>
      <p:sp>
        <p:nvSpPr>
          <p:cNvPr id="7" name="AutoShape 10" descr="Verlauf_weiss_grau">
            <a:extLst>
              <a:ext uri="{FF2B5EF4-FFF2-40B4-BE49-F238E27FC236}">
                <a16:creationId xmlns:a16="http://schemas.microsoft.com/office/drawing/2014/main" id="{64F6C869-1DBE-22D9-1113-1057A5AC0B54}"/>
              </a:ext>
            </a:extLst>
          </p:cNvPr>
          <p:cNvSpPr>
            <a:spLocks noChangeArrowheads="1"/>
          </p:cNvSpPr>
          <p:nvPr>
            <p:custDataLst>
              <p:tags r:id="rId2"/>
            </p:custDataLst>
          </p:nvPr>
        </p:nvSpPr>
        <p:spPr bwMode="gray">
          <a:xfrm>
            <a:off x="5817130" y="2898043"/>
            <a:ext cx="3022792" cy="148936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b="1" dirty="0">
                <a:latin typeface="+mn-lt"/>
              </a:rPr>
              <a:t>Achtung</a:t>
            </a:r>
          </a:p>
          <a:p>
            <a:pPr marL="1588" lvl="1">
              <a:spcBef>
                <a:spcPct val="25000"/>
              </a:spcBef>
            </a:pPr>
            <a:r>
              <a:rPr lang="de-DE" b="1" dirty="0">
                <a:solidFill>
                  <a:srgbClr val="FF0000"/>
                </a:solidFill>
                <a:latin typeface="+mn-lt"/>
              </a:rPr>
              <a:t>Schließen Sie zu keinem Zeitpunkt den Browser, in welchem Sie den Antrag geöffnet haben!</a:t>
            </a:r>
          </a:p>
          <a:p>
            <a:pPr marL="1588" lvl="1">
              <a:spcBef>
                <a:spcPct val="25000"/>
              </a:spcBef>
            </a:pPr>
            <a:r>
              <a:rPr lang="de-DE" dirty="0">
                <a:latin typeface="+mn-lt"/>
              </a:rPr>
              <a:t>Der unvorhergesehene Abbruch eines Antrags – zum Beispiel durch versehentliches Schließen des Browsers – kann zur Folge haben, dass dieser nicht erfolgreich durchgeführt und online nicht wiederholt werden kann!</a:t>
            </a:r>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Antrag abbrechen</a:t>
            </a:r>
            <a:endParaRPr lang="de-DE" sz="1600" dirty="0"/>
          </a:p>
        </p:txBody>
      </p:sp>
      <p:pic>
        <p:nvPicPr>
          <p:cNvPr id="10" name="Grafik 9">
            <a:extLst>
              <a:ext uri="{FF2B5EF4-FFF2-40B4-BE49-F238E27FC236}">
                <a16:creationId xmlns:a16="http://schemas.microsoft.com/office/drawing/2014/main" id="{C8AE98E3-9433-43F9-58ED-18DEE81EBD17}"/>
              </a:ext>
            </a:extLst>
          </p:cNvPr>
          <p:cNvPicPr>
            <a:picLocks noChangeAspect="1"/>
          </p:cNvPicPr>
          <p:nvPr/>
        </p:nvPicPr>
        <p:blipFill>
          <a:blip r:embed="rId6"/>
          <a:stretch>
            <a:fillRect/>
          </a:stretch>
        </p:blipFill>
        <p:spPr>
          <a:xfrm>
            <a:off x="306388" y="1403600"/>
            <a:ext cx="5510742" cy="1441629"/>
          </a:xfrm>
          <a:prstGeom prst="rect">
            <a:avLst/>
          </a:prstGeom>
        </p:spPr>
      </p:pic>
    </p:spTree>
    <p:extLst>
      <p:ext uri="{BB962C8B-B14F-4D97-AF65-F5344CB8AC3E}">
        <p14:creationId xmlns:p14="http://schemas.microsoft.com/office/powerpoint/2010/main" val="78468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7"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3426372"/>
            <a:ext cx="3022792" cy="984261"/>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230188" lvl="1" indent="-228600">
              <a:spcBef>
                <a:spcPct val="25000"/>
              </a:spcBef>
              <a:buFont typeface="+mj-lt"/>
              <a:buAutoNum type="arabicPeriod"/>
            </a:pPr>
            <a:r>
              <a:rPr lang="de-DE" dirty="0">
                <a:latin typeface="+mn-lt"/>
              </a:rPr>
              <a:t>Schaltfläche 1 anklicken und Drucken wählen</a:t>
            </a:r>
          </a:p>
          <a:p>
            <a:pPr marL="230188" lvl="1" indent="-228600">
              <a:spcBef>
                <a:spcPct val="25000"/>
              </a:spcBef>
              <a:buFont typeface="+mj-lt"/>
              <a:buAutoNum type="arabicPeriod"/>
            </a:pPr>
            <a:r>
              <a:rPr lang="de-DE" dirty="0">
                <a:latin typeface="+mn-lt"/>
              </a:rPr>
              <a:t>Download</a:t>
            </a:r>
          </a:p>
          <a:p>
            <a:pPr marL="230188" lvl="1" indent="-228600">
              <a:spcBef>
                <a:spcPct val="25000"/>
              </a:spcBef>
              <a:buFont typeface="+mj-lt"/>
              <a:buAutoNum type="arabicPeriod"/>
            </a:pPr>
            <a:r>
              <a:rPr lang="de-DE" dirty="0">
                <a:latin typeface="+mn-lt"/>
              </a:rPr>
              <a:t>Anzeige Bescheid</a:t>
            </a:r>
          </a:p>
          <a:p>
            <a:pPr marL="230188" lvl="1" indent="-228600">
              <a:spcBef>
                <a:spcPct val="25000"/>
              </a:spcBef>
              <a:buFont typeface="+mj-lt"/>
              <a:buAutoNum type="arabicPeriod"/>
            </a:pPr>
            <a:r>
              <a:rPr lang="de-DE" dirty="0">
                <a:latin typeface="+mn-lt"/>
              </a:rPr>
              <a:t>ZIP-Datei</a:t>
            </a:r>
          </a:p>
          <a:p>
            <a:pPr marL="230188" lvl="1" indent="-228600">
              <a:spcBef>
                <a:spcPct val="25000"/>
              </a:spcBef>
              <a:buFont typeface="+mj-lt"/>
              <a:buAutoNum type="arabicPeriod"/>
            </a:pPr>
            <a:r>
              <a:rPr lang="de-DE" dirty="0">
                <a:latin typeface="+mn-lt"/>
              </a:rPr>
              <a:t>PDF-Datei</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182</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Bescheide herunterladen und ausdrucken</a:t>
            </a:r>
            <a:endParaRPr lang="de-DE" altLang="de-DE" sz="1600" b="1" dirty="0"/>
          </a:p>
        </p:txBody>
      </p:sp>
      <p:sp>
        <p:nvSpPr>
          <p:cNvPr id="15" name="AutoShape 10" descr="Verlauf_weiss_grau">
            <a:extLst>
              <a:ext uri="{FF2B5EF4-FFF2-40B4-BE49-F238E27FC236}">
                <a16:creationId xmlns:a16="http://schemas.microsoft.com/office/drawing/2014/main" id="{A2C48AB6-CB01-4778-E73B-815752B3648F}"/>
              </a:ext>
            </a:extLst>
          </p:cNvPr>
          <p:cNvSpPr>
            <a:spLocks noChangeArrowheads="1"/>
          </p:cNvSpPr>
          <p:nvPr>
            <p:custDataLst>
              <p:tags r:id="rId2"/>
            </p:custDataLst>
          </p:nvPr>
        </p:nvSpPr>
        <p:spPr bwMode="gray">
          <a:xfrm>
            <a:off x="5817130" y="1397876"/>
            <a:ext cx="3022792" cy="1960179"/>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Nach erfolgreichem Abschluss der vollautomatisierten Antragsbearbeitung erhalten Sie dem Vorgang entsprechende Bescheide, zum Beispiel einen vorläufigen Zulassungsbescheid, vorläufigen Zulassungsnachweis, Gebühren- oder </a:t>
            </a:r>
            <a:r>
              <a:rPr lang="de-DE" dirty="0" err="1">
                <a:latin typeface="+mn-lt"/>
              </a:rPr>
              <a:t>Außerbetriebsetzungsbescheid</a:t>
            </a:r>
            <a:r>
              <a:rPr lang="de-DE" dirty="0">
                <a:latin typeface="+mn-lt"/>
              </a:rPr>
              <a:t>.</a:t>
            </a:r>
          </a:p>
          <a:p>
            <a:pPr marL="1588" lvl="1">
              <a:spcBef>
                <a:spcPct val="25000"/>
              </a:spcBef>
            </a:pPr>
            <a:r>
              <a:rPr lang="de-DE" dirty="0">
                <a:latin typeface="+mn-lt"/>
              </a:rPr>
              <a:t>Diese werden im Browser aufgeblendet (3) und können sofort ausgedruckt und abgespeichert werden. Alternativ stehen die Dokumente zusammengepackt in einer Zip-Datei (4) oder einzeln als PDF-Datei (5) zum Herunterladen und späteren Anzeigen und Ausdrucken bereit.</a:t>
            </a:r>
          </a:p>
        </p:txBody>
      </p:sp>
      <p:pic>
        <p:nvPicPr>
          <p:cNvPr id="9" name="Grafik 8">
            <a:extLst>
              <a:ext uri="{FF2B5EF4-FFF2-40B4-BE49-F238E27FC236}">
                <a16:creationId xmlns:a16="http://schemas.microsoft.com/office/drawing/2014/main" id="{015AE9B1-7A41-ECD3-5054-41945AD11606}"/>
              </a:ext>
            </a:extLst>
          </p:cNvPr>
          <p:cNvPicPr>
            <a:picLocks noChangeAspect="1"/>
          </p:cNvPicPr>
          <p:nvPr/>
        </p:nvPicPr>
        <p:blipFill>
          <a:blip r:embed="rId6"/>
          <a:stretch>
            <a:fillRect/>
          </a:stretch>
        </p:blipFill>
        <p:spPr>
          <a:xfrm>
            <a:off x="324736" y="1397876"/>
            <a:ext cx="3205016" cy="3477212"/>
          </a:xfrm>
          <a:prstGeom prst="rect">
            <a:avLst/>
          </a:prstGeom>
        </p:spPr>
      </p:pic>
    </p:spTree>
    <p:extLst>
      <p:ext uri="{BB962C8B-B14F-4D97-AF65-F5344CB8AC3E}">
        <p14:creationId xmlns:p14="http://schemas.microsoft.com/office/powerpoint/2010/main" val="263900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5"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1397876"/>
            <a:ext cx="3022792" cy="1489362"/>
          </a:xfrm>
          <a:prstGeom prst="roundRect">
            <a:avLst>
              <a:gd name="adj" fmla="val 6676"/>
            </a:avLst>
          </a:prstGeom>
          <a:blipFill dpi="0" rotWithShape="1">
            <a:blip r:embed="rId4"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Das i-Kfz-Portal führt Sie durch Ihren Antrag und die einzelnen Antragsschritte.</a:t>
            </a:r>
          </a:p>
          <a:p>
            <a:pPr marL="179388" lvl="2" indent="-177800">
              <a:spcBef>
                <a:spcPct val="25000"/>
              </a:spcBef>
              <a:buFont typeface="Wingdings" panose="05000000000000000000" pitchFamily="2" charset="2"/>
              <a:buChar char="Ø"/>
            </a:pPr>
            <a:r>
              <a:rPr lang="de-DE" dirty="0">
                <a:latin typeface="+mn-lt"/>
              </a:rPr>
              <a:t>i-Kfz-Portal über Ihre zuständige Zulassungsbehörde aufrufen</a:t>
            </a:r>
          </a:p>
          <a:p>
            <a:pPr marL="179388" lvl="2" indent="-177800">
              <a:spcBef>
                <a:spcPct val="25000"/>
              </a:spcBef>
              <a:buFont typeface="Wingdings" panose="05000000000000000000" pitchFamily="2" charset="2"/>
              <a:buChar char="Ø"/>
            </a:pPr>
            <a:r>
              <a:rPr lang="de-DE" dirty="0">
                <a:latin typeface="+mn-lt"/>
              </a:rPr>
              <a:t>Datenschutzhinweis durch Aktivieren der Checkbox annehmen und mit Weiter bestätigen</a:t>
            </a:r>
          </a:p>
          <a:p>
            <a:pPr marL="0" lvl="1">
              <a:spcBef>
                <a:spcPct val="25000"/>
              </a:spcBef>
            </a:pPr>
            <a:r>
              <a:rPr lang="de-DE" dirty="0">
                <a:latin typeface="+mn-lt"/>
              </a:rPr>
              <a:t>Sie gelangen zur Auswahl des Vorgangs.</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183</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Antrag starten - i-Kfz-Portal aufrufen und Datenschutzhinweis bestätigen</a:t>
            </a:r>
            <a:br>
              <a:rPr lang="de-DE" sz="1600" b="1" dirty="0"/>
            </a:br>
            <a:r>
              <a:rPr lang="de-DE" sz="1000" dirty="0"/>
              <a:t>Das i-Kfz-Portal ist über die Webseite der zuständigen Zulassungsbehörde erreichbar.</a:t>
            </a:r>
            <a:endParaRPr lang="de-DE" sz="1600" dirty="0"/>
          </a:p>
        </p:txBody>
      </p:sp>
      <p:pic>
        <p:nvPicPr>
          <p:cNvPr id="10" name="Grafik 9">
            <a:extLst>
              <a:ext uri="{FF2B5EF4-FFF2-40B4-BE49-F238E27FC236}">
                <a16:creationId xmlns:a16="http://schemas.microsoft.com/office/drawing/2014/main" id="{37A0B369-610A-C1EE-B3F1-A9A095F6CFEF}"/>
              </a:ext>
            </a:extLst>
          </p:cNvPr>
          <p:cNvPicPr>
            <a:picLocks noChangeAspect="1"/>
          </p:cNvPicPr>
          <p:nvPr/>
        </p:nvPicPr>
        <p:blipFill>
          <a:blip r:embed="rId5"/>
          <a:stretch>
            <a:fillRect/>
          </a:stretch>
        </p:blipFill>
        <p:spPr>
          <a:xfrm>
            <a:off x="319256" y="1397876"/>
            <a:ext cx="4562799" cy="3516113"/>
          </a:xfrm>
          <a:prstGeom prst="rect">
            <a:avLst/>
          </a:prstGeom>
        </p:spPr>
      </p:pic>
    </p:spTree>
    <p:extLst>
      <p:ext uri="{BB962C8B-B14F-4D97-AF65-F5344CB8AC3E}">
        <p14:creationId xmlns:p14="http://schemas.microsoft.com/office/powerpoint/2010/main" val="182262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184</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Antrag starten - Vorgang auswählen</a:t>
            </a:r>
            <a:endParaRPr lang="de-DE" altLang="de-DE" sz="1600" b="1" dirty="0"/>
          </a:p>
        </p:txBody>
      </p:sp>
      <p:pic>
        <p:nvPicPr>
          <p:cNvPr id="9" name="Grafik 8">
            <a:extLst>
              <a:ext uri="{FF2B5EF4-FFF2-40B4-BE49-F238E27FC236}">
                <a16:creationId xmlns:a16="http://schemas.microsoft.com/office/drawing/2014/main" id="{52904916-1B90-2122-5D1C-56CD6DA91890}"/>
              </a:ext>
            </a:extLst>
          </p:cNvPr>
          <p:cNvPicPr>
            <a:picLocks noChangeAspect="1"/>
          </p:cNvPicPr>
          <p:nvPr/>
        </p:nvPicPr>
        <p:blipFill>
          <a:blip r:embed="rId4"/>
          <a:stretch>
            <a:fillRect/>
          </a:stretch>
        </p:blipFill>
        <p:spPr>
          <a:xfrm>
            <a:off x="310883" y="1408386"/>
            <a:ext cx="4718317" cy="2365640"/>
          </a:xfrm>
          <a:prstGeom prst="rect">
            <a:avLst/>
          </a:prstGeom>
        </p:spPr>
      </p:pic>
      <p:sp>
        <p:nvSpPr>
          <p:cNvPr id="10" name="AutoShape 10" descr="Verlauf_weiss_grau">
            <a:extLst>
              <a:ext uri="{FF2B5EF4-FFF2-40B4-BE49-F238E27FC236}">
                <a16:creationId xmlns:a16="http://schemas.microsoft.com/office/drawing/2014/main" id="{C53D7242-6AC2-1796-6F56-D8624864746E}"/>
              </a:ext>
            </a:extLst>
          </p:cNvPr>
          <p:cNvSpPr>
            <a:spLocks noChangeArrowheads="1"/>
          </p:cNvSpPr>
          <p:nvPr>
            <p:custDataLst>
              <p:tags r:id="rId1"/>
            </p:custDataLst>
          </p:nvPr>
        </p:nvSpPr>
        <p:spPr bwMode="gray">
          <a:xfrm>
            <a:off x="5817130" y="1397876"/>
            <a:ext cx="3022792" cy="1489362"/>
          </a:xfrm>
          <a:prstGeom prst="roundRect">
            <a:avLst>
              <a:gd name="adj" fmla="val 6676"/>
            </a:avLst>
          </a:prstGeom>
          <a:blipFill dpi="0" rotWithShape="1">
            <a:blip r:embed="rId5"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Um ein Fahrzeug an- oder umzumelden: </a:t>
            </a:r>
            <a:br>
              <a:rPr lang="de-DE" dirty="0">
                <a:latin typeface="+mn-lt"/>
              </a:rPr>
            </a:br>
            <a:r>
              <a:rPr lang="de-DE" dirty="0">
                <a:latin typeface="+mn-lt"/>
              </a:rPr>
              <a:t>Antrag auf Zulassung/Änderung wählen</a:t>
            </a:r>
          </a:p>
          <a:p>
            <a:pPr marL="1588" lvl="1">
              <a:spcBef>
                <a:spcPct val="25000"/>
              </a:spcBef>
            </a:pPr>
            <a:r>
              <a:rPr lang="de-DE" dirty="0">
                <a:latin typeface="+mn-lt"/>
              </a:rPr>
              <a:t>Sie können nun Ihre Identität nachweisen.</a:t>
            </a:r>
          </a:p>
          <a:p>
            <a:pPr marL="1588" lvl="1">
              <a:spcBef>
                <a:spcPct val="25000"/>
              </a:spcBef>
            </a:pPr>
            <a:r>
              <a:rPr lang="de-DE" dirty="0">
                <a:latin typeface="+mn-lt"/>
              </a:rPr>
              <a:t>oder</a:t>
            </a:r>
          </a:p>
          <a:p>
            <a:pPr marL="1588" lvl="1">
              <a:spcBef>
                <a:spcPct val="25000"/>
              </a:spcBef>
            </a:pPr>
            <a:r>
              <a:rPr lang="de-DE" dirty="0">
                <a:latin typeface="+mn-lt"/>
              </a:rPr>
              <a:t>Um ein Fahrzeug abzumelden: </a:t>
            </a:r>
            <a:br>
              <a:rPr lang="de-DE" dirty="0">
                <a:latin typeface="+mn-lt"/>
              </a:rPr>
            </a:br>
            <a:r>
              <a:rPr lang="de-DE" dirty="0">
                <a:latin typeface="+mn-lt"/>
              </a:rPr>
              <a:t>Antrag auf Außerbetriebsetzung wählen</a:t>
            </a:r>
          </a:p>
          <a:p>
            <a:pPr marL="1588" lvl="1">
              <a:spcBef>
                <a:spcPct val="25000"/>
              </a:spcBef>
            </a:pPr>
            <a:r>
              <a:rPr lang="de-DE" dirty="0">
                <a:latin typeface="+mn-lt"/>
              </a:rPr>
              <a:t>Sie gelangen zur Eingabe der Antragsdaten für die Außerbetriebsetzung</a:t>
            </a:r>
          </a:p>
        </p:txBody>
      </p:sp>
    </p:spTree>
    <p:extLst>
      <p:ext uri="{BB962C8B-B14F-4D97-AF65-F5344CB8AC3E}">
        <p14:creationId xmlns:p14="http://schemas.microsoft.com/office/powerpoint/2010/main" val="20654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1416176"/>
            <a:ext cx="3022792" cy="3184315"/>
          </a:xfrm>
          <a:prstGeom prst="roundRect">
            <a:avLst>
              <a:gd name="adj" fmla="val 6676"/>
            </a:avLst>
          </a:prstGeom>
          <a:blipFill dpi="0" rotWithShape="1">
            <a:blip r:embed="rId4"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Dieser Schritt erfordert die Angabe, ob Sie als natürliche Person oder juristische Person handeln.</a:t>
            </a:r>
          </a:p>
          <a:p>
            <a:pPr marL="1588" lvl="1">
              <a:spcBef>
                <a:spcPct val="25000"/>
              </a:spcBef>
            </a:pPr>
            <a:r>
              <a:rPr lang="de-DE" dirty="0">
                <a:latin typeface="+mn-lt"/>
              </a:rPr>
              <a:t>Sicherstellen, dass die </a:t>
            </a:r>
            <a:r>
              <a:rPr lang="de-DE" dirty="0" err="1">
                <a:latin typeface="+mn-lt"/>
              </a:rPr>
              <a:t>AusweisApp</a:t>
            </a:r>
            <a:r>
              <a:rPr lang="de-DE" dirty="0">
                <a:latin typeface="+mn-lt"/>
              </a:rPr>
              <a:t> auf dem Endgerät gestartet ist, mit dem Sie sich über das </a:t>
            </a:r>
            <a:r>
              <a:rPr lang="de-DE" dirty="0" err="1">
                <a:latin typeface="+mn-lt"/>
              </a:rPr>
              <a:t>BundID</a:t>
            </a:r>
            <a:r>
              <a:rPr lang="de-DE" dirty="0">
                <a:latin typeface="+mn-lt"/>
              </a:rPr>
              <a:t>-Konto identifizieren</a:t>
            </a:r>
          </a:p>
          <a:p>
            <a:pPr marL="1588" lvl="1">
              <a:spcBef>
                <a:spcPct val="25000"/>
              </a:spcBef>
            </a:pPr>
            <a:r>
              <a:rPr lang="de-DE" dirty="0">
                <a:latin typeface="+mn-lt"/>
              </a:rPr>
              <a:t>In der Elektronischen Identifikation auswählen, dass Sie als natürliche Person handeln</a:t>
            </a:r>
          </a:p>
          <a:p>
            <a:pPr marL="1588" lvl="1">
              <a:spcBef>
                <a:spcPct val="25000"/>
              </a:spcBef>
            </a:pPr>
            <a:r>
              <a:rPr lang="de-DE" dirty="0">
                <a:latin typeface="+mn-lt"/>
              </a:rPr>
              <a:t>Sie werden auf das </a:t>
            </a:r>
            <a:r>
              <a:rPr lang="de-DE" dirty="0" err="1">
                <a:latin typeface="+mn-lt"/>
              </a:rPr>
              <a:t>BundID</a:t>
            </a:r>
            <a:r>
              <a:rPr lang="de-DE" dirty="0">
                <a:latin typeface="+mn-lt"/>
              </a:rPr>
              <a:t>-Konto weitergeleitet.</a:t>
            </a:r>
          </a:p>
          <a:p>
            <a:pPr marL="1588" lvl="1">
              <a:spcBef>
                <a:spcPct val="25000"/>
              </a:spcBef>
            </a:pPr>
            <a:r>
              <a:rPr lang="de-DE" dirty="0">
                <a:latin typeface="+mn-lt"/>
              </a:rPr>
              <a:t>Im </a:t>
            </a:r>
            <a:r>
              <a:rPr lang="de-DE" dirty="0" err="1">
                <a:latin typeface="+mn-lt"/>
              </a:rPr>
              <a:t>BundID</a:t>
            </a:r>
            <a:r>
              <a:rPr lang="de-DE" dirty="0">
                <a:latin typeface="+mn-lt"/>
              </a:rPr>
              <a:t>-Konto die Identifizierung mittels Online-Ausweis oder ELSTER-Zertifikat mit Passwort durchführen</a:t>
            </a:r>
          </a:p>
          <a:p>
            <a:pPr marL="1588" lvl="1">
              <a:spcBef>
                <a:spcPct val="25000"/>
              </a:spcBef>
            </a:pPr>
            <a:r>
              <a:rPr lang="de-DE" dirty="0">
                <a:latin typeface="+mn-lt"/>
              </a:rPr>
              <a:t>Sie werden danach ins i-Kfz-Portal zurückgeleitet.</a:t>
            </a:r>
          </a:p>
          <a:p>
            <a:pPr marL="1588" lvl="1">
              <a:spcBef>
                <a:spcPct val="25000"/>
              </a:spcBef>
            </a:pPr>
            <a:r>
              <a:rPr lang="de-DE" dirty="0">
                <a:latin typeface="+mn-lt"/>
              </a:rPr>
              <a:t>Im nächsten Schritt auswählen, wie die Zulassung erfolgen soll:</a:t>
            </a:r>
          </a:p>
          <a:p>
            <a:pPr marL="1588" lvl="1">
              <a:spcBef>
                <a:spcPct val="25000"/>
              </a:spcBef>
            </a:pPr>
            <a:r>
              <a:rPr lang="de-DE" dirty="0">
                <a:latin typeface="+mn-lt"/>
              </a:rPr>
              <a:t>als Privatperson oder als Einzelunternehmen unter Angabe von Wirtschaftszweig und Unternehmensschwerpunkt Ihres Unternehmens.</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185</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Identität nachweisen</a:t>
            </a:r>
          </a:p>
          <a:p>
            <a:pPr>
              <a:buNone/>
            </a:pPr>
            <a:endParaRPr lang="de-DE" altLang="de-DE" sz="1600" b="1" dirty="0"/>
          </a:p>
        </p:txBody>
      </p:sp>
      <p:pic>
        <p:nvPicPr>
          <p:cNvPr id="9" name="Grafik 8">
            <a:extLst>
              <a:ext uri="{FF2B5EF4-FFF2-40B4-BE49-F238E27FC236}">
                <a16:creationId xmlns:a16="http://schemas.microsoft.com/office/drawing/2014/main" id="{36845539-DA0B-4956-065D-D5D977C0B8D9}"/>
              </a:ext>
            </a:extLst>
          </p:cNvPr>
          <p:cNvPicPr>
            <a:picLocks noChangeAspect="1"/>
          </p:cNvPicPr>
          <p:nvPr/>
        </p:nvPicPr>
        <p:blipFill>
          <a:blip r:embed="rId5"/>
          <a:stretch>
            <a:fillRect/>
          </a:stretch>
        </p:blipFill>
        <p:spPr>
          <a:xfrm>
            <a:off x="301625" y="1416176"/>
            <a:ext cx="4727575" cy="957236"/>
          </a:xfrm>
          <a:prstGeom prst="rect">
            <a:avLst/>
          </a:prstGeom>
        </p:spPr>
      </p:pic>
      <p:pic>
        <p:nvPicPr>
          <p:cNvPr id="12" name="Grafik 11">
            <a:extLst>
              <a:ext uri="{FF2B5EF4-FFF2-40B4-BE49-F238E27FC236}">
                <a16:creationId xmlns:a16="http://schemas.microsoft.com/office/drawing/2014/main" id="{4AD2A820-8383-E68F-1502-4D8ECD81A00E}"/>
              </a:ext>
            </a:extLst>
          </p:cNvPr>
          <p:cNvPicPr>
            <a:picLocks noChangeAspect="1"/>
          </p:cNvPicPr>
          <p:nvPr/>
        </p:nvPicPr>
        <p:blipFill>
          <a:blip r:embed="rId6"/>
          <a:stretch>
            <a:fillRect/>
          </a:stretch>
        </p:blipFill>
        <p:spPr>
          <a:xfrm>
            <a:off x="297775" y="2492089"/>
            <a:ext cx="4729339" cy="787139"/>
          </a:xfrm>
          <a:prstGeom prst="rect">
            <a:avLst/>
          </a:prstGeom>
        </p:spPr>
      </p:pic>
      <p:pic>
        <p:nvPicPr>
          <p:cNvPr id="16" name="Grafik 15">
            <a:extLst>
              <a:ext uri="{FF2B5EF4-FFF2-40B4-BE49-F238E27FC236}">
                <a16:creationId xmlns:a16="http://schemas.microsoft.com/office/drawing/2014/main" id="{6C2108BE-FD24-904A-B8AF-B323018B4298}"/>
              </a:ext>
            </a:extLst>
          </p:cNvPr>
          <p:cNvPicPr>
            <a:picLocks noChangeAspect="1"/>
          </p:cNvPicPr>
          <p:nvPr/>
        </p:nvPicPr>
        <p:blipFill>
          <a:blip r:embed="rId7"/>
          <a:stretch>
            <a:fillRect/>
          </a:stretch>
        </p:blipFill>
        <p:spPr>
          <a:xfrm>
            <a:off x="297775" y="3334986"/>
            <a:ext cx="4729339" cy="1265506"/>
          </a:xfrm>
          <a:prstGeom prst="rect">
            <a:avLst/>
          </a:prstGeom>
        </p:spPr>
      </p:pic>
    </p:spTree>
    <p:extLst>
      <p:ext uri="{BB962C8B-B14F-4D97-AF65-F5344CB8AC3E}">
        <p14:creationId xmlns:p14="http://schemas.microsoft.com/office/powerpoint/2010/main" val="416123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
            </p:custDataLst>
          </p:nvPr>
        </p:nvSpPr>
        <p:spPr bwMode="gray">
          <a:xfrm>
            <a:off x="5817130" y="1363201"/>
            <a:ext cx="3022792" cy="3047433"/>
          </a:xfrm>
          <a:prstGeom prst="roundRect">
            <a:avLst>
              <a:gd name="adj" fmla="val 6676"/>
            </a:avLst>
          </a:prstGeom>
          <a:blipFill dpi="0" rotWithShape="1">
            <a:blip r:embed="rId4"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Abhängig vom gewählten Vorgang werden bestimmte Informationen zum Fahrzeug benötigt, zum Beispiel Kennzeichen, eVB-Nummer und Sicherheitscodes.</a:t>
            </a:r>
          </a:p>
          <a:p>
            <a:pPr marL="1588" lvl="1">
              <a:spcBef>
                <a:spcPct val="25000"/>
              </a:spcBef>
            </a:pPr>
            <a:r>
              <a:rPr lang="de-DE" b="1" dirty="0">
                <a:latin typeface="+mn-lt"/>
              </a:rPr>
              <a:t>Neuzulassung</a:t>
            </a:r>
          </a:p>
          <a:p>
            <a:pPr marL="1588" lvl="1">
              <a:spcBef>
                <a:spcPct val="25000"/>
              </a:spcBef>
            </a:pPr>
            <a:r>
              <a:rPr lang="de-DE" dirty="0">
                <a:latin typeface="+mn-lt"/>
              </a:rPr>
              <a:t>So gehen Sie vor (I):</a:t>
            </a:r>
          </a:p>
          <a:p>
            <a:pPr marL="179388" lvl="2" indent="-177800">
              <a:spcBef>
                <a:spcPct val="25000"/>
              </a:spcBef>
              <a:buFont typeface="Wingdings" panose="05000000000000000000" pitchFamily="2" charset="2"/>
              <a:buChar char="Ø"/>
            </a:pPr>
            <a:r>
              <a:rPr lang="de-DE" dirty="0">
                <a:latin typeface="+mn-lt"/>
              </a:rPr>
              <a:t>Antrag starten - Antrag auf Zulassung/Änderung</a:t>
            </a:r>
          </a:p>
          <a:p>
            <a:pPr marL="179388" lvl="2" indent="-177800">
              <a:spcBef>
                <a:spcPct val="25000"/>
              </a:spcBef>
              <a:buFont typeface="Wingdings" panose="05000000000000000000" pitchFamily="2" charset="2"/>
              <a:buChar char="Ø"/>
            </a:pPr>
            <a:r>
              <a:rPr lang="de-DE" dirty="0">
                <a:latin typeface="+mn-lt"/>
              </a:rPr>
              <a:t>FIN eingeben</a:t>
            </a:r>
          </a:p>
          <a:p>
            <a:pPr marL="179388" lvl="2" indent="-177800">
              <a:spcBef>
                <a:spcPct val="25000"/>
              </a:spcBef>
              <a:buFont typeface="Wingdings" panose="05000000000000000000" pitchFamily="2" charset="2"/>
              <a:buChar char="Ø"/>
            </a:pPr>
            <a:r>
              <a:rPr lang="de-DE" dirty="0">
                <a:latin typeface="+mn-lt"/>
              </a:rPr>
              <a:t>Neuzulassung im Auswahlmenü Tageszulassung bestätigen: Nein, normale Neuzulassung wählen</a:t>
            </a:r>
          </a:p>
          <a:p>
            <a:pPr marL="179388" lvl="2" indent="-177800">
              <a:spcBef>
                <a:spcPct val="25000"/>
              </a:spcBef>
              <a:buFont typeface="Wingdings" panose="05000000000000000000" pitchFamily="2" charset="2"/>
              <a:buChar char="Ø"/>
            </a:pPr>
            <a:r>
              <a:rPr lang="de-DE" dirty="0">
                <a:latin typeface="+mn-lt"/>
              </a:rPr>
              <a:t>Nummer der ZB II eingeben</a:t>
            </a:r>
          </a:p>
          <a:p>
            <a:pPr marL="179388" lvl="2" indent="-177800">
              <a:spcBef>
                <a:spcPct val="25000"/>
              </a:spcBef>
              <a:buFont typeface="Wingdings" panose="05000000000000000000" pitchFamily="2" charset="2"/>
              <a:buChar char="Ø"/>
            </a:pPr>
            <a:r>
              <a:rPr lang="de-DE" dirty="0">
                <a:latin typeface="+mn-lt"/>
              </a:rPr>
              <a:t>Technische Änderungen angeben</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186</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Antragsdaten eingeben - Neuzulassung</a:t>
            </a:r>
            <a:endParaRPr lang="de-DE" altLang="de-DE" sz="1600" b="1" dirty="0"/>
          </a:p>
        </p:txBody>
      </p:sp>
      <p:pic>
        <p:nvPicPr>
          <p:cNvPr id="9" name="Grafik 8">
            <a:extLst>
              <a:ext uri="{FF2B5EF4-FFF2-40B4-BE49-F238E27FC236}">
                <a16:creationId xmlns:a16="http://schemas.microsoft.com/office/drawing/2014/main" id="{4EE56944-9364-B774-2EC5-F05176B276C7}"/>
              </a:ext>
            </a:extLst>
          </p:cNvPr>
          <p:cNvPicPr>
            <a:picLocks noChangeAspect="1"/>
          </p:cNvPicPr>
          <p:nvPr/>
        </p:nvPicPr>
        <p:blipFill>
          <a:blip r:embed="rId5"/>
          <a:stretch>
            <a:fillRect/>
          </a:stretch>
        </p:blipFill>
        <p:spPr>
          <a:xfrm>
            <a:off x="306389" y="1363201"/>
            <a:ext cx="4712302" cy="870818"/>
          </a:xfrm>
          <a:prstGeom prst="rect">
            <a:avLst/>
          </a:prstGeom>
        </p:spPr>
      </p:pic>
    </p:spTree>
    <p:extLst>
      <p:ext uri="{BB962C8B-B14F-4D97-AF65-F5344CB8AC3E}">
        <p14:creationId xmlns:p14="http://schemas.microsoft.com/office/powerpoint/2010/main" val="1642006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187</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Antragsdaten eingeben - Neuzulassung</a:t>
            </a:r>
            <a:endParaRPr lang="de-DE" altLang="de-DE" sz="1600" b="1" dirty="0"/>
          </a:p>
        </p:txBody>
      </p:sp>
      <p:sp>
        <p:nvSpPr>
          <p:cNvPr id="7" name="AutoShape 10" descr="Verlauf_weiss_grau">
            <a:extLst>
              <a:ext uri="{FF2B5EF4-FFF2-40B4-BE49-F238E27FC236}">
                <a16:creationId xmlns:a16="http://schemas.microsoft.com/office/drawing/2014/main" id="{716EAE11-9D0D-517F-7839-1BDE979D3B55}"/>
              </a:ext>
            </a:extLst>
          </p:cNvPr>
          <p:cNvSpPr>
            <a:spLocks noChangeArrowheads="1"/>
          </p:cNvSpPr>
          <p:nvPr>
            <p:custDataLst>
              <p:tags r:id="rId1"/>
            </p:custDataLst>
          </p:nvPr>
        </p:nvSpPr>
        <p:spPr bwMode="gray">
          <a:xfrm>
            <a:off x="5814818" y="1363201"/>
            <a:ext cx="3022792" cy="3135227"/>
          </a:xfrm>
          <a:prstGeom prst="roundRect">
            <a:avLst>
              <a:gd name="adj" fmla="val 6676"/>
            </a:avLst>
          </a:prstGeom>
          <a:blipFill dpi="0" rotWithShape="1">
            <a:blip r:embed="rId4"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Abhängig vom gewählten Vorgang werden bestimmte Informationen zum Fahrzeug benötigt, zum Beispiel Kennzeichen, eVB-Nummer und Sicherheitscodes.</a:t>
            </a:r>
          </a:p>
          <a:p>
            <a:pPr marL="1588" lvl="1">
              <a:spcBef>
                <a:spcPct val="25000"/>
              </a:spcBef>
            </a:pPr>
            <a:r>
              <a:rPr lang="de-DE" b="1" dirty="0">
                <a:latin typeface="+mn-lt"/>
              </a:rPr>
              <a:t>Neuzulassung</a:t>
            </a:r>
          </a:p>
          <a:p>
            <a:pPr marL="1588" lvl="1">
              <a:spcBef>
                <a:spcPct val="25000"/>
              </a:spcBef>
            </a:pPr>
            <a:r>
              <a:rPr lang="de-DE" dirty="0">
                <a:latin typeface="+mn-lt"/>
              </a:rPr>
              <a:t>So gehen Sie vor (II):</a:t>
            </a:r>
          </a:p>
          <a:p>
            <a:pPr marL="179388" lvl="2" indent="-177800">
              <a:spcBef>
                <a:spcPct val="25000"/>
              </a:spcBef>
              <a:buFont typeface="Wingdings" panose="05000000000000000000" pitchFamily="2" charset="2"/>
              <a:buChar char="Ø"/>
            </a:pPr>
            <a:r>
              <a:rPr lang="de-DE" dirty="0">
                <a:latin typeface="+mn-lt"/>
              </a:rPr>
              <a:t>Kennzeichen und Art des Kennzeichens wählen</a:t>
            </a:r>
          </a:p>
          <a:p>
            <a:pPr marL="357188" lvl="2" indent="-177800">
              <a:spcBef>
                <a:spcPct val="25000"/>
              </a:spcBef>
              <a:buFont typeface="Courier New" panose="02070309020205020404" pitchFamily="49" charset="0"/>
              <a:buChar char="o"/>
            </a:pPr>
            <a:r>
              <a:rPr lang="de-DE" dirty="0">
                <a:latin typeface="+mn-lt"/>
              </a:rPr>
              <a:t>Zuvor reserviertes Kennzeichen und Reservierungs-PIN eingeben: Ein neues, vorab reserviertes Kennzeichen verwenden</a:t>
            </a:r>
          </a:p>
          <a:p>
            <a:pPr marL="1588" lvl="1">
              <a:spcBef>
                <a:spcPct val="25000"/>
              </a:spcBef>
            </a:pPr>
            <a:r>
              <a:rPr lang="de-DE" dirty="0">
                <a:latin typeface="+mn-lt"/>
              </a:rPr>
              <a:t>oder</a:t>
            </a:r>
          </a:p>
          <a:p>
            <a:pPr marL="357188" lvl="2" indent="-177800">
              <a:spcBef>
                <a:spcPct val="25000"/>
              </a:spcBef>
              <a:buFont typeface="Courier New" panose="02070309020205020404" pitchFamily="49" charset="0"/>
              <a:buChar char="o"/>
            </a:pPr>
            <a:r>
              <a:rPr lang="de-DE" dirty="0">
                <a:latin typeface="+mn-lt"/>
              </a:rPr>
              <a:t>Wunschkennzeichen auswählen: Ein neues Kennzeichen suchen</a:t>
            </a:r>
          </a:p>
          <a:p>
            <a:pPr marL="1588" lvl="1">
              <a:spcBef>
                <a:spcPct val="25000"/>
              </a:spcBef>
            </a:pPr>
            <a:r>
              <a:rPr lang="de-DE" dirty="0">
                <a:latin typeface="+mn-lt"/>
              </a:rPr>
              <a:t>oder</a:t>
            </a:r>
          </a:p>
          <a:p>
            <a:pPr marL="357188" lvl="2" indent="-177800">
              <a:spcBef>
                <a:spcPct val="25000"/>
              </a:spcBef>
              <a:buFont typeface="Courier New" panose="02070309020205020404" pitchFamily="49" charset="0"/>
              <a:buChar char="o"/>
            </a:pPr>
            <a:r>
              <a:rPr lang="de-DE" dirty="0">
                <a:latin typeface="+mn-lt"/>
              </a:rPr>
              <a:t>Kennzeichen vom System zuweisen lassen: Ein neues Kennzeichen zuteilen lassen</a:t>
            </a:r>
          </a:p>
          <a:p>
            <a:pPr marL="1588" lvl="1">
              <a:spcBef>
                <a:spcPct val="25000"/>
              </a:spcBef>
            </a:pPr>
            <a:endParaRPr lang="de-DE" dirty="0">
              <a:latin typeface="+mn-lt"/>
            </a:endParaRPr>
          </a:p>
        </p:txBody>
      </p:sp>
      <p:pic>
        <p:nvPicPr>
          <p:cNvPr id="10" name="Grafik 9">
            <a:extLst>
              <a:ext uri="{FF2B5EF4-FFF2-40B4-BE49-F238E27FC236}">
                <a16:creationId xmlns:a16="http://schemas.microsoft.com/office/drawing/2014/main" id="{DD61EF01-DB14-7C96-55CF-DE6DB5B0CB3C}"/>
              </a:ext>
            </a:extLst>
          </p:cNvPr>
          <p:cNvPicPr>
            <a:picLocks noChangeAspect="1"/>
          </p:cNvPicPr>
          <p:nvPr/>
        </p:nvPicPr>
        <p:blipFill>
          <a:blip r:embed="rId5"/>
          <a:stretch>
            <a:fillRect/>
          </a:stretch>
        </p:blipFill>
        <p:spPr>
          <a:xfrm>
            <a:off x="306390" y="1363202"/>
            <a:ext cx="4732951" cy="2341696"/>
          </a:xfrm>
          <a:prstGeom prst="rect">
            <a:avLst/>
          </a:prstGeom>
        </p:spPr>
      </p:pic>
    </p:spTree>
    <p:extLst>
      <p:ext uri="{BB962C8B-B14F-4D97-AF65-F5344CB8AC3E}">
        <p14:creationId xmlns:p14="http://schemas.microsoft.com/office/powerpoint/2010/main" val="20738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188</a:t>
            </a:fld>
            <a:endParaRPr lang="de-DE" dirty="0"/>
          </a:p>
        </p:txBody>
      </p:sp>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sz="1600" b="1" dirty="0"/>
              <a:t>i-Kfz-Portal bedienen - Antragsdaten eingeben - Neuzulassung</a:t>
            </a:r>
            <a:endParaRPr lang="de-DE" altLang="de-DE" sz="1600" b="1" dirty="0"/>
          </a:p>
        </p:txBody>
      </p:sp>
      <p:pic>
        <p:nvPicPr>
          <p:cNvPr id="12" name="Grafik 11">
            <a:extLst>
              <a:ext uri="{FF2B5EF4-FFF2-40B4-BE49-F238E27FC236}">
                <a16:creationId xmlns:a16="http://schemas.microsoft.com/office/drawing/2014/main" id="{7638D4C5-D89C-1F6D-D618-9F8AB5233746}"/>
              </a:ext>
            </a:extLst>
          </p:cNvPr>
          <p:cNvPicPr>
            <a:picLocks noChangeAspect="1"/>
          </p:cNvPicPr>
          <p:nvPr/>
        </p:nvPicPr>
        <p:blipFill>
          <a:blip r:embed="rId5"/>
          <a:stretch>
            <a:fillRect/>
          </a:stretch>
        </p:blipFill>
        <p:spPr>
          <a:xfrm>
            <a:off x="306390" y="1363201"/>
            <a:ext cx="4712302" cy="2931274"/>
          </a:xfrm>
          <a:prstGeom prst="rect">
            <a:avLst/>
          </a:prstGeom>
        </p:spPr>
      </p:pic>
      <p:sp>
        <p:nvSpPr>
          <p:cNvPr id="7" name="AutoShape 10" descr="Verlauf_weiss_grau">
            <a:extLst>
              <a:ext uri="{FF2B5EF4-FFF2-40B4-BE49-F238E27FC236}">
                <a16:creationId xmlns:a16="http://schemas.microsoft.com/office/drawing/2014/main" id="{716EAE11-9D0D-517F-7839-1BDE979D3B55}"/>
              </a:ext>
            </a:extLst>
          </p:cNvPr>
          <p:cNvSpPr>
            <a:spLocks noChangeArrowheads="1"/>
          </p:cNvSpPr>
          <p:nvPr>
            <p:custDataLst>
              <p:tags r:id="rId1"/>
            </p:custDataLst>
          </p:nvPr>
        </p:nvSpPr>
        <p:spPr bwMode="gray">
          <a:xfrm>
            <a:off x="5814818" y="1363202"/>
            <a:ext cx="3022792" cy="3024868"/>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dirty="0">
                <a:latin typeface="+mn-lt"/>
              </a:rPr>
              <a:t>Abhängig vom gewählten Vorgang werden bestimmte Informationen zum Fahrzeug benötigt, zum Beispiel Kennzeichen, eVB-Nummer und Sicherheitscodes.</a:t>
            </a:r>
          </a:p>
          <a:p>
            <a:pPr marL="1588" lvl="1">
              <a:spcBef>
                <a:spcPct val="25000"/>
              </a:spcBef>
            </a:pPr>
            <a:r>
              <a:rPr lang="de-DE" b="1" dirty="0">
                <a:latin typeface="+mn-lt"/>
              </a:rPr>
              <a:t>Neuzulassung</a:t>
            </a:r>
          </a:p>
          <a:p>
            <a:pPr marL="1588" lvl="1">
              <a:spcBef>
                <a:spcPct val="25000"/>
              </a:spcBef>
            </a:pPr>
            <a:r>
              <a:rPr lang="de-DE" dirty="0">
                <a:latin typeface="+mn-lt"/>
              </a:rPr>
              <a:t>So gehen Sie vor (III):</a:t>
            </a:r>
          </a:p>
          <a:p>
            <a:pPr marL="179388" lvl="2" indent="-177800">
              <a:spcBef>
                <a:spcPct val="25000"/>
              </a:spcBef>
              <a:buFont typeface="Wingdings" panose="05000000000000000000" pitchFamily="2" charset="2"/>
              <a:buChar char="Ø"/>
            </a:pPr>
            <a:r>
              <a:rPr lang="de-DE" dirty="0">
                <a:latin typeface="+mn-lt"/>
              </a:rPr>
              <a:t>eVB-Nummer eingeben</a:t>
            </a:r>
          </a:p>
          <a:p>
            <a:pPr marL="179388" lvl="2" indent="-177800">
              <a:spcBef>
                <a:spcPct val="25000"/>
              </a:spcBef>
              <a:buFont typeface="Wingdings" panose="05000000000000000000" pitchFamily="2" charset="2"/>
              <a:buChar char="Ø"/>
            </a:pPr>
            <a:r>
              <a:rPr lang="de-DE" dirty="0">
                <a:latin typeface="+mn-lt"/>
              </a:rPr>
              <a:t>Sofern notwendig: Informationen für die Kfz-Steuer angeben</a:t>
            </a:r>
          </a:p>
          <a:p>
            <a:pPr marL="179388" lvl="2" indent="-177800">
              <a:spcBef>
                <a:spcPct val="25000"/>
              </a:spcBef>
              <a:buFont typeface="Wingdings" panose="05000000000000000000" pitchFamily="2" charset="2"/>
              <a:buChar char="Ø"/>
            </a:pPr>
            <a:r>
              <a:rPr lang="de-DE" dirty="0">
                <a:latin typeface="+mn-lt"/>
              </a:rPr>
              <a:t>Sicherheitscode freilegen und eingeben: der Zulassungsbescheinigung Teil II (ZB II)</a:t>
            </a:r>
          </a:p>
          <a:p>
            <a:pPr marL="1588" lvl="1">
              <a:spcBef>
                <a:spcPct val="25000"/>
              </a:spcBef>
            </a:pPr>
            <a:r>
              <a:rPr lang="de-DE" dirty="0">
                <a:latin typeface="+mn-lt"/>
              </a:rPr>
              <a:t>Antrag wird beim KBA vollautomatisiert geprüft.</a:t>
            </a:r>
          </a:p>
          <a:p>
            <a:pPr marL="1588" lvl="1">
              <a:spcBef>
                <a:spcPct val="25000"/>
              </a:spcBef>
            </a:pPr>
            <a:r>
              <a:rPr lang="de-DE" dirty="0">
                <a:latin typeface="+mn-lt"/>
              </a:rPr>
              <a:t>Bezahlen und Bescheide </a:t>
            </a:r>
          </a:p>
          <a:p>
            <a:pPr marL="179388" lvl="2" indent="-177800">
              <a:spcBef>
                <a:spcPct val="25000"/>
              </a:spcBef>
              <a:buFont typeface="Wingdings" panose="05000000000000000000" pitchFamily="2" charset="2"/>
              <a:buChar char="Ø"/>
            </a:pPr>
            <a:r>
              <a:rPr lang="de-DE" dirty="0">
                <a:latin typeface="+mn-lt"/>
              </a:rPr>
              <a:t>Vorläufigen Zulassungsnachweis ausdrucken und gut sichtbar im Fahrzeug hinterlegen</a:t>
            </a:r>
          </a:p>
          <a:p>
            <a:pPr marL="179388" lvl="2" indent="-177800">
              <a:spcBef>
                <a:spcPct val="25000"/>
              </a:spcBef>
              <a:buFont typeface="Wingdings" panose="05000000000000000000" pitchFamily="2" charset="2"/>
              <a:buChar char="Ø"/>
            </a:pPr>
            <a:r>
              <a:rPr lang="de-DE" dirty="0">
                <a:latin typeface="+mn-lt"/>
              </a:rPr>
              <a:t>Zulassungsbescheid ausdrucken und im Fahrzeug mitführen</a:t>
            </a:r>
          </a:p>
        </p:txBody>
      </p:sp>
      <p:sp>
        <p:nvSpPr>
          <p:cNvPr id="8" name="AutoShape 10" descr="Verlauf_weiss_grau">
            <a:extLst>
              <a:ext uri="{FF2B5EF4-FFF2-40B4-BE49-F238E27FC236}">
                <a16:creationId xmlns:a16="http://schemas.microsoft.com/office/drawing/2014/main" id="{B3FF532B-CA65-C121-9983-BDB9EC00A92D}"/>
              </a:ext>
            </a:extLst>
          </p:cNvPr>
          <p:cNvSpPr>
            <a:spLocks noChangeArrowheads="1"/>
          </p:cNvSpPr>
          <p:nvPr>
            <p:custDataLst>
              <p:tags r:id="rId2"/>
            </p:custDataLst>
          </p:nvPr>
        </p:nvSpPr>
        <p:spPr bwMode="gray">
          <a:xfrm>
            <a:off x="301624" y="4427362"/>
            <a:ext cx="8535985" cy="391631"/>
          </a:xfrm>
          <a:prstGeom prst="roundRect">
            <a:avLst>
              <a:gd name="adj" fmla="val 6676"/>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lvl="1">
              <a:spcBef>
                <a:spcPct val="25000"/>
              </a:spcBef>
            </a:pPr>
            <a:r>
              <a:rPr lang="de-DE" sz="1050" b="1" dirty="0">
                <a:solidFill>
                  <a:schemeClr val="bg1"/>
                </a:solidFill>
                <a:latin typeface="+mn-lt"/>
                <a:ea typeface="ＭＳ Ｐゴシック" pitchFamily="34" charset="-128"/>
                <a:cs typeface="Arial" pitchFamily="34" charset="0"/>
              </a:rPr>
              <a:t>Das Fahrzeug ist nun vollautomatisiert zugelassen. Sie dürfen damit innerhalb Deutschlands für zehn Tage am öffentlichen Straßenverkehr teilnehmen. Die neuen Zulassungsunterlagen sowie Plaketten erhalten Sie binnen zehn Tagen per Post.</a:t>
            </a:r>
          </a:p>
        </p:txBody>
      </p:sp>
    </p:spTree>
    <p:extLst>
      <p:ext uri="{BB962C8B-B14F-4D97-AF65-F5344CB8AC3E}">
        <p14:creationId xmlns:p14="http://schemas.microsoft.com/office/powerpoint/2010/main" val="389033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02EB0-E210-5861-3200-9FFAF3567A5A}"/>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BB856120-4EB5-1BBA-B6EE-C14E9EDF23F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8F0B1146-425B-C1D5-7EA3-223EA53321B1}"/>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a:extLst>
              <a:ext uri="{FF2B5EF4-FFF2-40B4-BE49-F238E27FC236}">
                <a16:creationId xmlns:a16="http://schemas.microsoft.com/office/drawing/2014/main" id="{3A53FF5D-853C-8D9F-677B-4E253E696647}"/>
              </a:ext>
            </a:extLst>
          </p:cNvPr>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36000" tIns="72000" rIns="36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EUDI-Wallet</a:t>
            </a:r>
          </a:p>
        </p:txBody>
      </p:sp>
      <p:sp>
        <p:nvSpPr>
          <p:cNvPr id="12" name="AutoShape 5">
            <a:extLst>
              <a:ext uri="{FF2B5EF4-FFF2-40B4-BE49-F238E27FC236}">
                <a16:creationId xmlns:a16="http://schemas.microsoft.com/office/drawing/2014/main" id="{5C49D42C-1DB3-3819-7BF2-618F687065D0}"/>
              </a:ext>
            </a:extLst>
          </p:cNvPr>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FE6C7321-4E2B-17A8-5605-786AEEA67811}"/>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995E7366-0588-400B-3B2A-DCEBBEF01C59}"/>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B30DC676-5B3C-7AFC-D360-03C561DF9AEE}"/>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189</a:t>
            </a:fld>
            <a:endParaRPr lang="de-DE" dirty="0"/>
          </a:p>
        </p:txBody>
      </p:sp>
    </p:spTree>
    <p:extLst>
      <p:ext uri="{BB962C8B-B14F-4D97-AF65-F5344CB8AC3E}">
        <p14:creationId xmlns:p14="http://schemas.microsoft.com/office/powerpoint/2010/main" val="51627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4A8AFDF9-6E6C-48B7-8A6C-2145FD0B33A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839200"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Die staatlichen Maßnahmen zur Erhöhung der IT-Sicherheit sind weit vorangeschritten. Ein wichtiges </a:t>
            </a:r>
            <a:r>
              <a:rPr lang="de-DE" sz="2000" b="1" dirty="0" err="1">
                <a:solidFill>
                  <a:srgbClr val="5489C2"/>
                </a:solidFill>
              </a:rPr>
              <a:t>ToDo</a:t>
            </a:r>
            <a:r>
              <a:rPr lang="de-DE" sz="2000" b="1" dirty="0">
                <a:solidFill>
                  <a:srgbClr val="5489C2"/>
                </a:solidFill>
              </a:rPr>
              <a:t> ist noch offen.</a:t>
            </a:r>
            <a:endParaRPr lang="de-DE" sz="2000" b="1" dirty="0"/>
          </a:p>
        </p:txBody>
      </p:sp>
      <p:sp>
        <p:nvSpPr>
          <p:cNvPr id="9" name="Rectangle 43">
            <a:extLst>
              <a:ext uri="{FF2B5EF4-FFF2-40B4-BE49-F238E27FC236}">
                <a16:creationId xmlns:a16="http://schemas.microsoft.com/office/drawing/2014/main" id="{B0EDA8F3-B01F-4608-B996-9E7C39E0956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F38CDD4-679A-445C-80ED-C93E8685320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12" name="AutoShape 4">
            <a:extLst>
              <a:ext uri="{FF2B5EF4-FFF2-40B4-BE49-F238E27FC236}">
                <a16:creationId xmlns:a16="http://schemas.microsoft.com/office/drawing/2014/main" id="{13293DC1-DEF2-4667-969B-64198292267E}"/>
              </a:ext>
            </a:extLst>
          </p:cNvPr>
          <p:cNvSpPr>
            <a:spLocks noChangeArrowheads="1"/>
          </p:cNvSpPr>
          <p:nvPr/>
        </p:nvSpPr>
        <p:spPr bwMode="gray">
          <a:xfrm flipV="1">
            <a:off x="330199" y="3356627"/>
            <a:ext cx="8314005" cy="1016590"/>
          </a:xfrm>
          <a:custGeom>
            <a:avLst/>
            <a:gdLst>
              <a:gd name="G0" fmla="+- 1331 0 0"/>
              <a:gd name="G1" fmla="+- 21600 0 1331"/>
              <a:gd name="G2" fmla="*/ 1331 1 2"/>
              <a:gd name="G3" fmla="+- 21600 0 G2"/>
              <a:gd name="G4" fmla="+/ 1331 21600 2"/>
              <a:gd name="G5" fmla="+/ G1 0 2"/>
              <a:gd name="G6" fmla="*/ 21600 21600 1331"/>
              <a:gd name="G7" fmla="*/ G6 1 2"/>
              <a:gd name="G8" fmla="+- 21600 0 G7"/>
              <a:gd name="G9" fmla="*/ 21600 1 2"/>
              <a:gd name="G10" fmla="+- 1331 0 G9"/>
              <a:gd name="G11" fmla="?: G10 G8 0"/>
              <a:gd name="G12" fmla="?: G10 G7 21600"/>
              <a:gd name="T0" fmla="*/ 20934 w 21600"/>
              <a:gd name="T1" fmla="*/ 10800 h 21600"/>
              <a:gd name="T2" fmla="*/ 10800 w 21600"/>
              <a:gd name="T3" fmla="*/ 21600 h 21600"/>
              <a:gd name="T4" fmla="*/ 666 w 21600"/>
              <a:gd name="T5" fmla="*/ 10800 h 21600"/>
              <a:gd name="T6" fmla="*/ 10800 w 21600"/>
              <a:gd name="T7" fmla="*/ 0 h 21600"/>
              <a:gd name="T8" fmla="*/ 2466 w 21600"/>
              <a:gd name="T9" fmla="*/ 2466 h 21600"/>
              <a:gd name="T10" fmla="*/ 19134 w 21600"/>
              <a:gd name="T11" fmla="*/ 19134 h 21600"/>
              <a:gd name="connsiteX0" fmla="*/ 0 w 21600"/>
              <a:gd name="connsiteY0" fmla="*/ 0 h 21831"/>
              <a:gd name="connsiteX1" fmla="*/ 1331 w 21600"/>
              <a:gd name="connsiteY1" fmla="*/ 21600 h 21831"/>
              <a:gd name="connsiteX2" fmla="*/ 20043 w 21600"/>
              <a:gd name="connsiteY2" fmla="*/ 21831 h 21831"/>
              <a:gd name="connsiteX3" fmla="*/ 21600 w 21600"/>
              <a:gd name="connsiteY3" fmla="*/ 0 h 21831"/>
              <a:gd name="connsiteX4" fmla="*/ 0 w 21600"/>
              <a:gd name="connsiteY4" fmla="*/ 0 h 21831"/>
              <a:gd name="connsiteX0" fmla="*/ 0 w 21600"/>
              <a:gd name="connsiteY0" fmla="*/ 0 h 21831"/>
              <a:gd name="connsiteX1" fmla="*/ 1543 w 21600"/>
              <a:gd name="connsiteY1" fmla="*/ 21715 h 21831"/>
              <a:gd name="connsiteX2" fmla="*/ 20043 w 21600"/>
              <a:gd name="connsiteY2" fmla="*/ 21831 h 21831"/>
              <a:gd name="connsiteX3" fmla="*/ 21600 w 21600"/>
              <a:gd name="connsiteY3" fmla="*/ 0 h 21831"/>
              <a:gd name="connsiteX4" fmla="*/ 0 w 21600"/>
              <a:gd name="connsiteY4" fmla="*/ 0 h 21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831">
                <a:moveTo>
                  <a:pt x="0" y="0"/>
                </a:moveTo>
                <a:cubicBezTo>
                  <a:pt x="444" y="7200"/>
                  <a:pt x="1099" y="14515"/>
                  <a:pt x="1543" y="21715"/>
                </a:cubicBezTo>
                <a:lnTo>
                  <a:pt x="20043" y="21831"/>
                </a:lnTo>
                <a:lnTo>
                  <a:pt x="21600" y="0"/>
                </a:lnTo>
                <a:lnTo>
                  <a:pt x="0" y="0"/>
                </a:lnTo>
                <a:close/>
              </a:path>
            </a:pathLst>
          </a:custGeom>
          <a:solidFill>
            <a:srgbClr val="EDEDED"/>
          </a:solidFill>
          <a:ln w="9525" algn="ctr">
            <a:noFill/>
            <a:miter lim="800000"/>
            <a:headEnd/>
            <a:tailEnd/>
          </a:ln>
          <a:effectLst/>
        </p:spPr>
        <p:txBody>
          <a:bodyPr wrap="none" lIns="0" tIns="46800" rIns="0" bIns="0" anchor="ctr"/>
          <a:lstStyle/>
          <a:p>
            <a:endParaRPr lang="en-US" dirty="0"/>
          </a:p>
        </p:txBody>
      </p:sp>
      <p:sp>
        <p:nvSpPr>
          <p:cNvPr id="14" name="Rectangle 3">
            <a:extLst>
              <a:ext uri="{FF2B5EF4-FFF2-40B4-BE49-F238E27FC236}">
                <a16:creationId xmlns:a16="http://schemas.microsoft.com/office/drawing/2014/main" id="{06A67F3E-F249-44F6-AFCE-691D85981990}"/>
              </a:ext>
            </a:extLst>
          </p:cNvPr>
          <p:cNvSpPr>
            <a:spLocks noChangeArrowheads="1"/>
          </p:cNvSpPr>
          <p:nvPr/>
        </p:nvSpPr>
        <p:spPr bwMode="auto">
          <a:xfrm>
            <a:off x="935748" y="1591412"/>
            <a:ext cx="2900583" cy="2046819"/>
          </a:xfrm>
          <a:prstGeom prst="rect">
            <a:avLst/>
          </a:prstGeom>
          <a:solidFill>
            <a:schemeClr val="bg1"/>
          </a:solidFill>
          <a:ln w="19050">
            <a:solidFill>
              <a:schemeClr val="tx1"/>
            </a:solidFill>
            <a:miter lim="800000"/>
            <a:headEnd/>
            <a:tailEnd/>
          </a:ln>
        </p:spPr>
        <p:txBody>
          <a:bodyPr vert="horz" wrap="square" lIns="108000" tIns="72000" rIns="108000" bIns="72000" numCol="1" anchor="t" anchorCtr="0" compatLnSpc="1">
            <a:prstTxWarp prst="textNoShape">
              <a:avLst/>
            </a:prstTxWarp>
          </a:bodyPr>
          <a:lstStyle/>
          <a:p>
            <a:pPr marL="0" lvl="1" defTabSz="576226" fontAlgn="base">
              <a:lnSpc>
                <a:spcPct val="104000"/>
              </a:lnSpc>
              <a:spcBef>
                <a:spcPts val="1200"/>
              </a:spcBef>
              <a:spcAft>
                <a:spcPct val="0"/>
              </a:spcAft>
              <a:buClr>
                <a:schemeClr val="tx2"/>
              </a:buClr>
              <a:buFont typeface="Wingdings" pitchFamily="2" charset="2"/>
            </a:pPr>
            <a:r>
              <a:rPr lang="en-US" sz="1600" dirty="0">
                <a:latin typeface="+mn-lt"/>
              </a:rPr>
              <a:t>IT-</a:t>
            </a:r>
            <a:r>
              <a:rPr lang="en-US" sz="1600" dirty="0" err="1">
                <a:latin typeface="+mn-lt"/>
              </a:rPr>
              <a:t>Sicherheitsrisiken</a:t>
            </a:r>
            <a:endParaRPr lang="en-US" sz="1600" dirty="0">
              <a:latin typeface="+mn-lt"/>
            </a:endParaRPr>
          </a:p>
          <a:p>
            <a:pPr marL="216000" lvl="2" indent="-216000" defTabSz="576226" fontAlgn="base">
              <a:lnSpc>
                <a:spcPct val="104000"/>
              </a:lnSpc>
              <a:spcBef>
                <a:spcPts val="300"/>
              </a:spcBef>
              <a:spcAft>
                <a:spcPct val="0"/>
              </a:spcAft>
              <a:buClr>
                <a:schemeClr val="tx1"/>
              </a:buClr>
              <a:buSzPct val="70000"/>
              <a:buFont typeface="Wingdings 2" panose="05020102010507070707" pitchFamily="18" charset="2"/>
              <a:buChar char="¡"/>
            </a:pPr>
            <a:r>
              <a:rPr lang="en-US" sz="1400" dirty="0">
                <a:solidFill>
                  <a:srgbClr val="4B4B4B"/>
                </a:solidFill>
                <a:latin typeface="+mn-lt"/>
              </a:rPr>
              <a:t>Fake</a:t>
            </a:r>
          </a:p>
          <a:p>
            <a:pPr marL="216000" lvl="2" indent="-216000" defTabSz="576226">
              <a:lnSpc>
                <a:spcPct val="104000"/>
              </a:lnSpc>
              <a:spcBef>
                <a:spcPts val="300"/>
              </a:spcBef>
              <a:buClr>
                <a:schemeClr val="tx1"/>
              </a:buClr>
              <a:buSzPct val="70000"/>
              <a:buFont typeface="Wingdings 2" panose="05020102010507070707" pitchFamily="18" charset="2"/>
              <a:buChar char="¡"/>
            </a:pPr>
            <a:r>
              <a:rPr lang="en-US" sz="1400" dirty="0" err="1">
                <a:solidFill>
                  <a:srgbClr val="4B4B4B"/>
                </a:solidFill>
                <a:latin typeface="+mn-lt"/>
              </a:rPr>
              <a:t>Identitätsdiebstahl</a:t>
            </a:r>
            <a:endParaRPr lang="en-US" sz="1400" dirty="0">
              <a:solidFill>
                <a:srgbClr val="4B4B4B"/>
              </a:solidFill>
              <a:latin typeface="+mn-lt"/>
            </a:endParaRPr>
          </a:p>
          <a:p>
            <a:pPr marL="216000" lvl="2" indent="-216000" defTabSz="576226" fontAlgn="base">
              <a:lnSpc>
                <a:spcPct val="104000"/>
              </a:lnSpc>
              <a:spcBef>
                <a:spcPts val="300"/>
              </a:spcBef>
              <a:spcAft>
                <a:spcPct val="0"/>
              </a:spcAft>
              <a:buClr>
                <a:schemeClr val="tx1"/>
              </a:buClr>
              <a:buSzPct val="70000"/>
              <a:buFont typeface="Wingdings 2" panose="05020102010507070707" pitchFamily="18" charset="2"/>
              <a:buChar char="¡"/>
            </a:pPr>
            <a:r>
              <a:rPr lang="en-US" sz="1400" dirty="0" err="1">
                <a:solidFill>
                  <a:srgbClr val="4B4B4B"/>
                </a:solidFill>
                <a:latin typeface="+mn-lt"/>
              </a:rPr>
              <a:t>Erpressungstrojaner</a:t>
            </a:r>
            <a:endParaRPr lang="en-US" sz="1400" dirty="0">
              <a:solidFill>
                <a:srgbClr val="4B4B4B"/>
              </a:solidFill>
              <a:latin typeface="+mn-lt"/>
            </a:endParaRPr>
          </a:p>
          <a:p>
            <a:pPr marL="216000" lvl="2" indent="-216000" defTabSz="576226" fontAlgn="base">
              <a:lnSpc>
                <a:spcPct val="104000"/>
              </a:lnSpc>
              <a:spcBef>
                <a:spcPts val="300"/>
              </a:spcBef>
              <a:spcAft>
                <a:spcPct val="0"/>
              </a:spcAft>
              <a:buClr>
                <a:schemeClr val="tx1"/>
              </a:buClr>
              <a:buSzPct val="70000"/>
              <a:buFont typeface="Wingdings 2" panose="05020102010507070707" pitchFamily="18" charset="2"/>
              <a:buChar char="¡"/>
            </a:pPr>
            <a:r>
              <a:rPr lang="en-US" sz="1400" dirty="0" err="1">
                <a:solidFill>
                  <a:srgbClr val="4B4B4B"/>
                </a:solidFill>
                <a:latin typeface="+mn-lt"/>
              </a:rPr>
              <a:t>Schadprogramme</a:t>
            </a:r>
            <a:endParaRPr lang="en-US" sz="1400" dirty="0">
              <a:solidFill>
                <a:srgbClr val="4B4B4B"/>
              </a:solidFill>
              <a:latin typeface="+mn-lt"/>
            </a:endParaRPr>
          </a:p>
          <a:p>
            <a:pPr marL="216000" lvl="2" indent="-216000" defTabSz="576226" fontAlgn="base">
              <a:lnSpc>
                <a:spcPct val="104000"/>
              </a:lnSpc>
              <a:spcBef>
                <a:spcPts val="300"/>
              </a:spcBef>
              <a:spcAft>
                <a:spcPct val="0"/>
              </a:spcAft>
              <a:buClr>
                <a:schemeClr val="tx1"/>
              </a:buClr>
              <a:buSzPct val="70000"/>
              <a:buFont typeface="Wingdings 2" panose="05020102010507070707" pitchFamily="18" charset="2"/>
              <a:buChar char="¡"/>
            </a:pPr>
            <a:r>
              <a:rPr lang="en-US" sz="1400" dirty="0">
                <a:solidFill>
                  <a:srgbClr val="4B4B4B"/>
                </a:solidFill>
                <a:latin typeface="+mn-lt"/>
              </a:rPr>
              <a:t>…</a:t>
            </a:r>
          </a:p>
        </p:txBody>
      </p:sp>
      <p:sp>
        <p:nvSpPr>
          <p:cNvPr id="16" name="Rectangle 3">
            <a:extLst>
              <a:ext uri="{FF2B5EF4-FFF2-40B4-BE49-F238E27FC236}">
                <a16:creationId xmlns:a16="http://schemas.microsoft.com/office/drawing/2014/main" id="{D8F0FDD7-81CC-47A3-88C5-26234C299A39}"/>
              </a:ext>
            </a:extLst>
          </p:cNvPr>
          <p:cNvSpPr>
            <a:spLocks noChangeArrowheads="1"/>
          </p:cNvSpPr>
          <p:nvPr/>
        </p:nvSpPr>
        <p:spPr bwMode="auto">
          <a:xfrm>
            <a:off x="3144586" y="1240297"/>
            <a:ext cx="5029586" cy="2731247"/>
          </a:xfrm>
          <a:prstGeom prst="rect">
            <a:avLst/>
          </a:prstGeom>
          <a:solidFill>
            <a:schemeClr val="bg1"/>
          </a:solidFill>
          <a:ln w="19050">
            <a:solidFill>
              <a:schemeClr val="tx2"/>
            </a:solidFill>
            <a:miter lim="800000"/>
            <a:headEnd/>
            <a:tailEnd/>
          </a:ln>
        </p:spPr>
        <p:txBody>
          <a:bodyPr vert="horz" wrap="square" lIns="108000" tIns="72000" rIns="108000" bIns="72000" numCol="1" anchor="t" anchorCtr="0" compatLnSpc="1">
            <a:prstTxWarp prst="textNoShape">
              <a:avLst/>
            </a:prstTxWarp>
          </a:bodyPr>
          <a:lstStyle/>
          <a:p>
            <a:pPr marL="0" lvl="1" defTabSz="576226" fontAlgn="base">
              <a:lnSpc>
                <a:spcPct val="104000"/>
              </a:lnSpc>
              <a:spcBef>
                <a:spcPts val="1200"/>
              </a:spcBef>
              <a:spcAft>
                <a:spcPct val="0"/>
              </a:spcAft>
              <a:buClr>
                <a:schemeClr val="tx2"/>
              </a:buClr>
              <a:buFont typeface="Wingdings" pitchFamily="2" charset="2"/>
            </a:pPr>
            <a:r>
              <a:rPr lang="en-US" sz="1600" dirty="0">
                <a:solidFill>
                  <a:schemeClr val="tx2"/>
                </a:solidFill>
                <a:latin typeface="+mn-lt"/>
              </a:rPr>
              <a:t>Staatliche </a:t>
            </a:r>
            <a:r>
              <a:rPr lang="en-US" sz="1600" dirty="0" err="1">
                <a:solidFill>
                  <a:schemeClr val="tx2"/>
                </a:solidFill>
                <a:latin typeface="+mn-lt"/>
              </a:rPr>
              <a:t>Maßnahmen</a:t>
            </a:r>
            <a:r>
              <a:rPr lang="en-US" sz="1600" dirty="0">
                <a:solidFill>
                  <a:schemeClr val="tx2"/>
                </a:solidFill>
                <a:latin typeface="+mn-lt"/>
              </a:rPr>
              <a:t> (</a:t>
            </a:r>
            <a:r>
              <a:rPr lang="en-US" sz="1600" dirty="0" err="1">
                <a:solidFill>
                  <a:schemeClr val="tx2"/>
                </a:solidFill>
                <a:latin typeface="+mn-lt"/>
              </a:rPr>
              <a:t>Auszug</a:t>
            </a:r>
            <a:r>
              <a:rPr lang="en-US" sz="1600" dirty="0">
                <a:solidFill>
                  <a:schemeClr val="tx2"/>
                </a:solidFill>
                <a:latin typeface="+mn-lt"/>
              </a:rPr>
              <a:t>)</a:t>
            </a:r>
          </a:p>
          <a:p>
            <a:pPr marL="180975" lvl="2" indent="-180975" defTabSz="576226" fontAlgn="base">
              <a:lnSpc>
                <a:spcPct val="104000"/>
              </a:lnSpc>
              <a:spcBef>
                <a:spcPts val="300"/>
              </a:spcBef>
              <a:spcAft>
                <a:spcPct val="0"/>
              </a:spcAft>
              <a:buClr>
                <a:schemeClr val="tx1"/>
              </a:buClr>
              <a:buSzPct val="70000"/>
              <a:buFont typeface="Wingdings 2" panose="05020102010507070707" pitchFamily="18" charset="2"/>
              <a:buChar char="¡"/>
            </a:pPr>
            <a:r>
              <a:rPr lang="en-US" sz="1400" dirty="0">
                <a:solidFill>
                  <a:srgbClr val="4B4B4B"/>
                </a:solidFill>
                <a:latin typeface="+mn-lt"/>
              </a:rPr>
              <a:t>Online-</a:t>
            </a:r>
            <a:r>
              <a:rPr lang="en-US" sz="1400" dirty="0" err="1">
                <a:solidFill>
                  <a:srgbClr val="4B4B4B"/>
                </a:solidFill>
                <a:latin typeface="+mn-lt"/>
              </a:rPr>
              <a:t>Ausweisfunktion</a:t>
            </a:r>
            <a:r>
              <a:rPr lang="en-US" sz="1400" dirty="0">
                <a:solidFill>
                  <a:srgbClr val="4B4B4B"/>
                </a:solidFill>
                <a:latin typeface="+mn-lt"/>
              </a:rPr>
              <a:t> im </a:t>
            </a:r>
            <a:r>
              <a:rPr lang="en-US" sz="1400" dirty="0" err="1">
                <a:solidFill>
                  <a:srgbClr val="4B4B4B"/>
                </a:solidFill>
                <a:latin typeface="+mn-lt"/>
              </a:rPr>
              <a:t>Personalausweis</a:t>
            </a:r>
            <a:r>
              <a:rPr lang="en-US" sz="1400" dirty="0">
                <a:solidFill>
                  <a:srgbClr val="4B4B4B"/>
                </a:solidFill>
                <a:latin typeface="+mn-lt"/>
              </a:rPr>
              <a:t> </a:t>
            </a:r>
            <a:r>
              <a:rPr lang="en-US" sz="1400" dirty="0" err="1">
                <a:solidFill>
                  <a:srgbClr val="4B4B4B"/>
                </a:solidFill>
                <a:latin typeface="+mn-lt"/>
              </a:rPr>
              <a:t>integriert</a:t>
            </a:r>
            <a:endParaRPr lang="en-US" sz="1400" dirty="0">
              <a:solidFill>
                <a:srgbClr val="4B4B4B"/>
              </a:solidFill>
              <a:latin typeface="+mn-lt"/>
            </a:endParaRPr>
          </a:p>
          <a:p>
            <a:pPr marL="180975" lvl="2" indent="-180975" defTabSz="576226" fontAlgn="base">
              <a:lnSpc>
                <a:spcPct val="104000"/>
              </a:lnSpc>
              <a:spcBef>
                <a:spcPts val="300"/>
              </a:spcBef>
              <a:spcAft>
                <a:spcPct val="0"/>
              </a:spcAft>
              <a:buClr>
                <a:schemeClr val="tx1"/>
              </a:buClr>
              <a:buSzPct val="70000"/>
              <a:buFont typeface="Wingdings 2" panose="05020102010507070707" pitchFamily="18" charset="2"/>
              <a:buChar char="¡"/>
            </a:pPr>
            <a:r>
              <a:rPr lang="en-US" sz="1400" dirty="0">
                <a:solidFill>
                  <a:srgbClr val="4B4B4B"/>
                </a:solidFill>
                <a:latin typeface="+mn-lt"/>
              </a:rPr>
              <a:t>De-Mail-</a:t>
            </a:r>
            <a:r>
              <a:rPr lang="en-US" sz="1400" dirty="0" err="1">
                <a:solidFill>
                  <a:srgbClr val="4B4B4B"/>
                </a:solidFill>
                <a:latin typeface="+mn-lt"/>
              </a:rPr>
              <a:t>Infrastruktur</a:t>
            </a:r>
            <a:r>
              <a:rPr lang="en-US" sz="1400" dirty="0">
                <a:solidFill>
                  <a:srgbClr val="4B4B4B"/>
                </a:solidFill>
                <a:latin typeface="+mn-lt"/>
              </a:rPr>
              <a:t> </a:t>
            </a:r>
            <a:r>
              <a:rPr lang="en-US" sz="1400" dirty="0" err="1">
                <a:solidFill>
                  <a:srgbClr val="4B4B4B"/>
                </a:solidFill>
                <a:latin typeface="+mn-lt"/>
              </a:rPr>
              <a:t>gemeinsam</a:t>
            </a:r>
            <a:r>
              <a:rPr lang="en-US" sz="1400" dirty="0">
                <a:solidFill>
                  <a:srgbClr val="4B4B4B"/>
                </a:solidFill>
                <a:latin typeface="+mn-lt"/>
              </a:rPr>
              <a:t> </a:t>
            </a:r>
            <a:r>
              <a:rPr lang="en-US" sz="1400" dirty="0" err="1">
                <a:solidFill>
                  <a:srgbClr val="4B4B4B"/>
                </a:solidFill>
                <a:latin typeface="+mn-lt"/>
              </a:rPr>
              <a:t>mit</a:t>
            </a:r>
            <a:r>
              <a:rPr lang="en-US" sz="1400" dirty="0">
                <a:solidFill>
                  <a:srgbClr val="4B4B4B"/>
                </a:solidFill>
                <a:latin typeface="+mn-lt"/>
              </a:rPr>
              <a:t> </a:t>
            </a:r>
            <a:r>
              <a:rPr lang="en-US" sz="1400" dirty="0" err="1">
                <a:solidFill>
                  <a:srgbClr val="4B4B4B"/>
                </a:solidFill>
                <a:latin typeface="+mn-lt"/>
              </a:rPr>
              <a:t>Providern</a:t>
            </a:r>
            <a:r>
              <a:rPr lang="en-US" sz="1400" dirty="0">
                <a:solidFill>
                  <a:srgbClr val="4B4B4B"/>
                </a:solidFill>
                <a:latin typeface="+mn-lt"/>
              </a:rPr>
              <a:t> </a:t>
            </a:r>
            <a:r>
              <a:rPr lang="en-US" sz="1400" dirty="0" err="1">
                <a:solidFill>
                  <a:srgbClr val="4B4B4B"/>
                </a:solidFill>
                <a:latin typeface="+mn-lt"/>
              </a:rPr>
              <a:t>hergestellt</a:t>
            </a:r>
            <a:endParaRPr lang="en-US" sz="1400" dirty="0">
              <a:solidFill>
                <a:srgbClr val="4B4B4B"/>
              </a:solidFill>
              <a:latin typeface="+mn-lt"/>
            </a:endParaRPr>
          </a:p>
          <a:p>
            <a:pPr marL="180975" lvl="2" indent="-180975" defTabSz="576226">
              <a:lnSpc>
                <a:spcPct val="104000"/>
              </a:lnSpc>
              <a:spcBef>
                <a:spcPts val="300"/>
              </a:spcBef>
              <a:buClr>
                <a:schemeClr val="tx1"/>
              </a:buClr>
              <a:buSzPct val="70000"/>
              <a:buFont typeface="Wingdings 2" panose="05020102010507070707" pitchFamily="18" charset="2"/>
              <a:buChar char="¡"/>
            </a:pPr>
            <a:r>
              <a:rPr lang="en-US" sz="1400" dirty="0" err="1">
                <a:solidFill>
                  <a:srgbClr val="4B4B4B"/>
                </a:solidFill>
                <a:latin typeface="+mn-lt"/>
              </a:rPr>
              <a:t>Koalitionsvertrag</a:t>
            </a:r>
            <a:r>
              <a:rPr lang="en-US" sz="1400" dirty="0">
                <a:solidFill>
                  <a:srgbClr val="4B4B4B"/>
                </a:solidFill>
                <a:latin typeface="+mn-lt"/>
              </a:rPr>
              <a:t> 2018 (CDU, CSU und SPD):</a:t>
            </a:r>
          </a:p>
          <a:p>
            <a:pPr marL="180975" lvl="2" defTabSz="576226" fontAlgn="base">
              <a:lnSpc>
                <a:spcPct val="104000"/>
              </a:lnSpc>
              <a:spcBef>
                <a:spcPts val="300"/>
              </a:spcBef>
              <a:spcAft>
                <a:spcPct val="0"/>
              </a:spcAft>
              <a:buClr>
                <a:schemeClr val="tx1"/>
              </a:buClr>
              <a:buSzPct val="70000"/>
            </a:pPr>
            <a:r>
              <a:rPr lang="de-DE" dirty="0">
                <a:solidFill>
                  <a:srgbClr val="4B4B4B"/>
                </a:solidFill>
                <a:latin typeface="+mn-lt"/>
              </a:rPr>
              <a:t>Wir wollen einfache und sichere Lösungen für die elektronische Identifizierung und Ende-zu-Ende-Verschlüsselung für jedermann verfügbar machen und es den Bürgerinnen und Bürgern ermöglichen, verschlüsselt mit der Verwaltung über gängige  Standards zu kommunizieren (PGP/SMIME).</a:t>
            </a:r>
          </a:p>
          <a:p>
            <a:pPr marL="180975" lvl="2" indent="-180975" defTabSz="576226">
              <a:lnSpc>
                <a:spcPct val="104000"/>
              </a:lnSpc>
              <a:spcBef>
                <a:spcPts val="300"/>
              </a:spcBef>
              <a:buClr>
                <a:schemeClr val="tx1"/>
              </a:buClr>
              <a:buSzPct val="70000"/>
              <a:buFont typeface="Wingdings 2" panose="05020102010507070707" pitchFamily="18" charset="2"/>
              <a:buChar char="¡"/>
            </a:pPr>
            <a:r>
              <a:rPr lang="en-US" sz="1400" dirty="0" err="1">
                <a:solidFill>
                  <a:srgbClr val="4B4B4B"/>
                </a:solidFill>
                <a:latin typeface="+mn-lt"/>
              </a:rPr>
              <a:t>Koalitionsvertrag</a:t>
            </a:r>
            <a:r>
              <a:rPr lang="en-US" sz="1400" dirty="0">
                <a:solidFill>
                  <a:srgbClr val="4B4B4B"/>
                </a:solidFill>
                <a:latin typeface="+mn-lt"/>
              </a:rPr>
              <a:t> 2021 (SPD, </a:t>
            </a:r>
            <a:r>
              <a:rPr lang="en-US" sz="1400" dirty="0" err="1">
                <a:solidFill>
                  <a:srgbClr val="4B4B4B"/>
                </a:solidFill>
                <a:latin typeface="+mn-lt"/>
              </a:rPr>
              <a:t>Grüne</a:t>
            </a:r>
            <a:r>
              <a:rPr lang="en-US" sz="1400" dirty="0">
                <a:solidFill>
                  <a:srgbClr val="4B4B4B"/>
                </a:solidFill>
                <a:latin typeface="+mn-lt"/>
              </a:rPr>
              <a:t> und FDP):</a:t>
            </a:r>
          </a:p>
          <a:p>
            <a:pPr marL="180975" lvl="2" defTabSz="576226" fontAlgn="base">
              <a:lnSpc>
                <a:spcPct val="104000"/>
              </a:lnSpc>
              <a:spcBef>
                <a:spcPts val="300"/>
              </a:spcBef>
              <a:spcAft>
                <a:spcPct val="0"/>
              </a:spcAft>
              <a:buClr>
                <a:schemeClr val="tx1"/>
              </a:buClr>
              <a:buSzPct val="70000"/>
            </a:pPr>
            <a:r>
              <a:rPr lang="de-DE" dirty="0">
                <a:solidFill>
                  <a:srgbClr val="4B4B4B"/>
                </a:solidFill>
                <a:latin typeface="+mn-lt"/>
              </a:rPr>
              <a:t>Wir stärken digitale Bürgerrechte und IT-Sicherheit. Sie zu gewährleisten ist staatliche Pflicht. Wir führen ein Recht auf Verschlüsselung, ein wirksames Schwachstellenmanagement, mit dem Ziel Sicherheitslücken zu schließen, </a:t>
            </a:r>
            <a:br>
              <a:rPr lang="de-DE" dirty="0">
                <a:solidFill>
                  <a:srgbClr val="4B4B4B"/>
                </a:solidFill>
                <a:latin typeface="+mn-lt"/>
              </a:rPr>
            </a:br>
            <a:r>
              <a:rPr lang="de-DE" dirty="0">
                <a:solidFill>
                  <a:srgbClr val="4B4B4B"/>
                </a:solidFill>
                <a:latin typeface="+mn-lt"/>
              </a:rPr>
              <a:t>und die Vorgaben „</a:t>
            </a:r>
            <a:r>
              <a:rPr lang="de-DE" dirty="0" err="1">
                <a:solidFill>
                  <a:srgbClr val="4B4B4B"/>
                </a:solidFill>
                <a:latin typeface="+mn-lt"/>
              </a:rPr>
              <a:t>security</a:t>
            </a:r>
            <a:r>
              <a:rPr lang="de-DE" dirty="0">
                <a:solidFill>
                  <a:srgbClr val="4B4B4B"/>
                </a:solidFill>
                <a:latin typeface="+mn-lt"/>
              </a:rPr>
              <a:t>-</a:t>
            </a:r>
            <a:r>
              <a:rPr lang="de-DE" dirty="0" err="1">
                <a:solidFill>
                  <a:srgbClr val="4B4B4B"/>
                </a:solidFill>
                <a:latin typeface="+mn-lt"/>
              </a:rPr>
              <a:t>by</a:t>
            </a:r>
            <a:r>
              <a:rPr lang="de-DE" dirty="0">
                <a:solidFill>
                  <a:srgbClr val="4B4B4B"/>
                </a:solidFill>
                <a:latin typeface="+mn-lt"/>
              </a:rPr>
              <a:t>-design/</a:t>
            </a:r>
            <a:r>
              <a:rPr lang="de-DE" dirty="0" err="1">
                <a:solidFill>
                  <a:srgbClr val="4B4B4B"/>
                </a:solidFill>
                <a:latin typeface="+mn-lt"/>
              </a:rPr>
              <a:t>default</a:t>
            </a:r>
            <a:r>
              <a:rPr lang="de-DE" dirty="0">
                <a:solidFill>
                  <a:srgbClr val="4B4B4B"/>
                </a:solidFill>
                <a:latin typeface="+mn-lt"/>
              </a:rPr>
              <a:t>“ ein. </a:t>
            </a:r>
            <a:endParaRPr lang="en-US" dirty="0">
              <a:solidFill>
                <a:srgbClr val="4B4B4B"/>
              </a:solidFill>
              <a:latin typeface="+mn-lt"/>
            </a:endParaRPr>
          </a:p>
        </p:txBody>
      </p:sp>
      <p:sp>
        <p:nvSpPr>
          <p:cNvPr id="3" name="Foliennummernplatzhalter 2">
            <a:extLst>
              <a:ext uri="{FF2B5EF4-FFF2-40B4-BE49-F238E27FC236}">
                <a16:creationId xmlns:a16="http://schemas.microsoft.com/office/drawing/2014/main" id="{A59D1BEF-F748-4C85-B10D-EC204D2F6DD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19</a:t>
            </a:fld>
            <a:endParaRPr lang="de-DE" dirty="0"/>
          </a:p>
        </p:txBody>
      </p:sp>
      <p:pic>
        <p:nvPicPr>
          <p:cNvPr id="13" name="Grafik 12" descr="Ein Bild, das Text, Boden, Mann, Person enthält.&#10;&#10;Automatisch generierte Beschreibung">
            <a:hlinkClick r:id="rId4"/>
            <a:extLst>
              <a:ext uri="{FF2B5EF4-FFF2-40B4-BE49-F238E27FC236}">
                <a16:creationId xmlns:a16="http://schemas.microsoft.com/office/drawing/2014/main" id="{33A0E979-AA0B-0E89-C945-21AEDFCF9C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2322" y="3141663"/>
            <a:ext cx="1146898" cy="763128"/>
          </a:xfrm>
          <a:prstGeom prst="rect">
            <a:avLst/>
          </a:prstGeom>
        </p:spPr>
      </p:pic>
      <p:sp>
        <p:nvSpPr>
          <p:cNvPr id="4" name="AutoShape 5">
            <a:extLst>
              <a:ext uri="{FF2B5EF4-FFF2-40B4-BE49-F238E27FC236}">
                <a16:creationId xmlns:a16="http://schemas.microsoft.com/office/drawing/2014/main" id="{45BFFC49-5011-33C4-ED45-E437F3EC0754}"/>
              </a:ext>
            </a:extLst>
          </p:cNvPr>
          <p:cNvSpPr>
            <a:spLocks noChangeArrowheads="1"/>
          </p:cNvSpPr>
          <p:nvPr>
            <p:custDataLst>
              <p:tags r:id="rId1"/>
            </p:custDataLst>
          </p:nvPr>
        </p:nvSpPr>
        <p:spPr bwMode="gray">
          <a:xfrm>
            <a:off x="312737" y="4381112"/>
            <a:ext cx="8331467"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Der Wille und die Lösungen sind vorhanden. Noch offen: </a:t>
            </a:r>
            <a:r>
              <a:rPr lang="de-DE" sz="1600" b="1" dirty="0">
                <a:solidFill>
                  <a:schemeClr val="bg1"/>
                </a:solidFill>
                <a:latin typeface="+mn-lt"/>
                <a:ea typeface="ＭＳ Ｐゴシック" pitchFamily="34" charset="-128"/>
                <a:cs typeface="Arial" pitchFamily="34" charset="0"/>
              </a:rPr>
              <a:t>Transformationsmanagement </a:t>
            </a:r>
          </a:p>
        </p:txBody>
      </p:sp>
    </p:spTree>
    <p:extLst>
      <p:ext uri="{BB962C8B-B14F-4D97-AF65-F5344CB8AC3E}">
        <p14:creationId xmlns:p14="http://schemas.microsoft.com/office/powerpoint/2010/main" val="1441918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30C2-1399-7D70-200E-DD5C5057CD76}"/>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E2B55E3D-1B5C-7CFA-46B1-5B70A8C55D48}"/>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6CFB33C9-9164-88CD-2649-E59925194939}"/>
              </a:ext>
            </a:extLst>
          </p:cNvPr>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Grundidee der EUDI-Wallet</a:t>
            </a:r>
            <a:endParaRPr lang="de-DE" dirty="0"/>
          </a:p>
        </p:txBody>
      </p:sp>
      <p:sp>
        <p:nvSpPr>
          <p:cNvPr id="4" name="Datumsplatzhalter 3">
            <a:extLst>
              <a:ext uri="{FF2B5EF4-FFF2-40B4-BE49-F238E27FC236}">
                <a16:creationId xmlns:a16="http://schemas.microsoft.com/office/drawing/2014/main" id="{711C0EAC-1207-C9D5-627D-CCCE9B8D1C38}"/>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90F8CE63-1B56-D11B-BA8B-06B6FC482879}"/>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CC749763-CB61-A0CB-6E9A-87CC0E11BD0A}"/>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Europaweit sicher identifizieren und Nachweise erbringen</a:t>
            </a:r>
          </a:p>
        </p:txBody>
      </p:sp>
      <p:sp>
        <p:nvSpPr>
          <p:cNvPr id="8" name="Foliennummernplatzhalter 7">
            <a:extLst>
              <a:ext uri="{FF2B5EF4-FFF2-40B4-BE49-F238E27FC236}">
                <a16:creationId xmlns:a16="http://schemas.microsoft.com/office/drawing/2014/main" id="{BB2D01D8-AD42-387A-5C1F-8E2A5554B81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190</a:t>
            </a:fld>
            <a:endParaRPr lang="de-DE" dirty="0"/>
          </a:p>
        </p:txBody>
      </p:sp>
      <p:pic>
        <p:nvPicPr>
          <p:cNvPr id="15" name="Grafik 14">
            <a:extLst>
              <a:ext uri="{FF2B5EF4-FFF2-40B4-BE49-F238E27FC236}">
                <a16:creationId xmlns:a16="http://schemas.microsoft.com/office/drawing/2014/main" id="{67CD4E5E-7EEA-07B8-18FC-934F4E68786E}"/>
              </a:ext>
            </a:extLst>
          </p:cNvPr>
          <p:cNvPicPr>
            <a:picLocks noChangeAspect="1"/>
          </p:cNvPicPr>
          <p:nvPr/>
        </p:nvPicPr>
        <p:blipFill>
          <a:blip r:embed="rId4">
            <a:duotone>
              <a:prstClr val="black"/>
              <a:schemeClr val="accent3">
                <a:tint val="45000"/>
                <a:satMod val="400000"/>
              </a:schemeClr>
            </a:duotone>
          </a:blip>
          <a:stretch>
            <a:fillRect/>
          </a:stretch>
        </p:blipFill>
        <p:spPr>
          <a:xfrm>
            <a:off x="323848" y="1454909"/>
            <a:ext cx="8545459" cy="3138355"/>
          </a:xfrm>
          <a:prstGeom prst="rect">
            <a:avLst/>
          </a:prstGeom>
        </p:spPr>
      </p:pic>
    </p:spTree>
    <p:extLst>
      <p:ext uri="{BB962C8B-B14F-4D97-AF65-F5344CB8AC3E}">
        <p14:creationId xmlns:p14="http://schemas.microsoft.com/office/powerpoint/2010/main" val="198394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3668-E50A-98B6-3B9F-581CDD651B08}"/>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3D229A45-C3FC-2D43-240B-087498F65A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4400" y="1384285"/>
            <a:ext cx="1596785" cy="3548409"/>
          </a:xfrm>
          <a:prstGeom prst="rect">
            <a:avLst/>
          </a:prstGeom>
        </p:spPr>
      </p:pic>
      <p:cxnSp>
        <p:nvCxnSpPr>
          <p:cNvPr id="3" name="Gerader Verbinder 2">
            <a:extLst>
              <a:ext uri="{FF2B5EF4-FFF2-40B4-BE49-F238E27FC236}">
                <a16:creationId xmlns:a16="http://schemas.microsoft.com/office/drawing/2014/main" id="{4E676DB3-0627-8C8D-F22E-B5C1CE3EF90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0BE547D7-5346-990F-DDEF-43B9761DC9DA}"/>
              </a:ext>
            </a:extLst>
          </p:cNvPr>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Bürgerterminal und EUDI-Wallet</a:t>
            </a:r>
            <a:endParaRPr lang="de-DE" dirty="0"/>
          </a:p>
        </p:txBody>
      </p:sp>
      <p:sp>
        <p:nvSpPr>
          <p:cNvPr id="4" name="Datumsplatzhalter 3">
            <a:extLst>
              <a:ext uri="{FF2B5EF4-FFF2-40B4-BE49-F238E27FC236}">
                <a16:creationId xmlns:a16="http://schemas.microsoft.com/office/drawing/2014/main" id="{3DDE1B04-C599-D0F8-DB33-00116E3BBC87}"/>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D4777207-F06C-969A-A8DC-403DCF9DBAC1}"/>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DA846B53-3153-BDCA-5672-FCF670665CB3}"/>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Mit QR-Codes die Bürgerinnen und Bürger abholen und mitnehmen</a:t>
            </a:r>
          </a:p>
        </p:txBody>
      </p:sp>
      <p:sp>
        <p:nvSpPr>
          <p:cNvPr id="8" name="Foliennummernplatzhalter 7">
            <a:extLst>
              <a:ext uri="{FF2B5EF4-FFF2-40B4-BE49-F238E27FC236}">
                <a16:creationId xmlns:a16="http://schemas.microsoft.com/office/drawing/2014/main" id="{DF088951-F7B9-7139-9DD3-4F1151667E6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191</a:t>
            </a:fld>
            <a:endParaRPr lang="de-DE" dirty="0"/>
          </a:p>
        </p:txBody>
      </p:sp>
      <p:pic>
        <p:nvPicPr>
          <p:cNvPr id="10" name="Grafik 9">
            <a:extLst>
              <a:ext uri="{FF2B5EF4-FFF2-40B4-BE49-F238E27FC236}">
                <a16:creationId xmlns:a16="http://schemas.microsoft.com/office/drawing/2014/main" id="{76251D08-C289-808C-D317-5E24FD8E4B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4355" y="1384285"/>
            <a:ext cx="1570862" cy="3490804"/>
          </a:xfrm>
          <a:prstGeom prst="rect">
            <a:avLst/>
          </a:prstGeom>
        </p:spPr>
      </p:pic>
      <p:sp>
        <p:nvSpPr>
          <p:cNvPr id="11" name="AutoShape 10" descr="Verlauf_weiss_grau">
            <a:extLst>
              <a:ext uri="{FF2B5EF4-FFF2-40B4-BE49-F238E27FC236}">
                <a16:creationId xmlns:a16="http://schemas.microsoft.com/office/drawing/2014/main" id="{E271474B-4082-0263-D0A6-DF82A432C750}"/>
              </a:ext>
            </a:extLst>
          </p:cNvPr>
          <p:cNvSpPr>
            <a:spLocks noChangeArrowheads="1"/>
          </p:cNvSpPr>
          <p:nvPr>
            <p:custDataLst>
              <p:tags r:id="rId2"/>
            </p:custDataLst>
          </p:nvPr>
        </p:nvSpPr>
        <p:spPr bwMode="gray">
          <a:xfrm>
            <a:off x="5817130" y="1363201"/>
            <a:ext cx="3022792" cy="3047433"/>
          </a:xfrm>
          <a:prstGeom prst="roundRect">
            <a:avLst>
              <a:gd name="adj" fmla="val 6676"/>
            </a:avLst>
          </a:prstGeom>
          <a:blipFill dpi="0" rotWithShape="1">
            <a:blip r:embed="rId7" cstate="print"/>
            <a:srcRect/>
            <a:stretch>
              <a:fillRect/>
            </a:stretch>
          </a:blipFill>
          <a:ln w="6350" algn="ctr">
            <a:solidFill>
              <a:srgbClr val="999999"/>
            </a:solidFill>
            <a:round/>
            <a:headEnd/>
            <a:tailEnd/>
          </a:ln>
          <a:effectLst/>
        </p:spPr>
        <p:txBody>
          <a:bodyPr lIns="72000" tIns="0" rIns="0" bIns="72000"/>
          <a:lstStyle/>
          <a:p>
            <a:pPr marL="1588" lvl="1">
              <a:spcBef>
                <a:spcPct val="25000"/>
              </a:spcBef>
            </a:pPr>
            <a:r>
              <a:rPr lang="de-DE" b="1" dirty="0">
                <a:latin typeface="+mn-lt"/>
              </a:rPr>
              <a:t>Dokumente am Bürgerterminal abholen</a:t>
            </a:r>
          </a:p>
          <a:p>
            <a:pPr marL="1588" lvl="1">
              <a:spcBef>
                <a:spcPct val="25000"/>
              </a:spcBef>
            </a:pPr>
            <a:r>
              <a:rPr lang="de-DE" dirty="0">
                <a:latin typeface="+mn-lt"/>
              </a:rPr>
              <a:t>Am Beispiel der i-Kfz-App und des digitalen Fahrzeugscheins kann bereits heute gezeigt werden, was die EUDI-Wallet leisten kann und wo die Reise hingeht. </a:t>
            </a:r>
          </a:p>
          <a:p>
            <a:pPr marL="1588" lvl="1">
              <a:spcBef>
                <a:spcPct val="25000"/>
              </a:spcBef>
            </a:pPr>
            <a:r>
              <a:rPr lang="de-DE" dirty="0">
                <a:latin typeface="+mn-lt"/>
              </a:rPr>
              <a:t>Weitere Details hierzu in der Live-Demo …</a:t>
            </a:r>
          </a:p>
          <a:p>
            <a:pPr marL="1588" lvl="1">
              <a:spcBef>
                <a:spcPct val="25000"/>
              </a:spcBef>
            </a:pPr>
            <a:endParaRPr lang="de-DE" dirty="0">
              <a:latin typeface="+mn-lt"/>
            </a:endParaRPr>
          </a:p>
          <a:p>
            <a:pPr marL="1588" lvl="1">
              <a:spcBef>
                <a:spcPct val="25000"/>
              </a:spcBef>
            </a:pPr>
            <a:r>
              <a:rPr lang="de-DE" dirty="0">
                <a:latin typeface="+mn-lt"/>
              </a:rPr>
              <a:t>Informationen zur EUDI-Wallet werden hier veröffentlicht:</a:t>
            </a:r>
          </a:p>
          <a:p>
            <a:pPr marL="1588" lvl="1">
              <a:spcBef>
                <a:spcPct val="25000"/>
              </a:spcBef>
            </a:pPr>
            <a:r>
              <a:rPr lang="de-DE" dirty="0">
                <a:latin typeface="+mn-lt"/>
                <a:hlinkClick r:id="rId8"/>
              </a:rPr>
              <a:t>https://eudi-wallet.gov.de/</a:t>
            </a:r>
            <a:endParaRPr lang="de-DE" dirty="0">
              <a:latin typeface="+mn-lt"/>
            </a:endParaRPr>
          </a:p>
          <a:p>
            <a:pPr marL="1588" lvl="1">
              <a:spcBef>
                <a:spcPct val="25000"/>
              </a:spcBef>
            </a:pPr>
            <a:endParaRPr lang="de-DE" dirty="0">
              <a:latin typeface="+mn-lt"/>
            </a:endParaRPr>
          </a:p>
          <a:p>
            <a:pPr marL="179388" lvl="2" indent="-177800">
              <a:spcBef>
                <a:spcPct val="25000"/>
              </a:spcBef>
              <a:buFont typeface="Wingdings" panose="05000000000000000000" pitchFamily="2" charset="2"/>
              <a:buChar char="Ø"/>
            </a:pPr>
            <a:endParaRPr lang="de-DE" dirty="0">
              <a:latin typeface="+mn-lt"/>
            </a:endParaRPr>
          </a:p>
          <a:p>
            <a:pPr marL="179388" lvl="2" indent="-177800">
              <a:spcBef>
                <a:spcPct val="25000"/>
              </a:spcBef>
              <a:buFont typeface="Wingdings" panose="05000000000000000000" pitchFamily="2" charset="2"/>
              <a:buChar char="Ø"/>
            </a:pPr>
            <a:endParaRPr lang="de-DE" dirty="0">
              <a:latin typeface="+mn-lt"/>
            </a:endParaRPr>
          </a:p>
        </p:txBody>
      </p:sp>
    </p:spTree>
    <p:extLst>
      <p:ext uri="{BB962C8B-B14F-4D97-AF65-F5344CB8AC3E}">
        <p14:creationId xmlns:p14="http://schemas.microsoft.com/office/powerpoint/2010/main" val="844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92D46-E24A-8BC5-BBB7-8D77D1DD43FE}"/>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6B5F5BE2-7FDF-B706-4937-0083925284E4}"/>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1F7FF65D-549C-D388-3967-39D24F4D7E34}"/>
              </a:ext>
            </a:extLst>
          </p:cNvPr>
          <p:cNvSpPr>
            <a:spLocks noGrp="1"/>
          </p:cNvSpPr>
          <p:nvPr>
            <p:ph type="title"/>
          </p:nvPr>
        </p:nvSpPr>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Das Zusammenspiel Online-Ausweisen (eID), EUDI-Wallet und BundID</a:t>
            </a:r>
          </a:p>
        </p:txBody>
      </p:sp>
      <p:sp>
        <p:nvSpPr>
          <p:cNvPr id="11" name="AutoShape 5">
            <a:extLst>
              <a:ext uri="{FF2B5EF4-FFF2-40B4-BE49-F238E27FC236}">
                <a16:creationId xmlns:a16="http://schemas.microsoft.com/office/drawing/2014/main" id="{0BF22F30-9E74-0EB7-4CAC-B6843DBCCBE2}"/>
              </a:ext>
            </a:extLst>
          </p:cNvPr>
          <p:cNvSpPr>
            <a:spLocks noChangeArrowheads="1"/>
          </p:cNvSpPr>
          <p:nvPr>
            <p:custDataLst>
              <p:tags r:id="rId1"/>
            </p:custDataLst>
          </p:nvPr>
        </p:nvSpPr>
        <p:spPr bwMode="gray">
          <a:xfrm>
            <a:off x="504506" y="1018044"/>
            <a:ext cx="8088431"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Bildhafte Darstellung mit den bekannten Funktionen aus der analogen Welt</a:t>
            </a:r>
          </a:p>
        </p:txBody>
      </p:sp>
      <p:sp>
        <p:nvSpPr>
          <p:cNvPr id="17" name="Datumsplatzhalter 16">
            <a:extLst>
              <a:ext uri="{FF2B5EF4-FFF2-40B4-BE49-F238E27FC236}">
                <a16:creationId xmlns:a16="http://schemas.microsoft.com/office/drawing/2014/main" id="{D313DEFF-4E11-401A-1B13-16E2C869D417}"/>
              </a:ext>
            </a:extLst>
          </p:cNvPr>
          <p:cNvSpPr>
            <a:spLocks noGrp="1"/>
          </p:cNvSpPr>
          <p:nvPr>
            <p:ph type="dt" sz="half" idx="10"/>
          </p:nvPr>
        </p:nvSpPr>
        <p:spPr/>
        <p:txBody>
          <a:bodyPr/>
          <a:lstStyle/>
          <a:p>
            <a:pPr>
              <a:defRPr/>
            </a:pPr>
            <a:r>
              <a:rPr lang="de-DE"/>
              <a:t>27. Juli 2026</a:t>
            </a:r>
            <a:endParaRPr lang="de-DE" dirty="0"/>
          </a:p>
        </p:txBody>
      </p:sp>
      <p:sp>
        <p:nvSpPr>
          <p:cNvPr id="18" name="Fußzeilenplatzhalter 17">
            <a:extLst>
              <a:ext uri="{FF2B5EF4-FFF2-40B4-BE49-F238E27FC236}">
                <a16:creationId xmlns:a16="http://schemas.microsoft.com/office/drawing/2014/main" id="{D2B9084E-509B-6629-BE90-2B536D2C7D52}"/>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801F2F85-72AD-42B1-2FD5-E099AC7C2B7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192</a:t>
            </a:fld>
            <a:endParaRPr lang="de-DE" dirty="0"/>
          </a:p>
        </p:txBody>
      </p:sp>
      <p:grpSp>
        <p:nvGrpSpPr>
          <p:cNvPr id="27" name="Gruppieren 26">
            <a:extLst>
              <a:ext uri="{FF2B5EF4-FFF2-40B4-BE49-F238E27FC236}">
                <a16:creationId xmlns:a16="http://schemas.microsoft.com/office/drawing/2014/main" id="{9FB1949B-594E-74DD-321D-084D94935B36}"/>
              </a:ext>
            </a:extLst>
          </p:cNvPr>
          <p:cNvGrpSpPr/>
          <p:nvPr/>
        </p:nvGrpSpPr>
        <p:grpSpPr>
          <a:xfrm>
            <a:off x="437565" y="1338426"/>
            <a:ext cx="2530027" cy="2418580"/>
            <a:chOff x="437565" y="1338426"/>
            <a:chExt cx="2530027" cy="2418580"/>
          </a:xfrm>
        </p:grpSpPr>
        <p:sp>
          <p:nvSpPr>
            <p:cNvPr id="10" name="Inhaltsplatzhalter 2">
              <a:extLst>
                <a:ext uri="{FF2B5EF4-FFF2-40B4-BE49-F238E27FC236}">
                  <a16:creationId xmlns:a16="http://schemas.microsoft.com/office/drawing/2014/main" id="{3818D809-7748-243C-C0E1-487C511F63F2}"/>
                </a:ext>
              </a:extLst>
            </p:cNvPr>
            <p:cNvSpPr txBox="1">
              <a:spLocks/>
            </p:cNvSpPr>
            <p:nvPr/>
          </p:nvSpPr>
          <p:spPr bwMode="auto">
            <a:xfrm>
              <a:off x="437565" y="3305133"/>
              <a:ext cx="2530027" cy="4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Das Online-Ausweisen (eID) ist für die digitale Welt gleichzustellen mit den Funktionen, welche der Personalausweis oder Reisepass in der analogen Welt haben.</a:t>
              </a:r>
            </a:p>
          </p:txBody>
        </p:sp>
        <p:pic>
          <p:nvPicPr>
            <p:cNvPr id="14" name="Grafik 13">
              <a:extLst>
                <a:ext uri="{FF2B5EF4-FFF2-40B4-BE49-F238E27FC236}">
                  <a16:creationId xmlns:a16="http://schemas.microsoft.com/office/drawing/2014/main" id="{09AF74D9-28AB-9366-25D4-F0D0987CFFB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506" y="1709458"/>
              <a:ext cx="2413562" cy="1357628"/>
            </a:xfrm>
            <a:prstGeom prst="rect">
              <a:avLst/>
            </a:prstGeom>
          </p:spPr>
        </p:pic>
        <p:sp>
          <p:nvSpPr>
            <p:cNvPr id="6" name="AutoShape 5">
              <a:extLst>
                <a:ext uri="{FF2B5EF4-FFF2-40B4-BE49-F238E27FC236}">
                  <a16:creationId xmlns:a16="http://schemas.microsoft.com/office/drawing/2014/main" id="{F2B5E769-BFCA-A135-4458-9A9A015EB7B5}"/>
                </a:ext>
              </a:extLst>
            </p:cNvPr>
            <p:cNvSpPr>
              <a:spLocks noChangeArrowheads="1"/>
            </p:cNvSpPr>
            <p:nvPr>
              <p:custDataLst>
                <p:tags r:id="rId5"/>
              </p:custDataLst>
            </p:nvPr>
          </p:nvSpPr>
          <p:spPr bwMode="gray">
            <a:xfrm>
              <a:off x="504506" y="1338426"/>
              <a:ext cx="2413562"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Ausweis -&gt; eID</a:t>
              </a:r>
            </a:p>
          </p:txBody>
        </p:sp>
      </p:grpSp>
      <p:grpSp>
        <p:nvGrpSpPr>
          <p:cNvPr id="28" name="Gruppieren 27">
            <a:extLst>
              <a:ext uri="{FF2B5EF4-FFF2-40B4-BE49-F238E27FC236}">
                <a16:creationId xmlns:a16="http://schemas.microsoft.com/office/drawing/2014/main" id="{05D85C83-5D65-3742-76FC-A110918D54F2}"/>
              </a:ext>
            </a:extLst>
          </p:cNvPr>
          <p:cNvGrpSpPr/>
          <p:nvPr/>
        </p:nvGrpSpPr>
        <p:grpSpPr>
          <a:xfrm>
            <a:off x="3119576" y="1335740"/>
            <a:ext cx="2849268" cy="2425176"/>
            <a:chOff x="3119576" y="1335740"/>
            <a:chExt cx="2849268" cy="2425176"/>
          </a:xfrm>
        </p:grpSpPr>
        <p:pic>
          <p:nvPicPr>
            <p:cNvPr id="7" name="Grafik 6">
              <a:extLst>
                <a:ext uri="{FF2B5EF4-FFF2-40B4-BE49-F238E27FC236}">
                  <a16:creationId xmlns:a16="http://schemas.microsoft.com/office/drawing/2014/main" id="{6E03368D-2653-75B4-ECBA-5A7D58EC932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283766" y="1445326"/>
              <a:ext cx="2144648" cy="1750937"/>
            </a:xfrm>
            <a:prstGeom prst="rect">
              <a:avLst/>
            </a:prstGeom>
            <a:effectLst>
              <a:softEdge rad="0"/>
            </a:effectLst>
          </p:spPr>
        </p:pic>
        <p:sp>
          <p:nvSpPr>
            <p:cNvPr id="21" name="Inhaltsplatzhalter 2">
              <a:extLst>
                <a:ext uri="{FF2B5EF4-FFF2-40B4-BE49-F238E27FC236}">
                  <a16:creationId xmlns:a16="http://schemas.microsoft.com/office/drawing/2014/main" id="{47BB4C1C-98EE-E308-8947-74943FCFC9DB}"/>
                </a:ext>
              </a:extLst>
            </p:cNvPr>
            <p:cNvSpPr txBox="1">
              <a:spLocks/>
            </p:cNvSpPr>
            <p:nvPr/>
          </p:nvSpPr>
          <p:spPr bwMode="auto">
            <a:xfrm>
              <a:off x="3119576" y="3309043"/>
              <a:ext cx="2849268" cy="4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Aft>
                  <a:spcPts val="0"/>
                </a:spcAft>
                <a:buFont typeface="Wingdings" panose="05000000000000000000" pitchFamily="2" charset="2"/>
                <a:buNone/>
              </a:pPr>
              <a:r>
                <a:rPr lang="de-DE" altLang="de-DE" sz="1200" dirty="0"/>
                <a:t>Die EUDI-Wallet hat Funktionen, welche wir von einer Brieftasche in der analogen Welt kennen:</a:t>
              </a:r>
            </a:p>
            <a:p>
              <a:pPr marL="171450" indent="-171450">
                <a:spcBef>
                  <a:spcPts val="0"/>
                </a:spcBef>
                <a:spcAft>
                  <a:spcPts val="0"/>
                </a:spcAft>
              </a:pPr>
              <a:r>
                <a:rPr lang="de-DE" altLang="de-DE" sz="1200" dirty="0"/>
                <a:t>Aufbewahrung und Mitnahme rechts-gültiger Dokumente und Bargeld</a:t>
              </a:r>
            </a:p>
            <a:p>
              <a:pPr marL="171450" indent="-171450">
                <a:spcBef>
                  <a:spcPts val="0"/>
                </a:spcBef>
                <a:spcAft>
                  <a:spcPts val="0"/>
                </a:spcAft>
              </a:pPr>
              <a:r>
                <a:rPr lang="de-DE" altLang="de-DE" sz="1200" dirty="0"/>
                <a:t>Schreibstift für Unterschriften</a:t>
              </a:r>
            </a:p>
          </p:txBody>
        </p:sp>
        <p:sp>
          <p:nvSpPr>
            <p:cNvPr id="9" name="AutoShape 5">
              <a:extLst>
                <a:ext uri="{FF2B5EF4-FFF2-40B4-BE49-F238E27FC236}">
                  <a16:creationId xmlns:a16="http://schemas.microsoft.com/office/drawing/2014/main" id="{1209DB86-2860-CED2-E8DA-EE822174C5DC}"/>
                </a:ext>
              </a:extLst>
            </p:cNvPr>
            <p:cNvSpPr>
              <a:spLocks noChangeArrowheads="1"/>
            </p:cNvSpPr>
            <p:nvPr>
              <p:custDataLst>
                <p:tags r:id="rId4"/>
              </p:custDataLst>
            </p:nvPr>
          </p:nvSpPr>
          <p:spPr bwMode="gray">
            <a:xfrm>
              <a:off x="3119576" y="1335740"/>
              <a:ext cx="2685077"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Brieftasche -&gt; EUDI-Wallet</a:t>
              </a:r>
            </a:p>
          </p:txBody>
        </p:sp>
      </p:grpSp>
      <p:grpSp>
        <p:nvGrpSpPr>
          <p:cNvPr id="29" name="Gruppieren 28">
            <a:extLst>
              <a:ext uri="{FF2B5EF4-FFF2-40B4-BE49-F238E27FC236}">
                <a16:creationId xmlns:a16="http://schemas.microsoft.com/office/drawing/2014/main" id="{BD20D95A-E2C1-EEED-130F-FF7871A0DCD1}"/>
              </a:ext>
            </a:extLst>
          </p:cNvPr>
          <p:cNvGrpSpPr/>
          <p:nvPr/>
        </p:nvGrpSpPr>
        <p:grpSpPr>
          <a:xfrm>
            <a:off x="6023560" y="1335740"/>
            <a:ext cx="2963365" cy="2422076"/>
            <a:chOff x="6023560" y="1335740"/>
            <a:chExt cx="2963365" cy="2422076"/>
          </a:xfrm>
        </p:grpSpPr>
        <p:pic>
          <p:nvPicPr>
            <p:cNvPr id="24" name="Grafik 23">
              <a:extLst>
                <a:ext uri="{FF2B5EF4-FFF2-40B4-BE49-F238E27FC236}">
                  <a16:creationId xmlns:a16="http://schemas.microsoft.com/office/drawing/2014/main" id="{741D026A-C8AC-E89E-0109-FB4D79DC11C9}"/>
                </a:ext>
              </a:extLst>
            </p:cNvPr>
            <p:cNvPicPr>
              <a:picLocks noChangeAspect="1"/>
            </p:cNvPicPr>
            <p:nvPr/>
          </p:nvPicPr>
          <p:blipFill>
            <a:blip r:embed="rId10"/>
            <a:stretch>
              <a:fillRect/>
            </a:stretch>
          </p:blipFill>
          <p:spPr>
            <a:xfrm>
              <a:off x="6109315" y="2729169"/>
              <a:ext cx="2482106" cy="430147"/>
            </a:xfrm>
            <a:prstGeom prst="rect">
              <a:avLst/>
            </a:prstGeom>
          </p:spPr>
        </p:pic>
        <p:sp>
          <p:nvSpPr>
            <p:cNvPr id="15" name="Inhaltsplatzhalter 2">
              <a:extLst>
                <a:ext uri="{FF2B5EF4-FFF2-40B4-BE49-F238E27FC236}">
                  <a16:creationId xmlns:a16="http://schemas.microsoft.com/office/drawing/2014/main" id="{C1035A9B-7F73-8D64-FBB5-9D50E46E772A}"/>
                </a:ext>
              </a:extLst>
            </p:cNvPr>
            <p:cNvSpPr txBox="1">
              <a:spLocks/>
            </p:cNvSpPr>
            <p:nvPr/>
          </p:nvSpPr>
          <p:spPr bwMode="auto">
            <a:xfrm>
              <a:off x="6023560" y="3305943"/>
              <a:ext cx="2963365" cy="4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Die BundID kann für die vertrauensvolle Kommunikation zwischen Bürgerinnen und Bürgern mit der Verwaltung mit den Postdiensten aus der analogen Welt verglichen werden</a:t>
              </a:r>
            </a:p>
          </p:txBody>
        </p:sp>
        <p:sp>
          <p:nvSpPr>
            <p:cNvPr id="16" name="Inhaltsplatzhalter 2">
              <a:extLst>
                <a:ext uri="{FF2B5EF4-FFF2-40B4-BE49-F238E27FC236}">
                  <a16:creationId xmlns:a16="http://schemas.microsoft.com/office/drawing/2014/main" id="{7CCF66D2-7065-B091-9010-0C8D52F31643}"/>
                </a:ext>
              </a:extLst>
            </p:cNvPr>
            <p:cNvSpPr txBox="1">
              <a:spLocks/>
            </p:cNvSpPr>
            <p:nvPr/>
          </p:nvSpPr>
          <p:spPr bwMode="auto">
            <a:xfrm>
              <a:off x="6023560" y="2740361"/>
              <a:ext cx="2725192" cy="566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solidFill>
                    <a:schemeClr val="bg1"/>
                  </a:solidFill>
                </a:rPr>
                <a:t>Funktionen der Deutschen Post:</a:t>
              </a:r>
              <a:br>
                <a:rPr lang="de-DE" altLang="de-DE" sz="1200" dirty="0">
                  <a:solidFill>
                    <a:schemeClr val="bg1"/>
                  </a:solidFill>
                </a:rPr>
              </a:br>
              <a:r>
                <a:rPr lang="de-DE" altLang="de-DE" sz="1200" dirty="0">
                  <a:solidFill>
                    <a:schemeClr val="bg1"/>
                  </a:solidFill>
                </a:rPr>
                <a:t>Einschreiben, </a:t>
              </a:r>
              <a:r>
                <a:rPr lang="de-DE" altLang="de-DE" sz="1200" dirty="0" err="1">
                  <a:solidFill>
                    <a:schemeClr val="bg1"/>
                  </a:solidFill>
                </a:rPr>
                <a:t>PostIdent</a:t>
              </a:r>
              <a:r>
                <a:rPr lang="de-DE" altLang="de-DE" sz="1200" dirty="0">
                  <a:solidFill>
                    <a:schemeClr val="bg1"/>
                  </a:solidFill>
                </a:rPr>
                <a:t>, Briefkasten</a:t>
              </a:r>
            </a:p>
          </p:txBody>
        </p:sp>
        <p:pic>
          <p:nvPicPr>
            <p:cNvPr id="20" name="Grafik 2">
              <a:extLst>
                <a:ext uri="{FF2B5EF4-FFF2-40B4-BE49-F238E27FC236}">
                  <a16:creationId xmlns:a16="http://schemas.microsoft.com/office/drawing/2014/main" id="{C6D9CCC0-A8C2-E2AE-0371-564CF17F1D9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bwMode="auto">
            <a:xfrm>
              <a:off x="6109314" y="1630996"/>
              <a:ext cx="2482107" cy="1144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5">
              <a:extLst>
                <a:ext uri="{FF2B5EF4-FFF2-40B4-BE49-F238E27FC236}">
                  <a16:creationId xmlns:a16="http://schemas.microsoft.com/office/drawing/2014/main" id="{0E7BE9D9-03CD-49FF-2B8F-817190DC9291}"/>
                </a:ext>
              </a:extLst>
            </p:cNvPr>
            <p:cNvSpPr>
              <a:spLocks noChangeArrowheads="1"/>
            </p:cNvSpPr>
            <p:nvPr>
              <p:custDataLst>
                <p:tags r:id="rId3"/>
              </p:custDataLst>
            </p:nvPr>
          </p:nvSpPr>
          <p:spPr bwMode="gray">
            <a:xfrm>
              <a:off x="6109314" y="1335740"/>
              <a:ext cx="2483623" cy="269875"/>
            </a:xfrm>
            <a:prstGeom prst="roundRect">
              <a:avLst>
                <a:gd name="adj" fmla="val 16472"/>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buFontTx/>
                <a:buNone/>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„Postdienste“ -&gt; BundID</a:t>
              </a:r>
            </a:p>
          </p:txBody>
        </p:sp>
      </p:grpSp>
      <p:sp>
        <p:nvSpPr>
          <p:cNvPr id="26" name="AutoShape 5">
            <a:extLst>
              <a:ext uri="{FF2B5EF4-FFF2-40B4-BE49-F238E27FC236}">
                <a16:creationId xmlns:a16="http://schemas.microsoft.com/office/drawing/2014/main" id="{87E434BC-B497-39D0-753D-E039378165DB}"/>
              </a:ext>
            </a:extLst>
          </p:cNvPr>
          <p:cNvSpPr>
            <a:spLocks noChangeArrowheads="1"/>
          </p:cNvSpPr>
          <p:nvPr>
            <p:custDataLst>
              <p:tags r:id="rId2"/>
            </p:custDataLst>
          </p:nvPr>
        </p:nvSpPr>
        <p:spPr bwMode="gray">
          <a:xfrm>
            <a:off x="504506" y="4535438"/>
            <a:ext cx="8088431" cy="249213"/>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Verwendung des Smartphones für übergreifende Funktionen muss erlernt werden   </a:t>
            </a:r>
          </a:p>
        </p:txBody>
      </p:sp>
    </p:spTree>
    <p:extLst>
      <p:ext uri="{BB962C8B-B14F-4D97-AF65-F5344CB8AC3E}">
        <p14:creationId xmlns:p14="http://schemas.microsoft.com/office/powerpoint/2010/main" val="8640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Effect transition="in" filter="fade">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500" fill="hold"/>
                                        <p:tgtEl>
                                          <p:spTgt spid="29"/>
                                        </p:tgtEl>
                                        <p:attrNameLst>
                                          <p:attrName>ppt_w</p:attrName>
                                        </p:attrNameLst>
                                      </p:cBhvr>
                                      <p:tavLst>
                                        <p:tav tm="0">
                                          <p:val>
                                            <p:fltVal val="0"/>
                                          </p:val>
                                        </p:tav>
                                        <p:tav tm="100000">
                                          <p:val>
                                            <p:strVal val="#ppt_w"/>
                                          </p:val>
                                        </p:tav>
                                      </p:tavLst>
                                    </p:anim>
                                    <p:anim calcmode="lin" valueType="num">
                                      <p:cBhvr>
                                        <p:cTn id="22" dur="500" fill="hold"/>
                                        <p:tgtEl>
                                          <p:spTgt spid="29"/>
                                        </p:tgtEl>
                                        <p:attrNameLst>
                                          <p:attrName>ppt_h</p:attrName>
                                        </p:attrNameLst>
                                      </p:cBhvr>
                                      <p:tavLst>
                                        <p:tav tm="0">
                                          <p:val>
                                            <p:fltVal val="0"/>
                                          </p:val>
                                        </p:tav>
                                        <p:tav tm="100000">
                                          <p:val>
                                            <p:strVal val="#ppt_h"/>
                                          </p:val>
                                        </p:tav>
                                      </p:tavLst>
                                    </p:anim>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Gerader Verbinder 7">
            <a:extLst>
              <a:ext uri="{FF2B5EF4-FFF2-40B4-BE49-F238E27FC236}">
                <a16:creationId xmlns:a16="http://schemas.microsoft.com/office/drawing/2014/main" id="{E6E4BD45-4122-4D4A-82A1-1B9AD14EB83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976719" y="2086619"/>
            <a:ext cx="5150222" cy="647900"/>
          </a:xfrm>
          <a:prstGeom prst="roundRect">
            <a:avLst>
              <a:gd name="adj" fmla="val 1029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3600" b="1" dirty="0">
                <a:solidFill>
                  <a:schemeClr val="bg1"/>
                </a:solidFill>
                <a:effectLst>
                  <a:outerShdw blurRad="38100" dist="38100" dir="2700000" algn="tl">
                    <a:srgbClr val="000000">
                      <a:alpha val="43137"/>
                    </a:srgbClr>
                  </a:outerShdw>
                </a:effectLst>
                <a:latin typeface="+mn-lt"/>
              </a:rPr>
              <a:t>Vielen Dank</a:t>
            </a:r>
          </a:p>
        </p:txBody>
      </p:sp>
      <p:sp>
        <p:nvSpPr>
          <p:cNvPr id="2" name="AutoShape 5"/>
          <p:cNvSpPr>
            <a:spLocks noChangeArrowheads="1"/>
          </p:cNvSpPr>
          <p:nvPr>
            <p:custDataLst>
              <p:tags r:id="rId2"/>
            </p:custDataLst>
          </p:nvPr>
        </p:nvSpPr>
        <p:spPr bwMode="gray">
          <a:xfrm>
            <a:off x="2376489" y="2788114"/>
            <a:ext cx="4391025"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6" name="Rechteck 5"/>
          <p:cNvSpPr/>
          <p:nvPr/>
        </p:nvSpPr>
        <p:spPr>
          <a:xfrm>
            <a:off x="306388" y="2940567"/>
            <a:ext cx="4572000" cy="1615827"/>
          </a:xfrm>
          <a:prstGeom prst="rect">
            <a:avLst/>
          </a:prstGeom>
        </p:spPr>
        <p:txBody>
          <a:bodyPr>
            <a:spAutoFit/>
          </a:bodyPr>
          <a:lstStyle/>
          <a:p>
            <a:pPr>
              <a:spcBef>
                <a:spcPts val="0"/>
              </a:spcBef>
            </a:pPr>
            <a:r>
              <a:rPr lang="de-DE" sz="900" b="1" dirty="0">
                <a:latin typeface="+mn-lt"/>
              </a:rPr>
              <a:t>// buergerservice.org e. V.</a:t>
            </a:r>
            <a:endParaRPr lang="de-DE" sz="900" dirty="0">
              <a:latin typeface="+mn-lt"/>
            </a:endParaRPr>
          </a:p>
          <a:p>
            <a:pPr>
              <a:spcBef>
                <a:spcPts val="0"/>
              </a:spcBef>
            </a:pPr>
            <a:r>
              <a:rPr lang="de-DE" sz="900" dirty="0">
                <a:latin typeface="+mn-lt"/>
              </a:rPr>
              <a:t>     Rudolf Philipeit </a:t>
            </a:r>
          </a:p>
          <a:p>
            <a:pPr>
              <a:spcBef>
                <a:spcPts val="0"/>
              </a:spcBef>
            </a:pPr>
            <a:r>
              <a:rPr lang="de-DE" sz="900" dirty="0">
                <a:latin typeface="+mn-lt"/>
              </a:rPr>
              <a:t>     Vorstandsvorsitzender</a:t>
            </a:r>
          </a:p>
          <a:p>
            <a:pPr>
              <a:spcBef>
                <a:spcPts val="0"/>
              </a:spcBef>
            </a:pPr>
            <a:r>
              <a:rPr lang="de-DE" sz="900" dirty="0">
                <a:latin typeface="+mn-lt"/>
              </a:rPr>
              <a:t>     Büro Ansbach</a:t>
            </a:r>
          </a:p>
          <a:p>
            <a:pPr>
              <a:spcBef>
                <a:spcPts val="0"/>
              </a:spcBef>
            </a:pPr>
            <a:r>
              <a:rPr lang="de-DE" sz="900" dirty="0">
                <a:latin typeface="+mn-lt"/>
              </a:rPr>
              <a:t>     Berliner Str. 5</a:t>
            </a:r>
          </a:p>
          <a:p>
            <a:pPr>
              <a:spcBef>
                <a:spcPts val="0"/>
              </a:spcBef>
            </a:pPr>
            <a:r>
              <a:rPr lang="de-DE" sz="900" dirty="0">
                <a:latin typeface="+mn-lt"/>
              </a:rPr>
              <a:t>     91522 Ansbach</a:t>
            </a:r>
          </a:p>
          <a:p>
            <a:pPr>
              <a:spcBef>
                <a:spcPts val="0"/>
              </a:spcBef>
            </a:pPr>
            <a:r>
              <a:rPr lang="de-DE" sz="900" dirty="0">
                <a:latin typeface="+mn-lt"/>
              </a:rPr>
              <a:t>     Mobil:    +49 171 3366669</a:t>
            </a:r>
          </a:p>
          <a:p>
            <a:pPr>
              <a:spcBef>
                <a:spcPts val="0"/>
              </a:spcBef>
            </a:pPr>
            <a:r>
              <a:rPr lang="de-DE" sz="900" dirty="0">
                <a:latin typeface="+mn-lt"/>
              </a:rPr>
              <a:t>     Internet: </a:t>
            </a:r>
            <a:r>
              <a:rPr lang="de-DE" sz="900" u="sng" dirty="0">
                <a:latin typeface="+mn-lt"/>
                <a:hlinkClick r:id="rId5"/>
              </a:rPr>
              <a:t>http://www.buergerservice.org</a:t>
            </a:r>
            <a:endParaRPr lang="de-DE" sz="900" dirty="0">
              <a:latin typeface="+mn-lt"/>
            </a:endParaRPr>
          </a:p>
          <a:p>
            <a:pPr>
              <a:spcBef>
                <a:spcPts val="0"/>
              </a:spcBef>
            </a:pPr>
            <a:r>
              <a:rPr lang="de-DE" sz="900" dirty="0">
                <a:latin typeface="+mn-lt"/>
              </a:rPr>
              <a:t>     E-Mail:   </a:t>
            </a:r>
            <a:r>
              <a:rPr lang="de-DE" sz="900" u="sng" dirty="0">
                <a:latin typeface="+mn-lt"/>
                <a:hlinkClick r:id="rId6"/>
              </a:rPr>
              <a:t>mailto:rudolf.philipeit@buergerservice.org</a:t>
            </a:r>
            <a:endParaRPr lang="de-DE" sz="900" dirty="0">
              <a:latin typeface="+mn-lt"/>
            </a:endParaRPr>
          </a:p>
          <a:p>
            <a:pPr>
              <a:spcBef>
                <a:spcPts val="0"/>
              </a:spcBef>
            </a:pPr>
            <a:endParaRPr lang="de-DE" sz="900" u="sng" dirty="0">
              <a:latin typeface="+mn-lt"/>
            </a:endParaRPr>
          </a:p>
          <a:p>
            <a:pPr>
              <a:spcBef>
                <a:spcPts val="0"/>
              </a:spcBef>
            </a:pPr>
            <a:endParaRPr lang="de-DE" sz="900" dirty="0">
              <a:latin typeface="+mn-lt"/>
            </a:endParaRP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Rechteck 6">
            <a:extLst>
              <a:ext uri="{FF2B5EF4-FFF2-40B4-BE49-F238E27FC236}">
                <a16:creationId xmlns:a16="http://schemas.microsoft.com/office/drawing/2014/main" id="{F0F347D3-A6AE-47EE-A4F0-69FF89D71A41}"/>
              </a:ext>
            </a:extLst>
          </p:cNvPr>
          <p:cNvSpPr/>
          <p:nvPr/>
        </p:nvSpPr>
        <p:spPr>
          <a:xfrm>
            <a:off x="301625" y="4429821"/>
            <a:ext cx="5819962" cy="507831"/>
          </a:xfrm>
          <a:prstGeom prst="rect">
            <a:avLst/>
          </a:prstGeom>
        </p:spPr>
        <p:txBody>
          <a:bodyPr wrap="square">
            <a:spAutoFit/>
          </a:bodyPr>
          <a:lstStyle/>
          <a:p>
            <a:pPr>
              <a:spcBef>
                <a:spcPts val="0"/>
              </a:spcBef>
            </a:pPr>
            <a:r>
              <a:rPr lang="de-DE" sz="900" dirty="0">
                <a:latin typeface="+mn-lt"/>
              </a:rPr>
              <a:t>Die jeweils aktuelle Gesamtpräsentation von buergerservice.org veröffentlichen wir unter diesem Link:</a:t>
            </a:r>
            <a:endParaRPr lang="de-DE" sz="900" u="sng" dirty="0">
              <a:latin typeface="+mn-lt"/>
            </a:endParaRPr>
          </a:p>
          <a:p>
            <a:pPr>
              <a:spcBef>
                <a:spcPts val="0"/>
              </a:spcBef>
            </a:pPr>
            <a:r>
              <a:rPr lang="de-DE" sz="900" u="sng" dirty="0">
                <a:latin typeface="+mn-lt"/>
                <a:hlinkClick r:id="rId7"/>
              </a:rPr>
              <a:t>https://www.buergerservice.org/lib.medien/dokumente/buergerservice.org_Innovation_zum_mitmachen.pdf</a:t>
            </a:r>
            <a:endParaRPr lang="de-DE" sz="900" u="sng" dirty="0">
              <a:latin typeface="+mn-lt"/>
            </a:endParaRPr>
          </a:p>
          <a:p>
            <a:pPr>
              <a:spcBef>
                <a:spcPts val="0"/>
              </a:spcBef>
            </a:pPr>
            <a:endParaRPr lang="de-DE" sz="900" dirty="0">
              <a:latin typeface="+mn-lt"/>
            </a:endParaRPr>
          </a:p>
        </p:txBody>
      </p:sp>
      <p:sp>
        <p:nvSpPr>
          <p:cNvPr id="9" name="Foliennummernplatzhalter 8">
            <a:extLst>
              <a:ext uri="{FF2B5EF4-FFF2-40B4-BE49-F238E27FC236}">
                <a16:creationId xmlns:a16="http://schemas.microsoft.com/office/drawing/2014/main" id="{F8E8B92C-9E96-475A-AECD-646B1A1C718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193</a:t>
            </a:fld>
            <a:endParaRPr lang="de-DE" dirty="0"/>
          </a:p>
        </p:txBody>
      </p:sp>
    </p:spTree>
    <p:extLst>
      <p:ext uri="{BB962C8B-B14F-4D97-AF65-F5344CB8AC3E}">
        <p14:creationId xmlns:p14="http://schemas.microsoft.com/office/powerpoint/2010/main" val="748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C4AAB45-8C99-4601-B3A2-A6038125505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010654" y="2067217"/>
            <a:ext cx="7143320"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Vorstellung buergerservice.org</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C578BDB-7CF4-408D-ADED-3E881F8AF4D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a:t>
            </a:fld>
            <a:endParaRPr lang="de-DE" dirty="0"/>
          </a:p>
        </p:txBody>
      </p:sp>
    </p:spTree>
    <p:extLst>
      <p:ext uri="{BB962C8B-B14F-4D97-AF65-F5344CB8AC3E}">
        <p14:creationId xmlns:p14="http://schemas.microsoft.com/office/powerpoint/2010/main" val="2706387374"/>
      </p:ext>
    </p:extLst>
  </p:cSld>
  <p:clrMapOvr>
    <a:masterClrMapping/>
  </p:clrMapOvr>
  <mc:AlternateContent xmlns:mc="http://schemas.openxmlformats.org/markup-compatibility/2006" xmlns:p14="http://schemas.microsoft.com/office/powerpoint/2010/main">
    <mc:Choice Requires="p14">
      <p:transition spd="med" p14:dur="700" advTm="12758">
        <p:fade/>
      </p:transition>
    </mc:Choice>
    <mc:Fallback xmlns="">
      <p:transition spd="med" advTm="12758">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9CD73-CE53-BB7E-A3C4-ADBF23AA3AFC}"/>
            </a:ext>
          </a:extLst>
        </p:cNvPr>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AB1CD342-4D1E-C062-6600-4A9F5B0CA6B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a:extLst>
              <a:ext uri="{FF2B5EF4-FFF2-40B4-BE49-F238E27FC236}">
                <a16:creationId xmlns:a16="http://schemas.microsoft.com/office/drawing/2014/main" id="{C17C0555-B365-58C0-3A4F-5FD349C50F1E}"/>
              </a:ext>
            </a:extLst>
          </p:cNvPr>
          <p:cNvSpPr>
            <a:spLocks noGrp="1"/>
          </p:cNvSpPr>
          <p:nvPr>
            <p:ph type="title"/>
          </p:nvPr>
        </p:nvSpPr>
        <p:spPr>
          <a:xfrm>
            <a:off x="304800" y="134938"/>
            <a:ext cx="8839200"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Die 4Ps im Marketing - der Einstieg ins eID-Transformationsmanagement zur Verbreitung von Akzeptanz und Nutzung der Online-Ausweisfunktion </a:t>
            </a:r>
            <a:endParaRPr lang="de-DE" sz="2000" b="1" dirty="0"/>
          </a:p>
        </p:txBody>
      </p:sp>
      <p:sp>
        <p:nvSpPr>
          <p:cNvPr id="9" name="Rectangle 43">
            <a:extLst>
              <a:ext uri="{FF2B5EF4-FFF2-40B4-BE49-F238E27FC236}">
                <a16:creationId xmlns:a16="http://schemas.microsoft.com/office/drawing/2014/main" id="{7F58EAE0-2447-8140-8E8A-1273FE42A283}"/>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6FA52C98-BFB6-D6CD-0956-940802D31475}"/>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3" name="Foliennummernplatzhalter 2">
            <a:extLst>
              <a:ext uri="{FF2B5EF4-FFF2-40B4-BE49-F238E27FC236}">
                <a16:creationId xmlns:a16="http://schemas.microsoft.com/office/drawing/2014/main" id="{AD5142D6-8EFE-60DE-6857-EBD75D71AB6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20</a:t>
            </a:fld>
            <a:endParaRPr lang="de-DE" dirty="0"/>
          </a:p>
        </p:txBody>
      </p:sp>
      <p:sp>
        <p:nvSpPr>
          <p:cNvPr id="12" name="Oval 5">
            <a:extLst>
              <a:ext uri="{FF2B5EF4-FFF2-40B4-BE49-F238E27FC236}">
                <a16:creationId xmlns:a16="http://schemas.microsoft.com/office/drawing/2014/main" id="{0938D752-A407-7410-ECF3-5E8277D13F0D}"/>
              </a:ext>
            </a:extLst>
          </p:cNvPr>
          <p:cNvSpPr>
            <a:spLocks noChangeArrowheads="1"/>
          </p:cNvSpPr>
          <p:nvPr>
            <p:custDataLst>
              <p:tags r:id="rId1"/>
            </p:custDataLst>
          </p:nvPr>
        </p:nvSpPr>
        <p:spPr bwMode="gray">
          <a:xfrm>
            <a:off x="4000063" y="2245787"/>
            <a:ext cx="1187371" cy="1187371"/>
          </a:xfrm>
          <a:prstGeom prst="ellipse">
            <a:avLst/>
          </a:prstGeom>
          <a:gradFill rotWithShape="1">
            <a:gsLst>
              <a:gs pos="41000">
                <a:srgbClr val="61C32B"/>
              </a:gs>
              <a:gs pos="100000">
                <a:srgbClr val="58B227"/>
              </a:gs>
            </a:gsLst>
            <a:lin ang="5400000" scaled="1"/>
          </a:gradFill>
          <a:ln w="9525" algn="ctr">
            <a:solidFill>
              <a:srgbClr val="58B227"/>
            </a:solidFill>
            <a:round/>
            <a:headEnd/>
            <a:tailEnd/>
          </a:ln>
          <a:effectLst/>
        </p:spPr>
        <p:txBody>
          <a:bodyPr wrap="none" lIns="36000" tIns="34276" rIns="36000" bIns="34276" anchor="ctr"/>
          <a:lstStyle/>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Die 4Ps</a:t>
            </a:r>
          </a:p>
          <a:p>
            <a:pPr algn="ctr" defTabSz="685800">
              <a:lnSpc>
                <a:spcPct val="90000"/>
              </a:lnSpc>
              <a:spcBef>
                <a:spcPct val="0"/>
              </a:spcBef>
              <a:buClrTx/>
              <a:buSzTx/>
            </a:pPr>
            <a:r>
              <a:rPr lang="de-DE" sz="1400" b="1" dirty="0">
                <a:solidFill>
                  <a:schemeClr val="bg1"/>
                </a:solidFill>
                <a:effectLst>
                  <a:outerShdw blurRad="38100" dist="38100" dir="2700000" algn="tl">
                    <a:srgbClr val="000000">
                      <a:alpha val="43137"/>
                    </a:srgbClr>
                  </a:outerShdw>
                </a:effectLst>
                <a:latin typeface="+mn-lt"/>
              </a:rPr>
              <a:t>im</a:t>
            </a:r>
            <a:br>
              <a:rPr lang="de-DE" sz="1400" b="1" dirty="0">
                <a:solidFill>
                  <a:schemeClr val="bg1"/>
                </a:solidFill>
                <a:effectLst>
                  <a:outerShdw blurRad="38100" dist="38100" dir="2700000" algn="tl">
                    <a:srgbClr val="000000">
                      <a:alpha val="43137"/>
                    </a:srgbClr>
                  </a:outerShdw>
                </a:effectLst>
                <a:latin typeface="+mn-lt"/>
              </a:rPr>
            </a:br>
            <a:r>
              <a:rPr lang="de-DE" sz="1400" b="1" dirty="0">
                <a:solidFill>
                  <a:schemeClr val="bg1"/>
                </a:solidFill>
                <a:effectLst>
                  <a:outerShdw blurRad="38100" dist="38100" dir="2700000" algn="tl">
                    <a:srgbClr val="000000">
                      <a:alpha val="43137"/>
                    </a:srgbClr>
                  </a:outerShdw>
                </a:effectLst>
                <a:latin typeface="+mn-lt"/>
              </a:rPr>
              <a:t>Marketing</a:t>
            </a:r>
          </a:p>
        </p:txBody>
      </p:sp>
      <p:sp>
        <p:nvSpPr>
          <p:cNvPr id="34" name="Halbbogen 33">
            <a:extLst>
              <a:ext uri="{FF2B5EF4-FFF2-40B4-BE49-F238E27FC236}">
                <a16:creationId xmlns:a16="http://schemas.microsoft.com/office/drawing/2014/main" id="{682518B4-F2DD-EF28-29E3-3F54339423E7}"/>
              </a:ext>
            </a:extLst>
          </p:cNvPr>
          <p:cNvSpPr/>
          <p:nvPr/>
        </p:nvSpPr>
        <p:spPr bwMode="auto">
          <a:xfrm>
            <a:off x="3290359" y="1538760"/>
            <a:ext cx="2545684" cy="2545684"/>
          </a:xfrm>
          <a:prstGeom prst="blockArc">
            <a:avLst>
              <a:gd name="adj1" fmla="val 10800000"/>
              <a:gd name="adj2" fmla="val 16184070"/>
              <a:gd name="adj3" fmla="val 23961"/>
            </a:avLst>
          </a:prstGeom>
          <a:gradFill rotWithShape="1">
            <a:gsLst>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endParaRPr lang="de-DE" sz="3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35" name="Halbbogen 34">
            <a:extLst>
              <a:ext uri="{FF2B5EF4-FFF2-40B4-BE49-F238E27FC236}">
                <a16:creationId xmlns:a16="http://schemas.microsoft.com/office/drawing/2014/main" id="{E188C01C-1D63-48BD-C308-7431942ED7AE}"/>
              </a:ext>
            </a:extLst>
          </p:cNvPr>
          <p:cNvSpPr/>
          <p:nvPr/>
        </p:nvSpPr>
        <p:spPr bwMode="auto">
          <a:xfrm rot="5400000">
            <a:off x="3345024" y="1538760"/>
            <a:ext cx="2545684" cy="2545684"/>
          </a:xfrm>
          <a:prstGeom prst="blockArc">
            <a:avLst>
              <a:gd name="adj1" fmla="val 10800000"/>
              <a:gd name="adj2" fmla="val 16184070"/>
              <a:gd name="adj3" fmla="val 23961"/>
            </a:avLst>
          </a:prstGeom>
          <a:gradFill rotWithShape="1">
            <a:gsLst>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endPar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36" name="Halbbogen 35">
            <a:extLst>
              <a:ext uri="{FF2B5EF4-FFF2-40B4-BE49-F238E27FC236}">
                <a16:creationId xmlns:a16="http://schemas.microsoft.com/office/drawing/2014/main" id="{8E5FDDAF-6390-3C10-D1CB-985F2592DCB0}"/>
              </a:ext>
            </a:extLst>
          </p:cNvPr>
          <p:cNvSpPr/>
          <p:nvPr/>
        </p:nvSpPr>
        <p:spPr bwMode="auto">
          <a:xfrm rot="10800000">
            <a:off x="3345024" y="1596176"/>
            <a:ext cx="2545684" cy="2545684"/>
          </a:xfrm>
          <a:prstGeom prst="blockArc">
            <a:avLst>
              <a:gd name="adj1" fmla="val 10800000"/>
              <a:gd name="adj2" fmla="val 16184070"/>
              <a:gd name="adj3" fmla="val 23961"/>
            </a:avLst>
          </a:prstGeom>
          <a:gradFill rotWithShape="1">
            <a:gsLst>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endParaRPr lang="de-DE" sz="3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37" name="Halbbogen 36">
            <a:extLst>
              <a:ext uri="{FF2B5EF4-FFF2-40B4-BE49-F238E27FC236}">
                <a16:creationId xmlns:a16="http://schemas.microsoft.com/office/drawing/2014/main" id="{9855D55D-4FDE-32F1-DBD8-ABDF82C7AF02}"/>
              </a:ext>
            </a:extLst>
          </p:cNvPr>
          <p:cNvSpPr/>
          <p:nvPr/>
        </p:nvSpPr>
        <p:spPr bwMode="auto">
          <a:xfrm rot="16200000">
            <a:off x="3286423" y="1595394"/>
            <a:ext cx="2545684" cy="2545684"/>
          </a:xfrm>
          <a:prstGeom prst="blockArc">
            <a:avLst>
              <a:gd name="adj1" fmla="val 10800000"/>
              <a:gd name="adj2" fmla="val 16184070"/>
              <a:gd name="adj3" fmla="val 23961"/>
            </a:avLst>
          </a:prstGeom>
          <a:gradFill rotWithShape="1">
            <a:gsLst>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endParaRPr lang="de-DE" sz="3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grpSp>
        <p:nvGrpSpPr>
          <p:cNvPr id="52" name="Gruppieren 51">
            <a:extLst>
              <a:ext uri="{FF2B5EF4-FFF2-40B4-BE49-F238E27FC236}">
                <a16:creationId xmlns:a16="http://schemas.microsoft.com/office/drawing/2014/main" id="{B8D6E13C-5DDE-2533-ADA3-464E60B3CF99}"/>
              </a:ext>
            </a:extLst>
          </p:cNvPr>
          <p:cNvGrpSpPr/>
          <p:nvPr/>
        </p:nvGrpSpPr>
        <p:grpSpPr>
          <a:xfrm>
            <a:off x="4740793" y="1027534"/>
            <a:ext cx="4122844" cy="1135125"/>
            <a:chOff x="4740793" y="1136280"/>
            <a:chExt cx="4122844" cy="1135125"/>
          </a:xfrm>
        </p:grpSpPr>
        <p:sp>
          <p:nvSpPr>
            <p:cNvPr id="38" name="Textfeld 37">
              <a:extLst>
                <a:ext uri="{FF2B5EF4-FFF2-40B4-BE49-F238E27FC236}">
                  <a16:creationId xmlns:a16="http://schemas.microsoft.com/office/drawing/2014/main" id="{45C47E6A-EC03-670D-A2E6-10CEF8705CDA}"/>
                </a:ext>
              </a:extLst>
            </p:cNvPr>
            <p:cNvSpPr txBox="1"/>
            <p:nvPr/>
          </p:nvSpPr>
          <p:spPr>
            <a:xfrm>
              <a:off x="4740793" y="1963628"/>
              <a:ext cx="861133" cy="307777"/>
            </a:xfrm>
            <a:prstGeom prst="rect">
              <a:avLst/>
            </a:prstGeom>
            <a:noFill/>
          </p:spPr>
          <p:txBody>
            <a:bodyPr wrap="none" rtlCol="0">
              <a:spAutoFit/>
            </a:bodyPr>
            <a:lstStyle/>
            <a:p>
              <a:r>
                <a:rPr lang="de-DE" sz="1400" b="1" dirty="0" err="1">
                  <a:solidFill>
                    <a:schemeClr val="bg1"/>
                  </a:solidFill>
                  <a:latin typeface="+mn-lt"/>
                </a:rPr>
                <a:t>Product</a:t>
              </a:r>
              <a:endParaRPr lang="de-DE" sz="1400" b="1" dirty="0">
                <a:solidFill>
                  <a:schemeClr val="bg1"/>
                </a:solidFill>
                <a:latin typeface="+mn-lt"/>
              </a:endParaRPr>
            </a:p>
          </p:txBody>
        </p:sp>
        <p:sp>
          <p:nvSpPr>
            <p:cNvPr id="44" name="Rectangle 9">
              <a:extLst>
                <a:ext uri="{FF2B5EF4-FFF2-40B4-BE49-F238E27FC236}">
                  <a16:creationId xmlns:a16="http://schemas.microsoft.com/office/drawing/2014/main" id="{664B534F-2D3F-9EFC-5FA8-3B7D4CFDA069}"/>
                </a:ext>
              </a:extLst>
            </p:cNvPr>
            <p:cNvSpPr>
              <a:spLocks noChangeArrowheads="1"/>
            </p:cNvSpPr>
            <p:nvPr>
              <p:custDataLst>
                <p:tags r:id="rId7"/>
              </p:custDataLst>
            </p:nvPr>
          </p:nvSpPr>
          <p:spPr bwMode="gray">
            <a:xfrm>
              <a:off x="6469775" y="1136280"/>
              <a:ext cx="2393862"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Produktpolitik (Bund):</a:t>
              </a: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Funktionen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b="1" dirty="0">
                <a:solidFill>
                  <a:srgbClr val="61C32B"/>
                </a:solidFill>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Qualität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Service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Garantie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Verpackung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p:txBody>
        </p:sp>
      </p:grpSp>
      <p:grpSp>
        <p:nvGrpSpPr>
          <p:cNvPr id="53" name="Gruppieren 52">
            <a:extLst>
              <a:ext uri="{FF2B5EF4-FFF2-40B4-BE49-F238E27FC236}">
                <a16:creationId xmlns:a16="http://schemas.microsoft.com/office/drawing/2014/main" id="{76F35EFC-459B-EDBF-08B7-3164CB01B99C}"/>
              </a:ext>
            </a:extLst>
          </p:cNvPr>
          <p:cNvGrpSpPr/>
          <p:nvPr/>
        </p:nvGrpSpPr>
        <p:grpSpPr>
          <a:xfrm>
            <a:off x="4927922" y="2956927"/>
            <a:ext cx="3929396" cy="790283"/>
            <a:chOff x="4927922" y="3065673"/>
            <a:chExt cx="3929396" cy="790283"/>
          </a:xfrm>
        </p:grpSpPr>
        <p:sp>
          <p:nvSpPr>
            <p:cNvPr id="39" name="Textfeld 38">
              <a:extLst>
                <a:ext uri="{FF2B5EF4-FFF2-40B4-BE49-F238E27FC236}">
                  <a16:creationId xmlns:a16="http://schemas.microsoft.com/office/drawing/2014/main" id="{29745BED-6E4E-77CC-A698-F6BF67F6ADA6}"/>
                </a:ext>
              </a:extLst>
            </p:cNvPr>
            <p:cNvSpPr txBox="1"/>
            <p:nvPr/>
          </p:nvSpPr>
          <p:spPr>
            <a:xfrm>
              <a:off x="4927922" y="3538402"/>
              <a:ext cx="623889" cy="307777"/>
            </a:xfrm>
            <a:prstGeom prst="rect">
              <a:avLst/>
            </a:prstGeom>
            <a:noFill/>
          </p:spPr>
          <p:txBody>
            <a:bodyPr wrap="none" rtlCol="0">
              <a:spAutoFit/>
            </a:bodyPr>
            <a:lstStyle/>
            <a:p>
              <a:r>
                <a:rPr lang="de-DE" sz="1400" b="1" dirty="0">
                  <a:solidFill>
                    <a:schemeClr val="bg1"/>
                  </a:solidFill>
                  <a:latin typeface="+mn-lt"/>
                </a:rPr>
                <a:t>Price</a:t>
              </a:r>
            </a:p>
          </p:txBody>
        </p:sp>
        <p:sp>
          <p:nvSpPr>
            <p:cNvPr id="45" name="Rectangle 9">
              <a:extLst>
                <a:ext uri="{FF2B5EF4-FFF2-40B4-BE49-F238E27FC236}">
                  <a16:creationId xmlns:a16="http://schemas.microsoft.com/office/drawing/2014/main" id="{165701C4-D0FB-9ED6-02E5-100A1D0EBD73}"/>
                </a:ext>
              </a:extLst>
            </p:cNvPr>
            <p:cNvSpPr>
              <a:spLocks noChangeArrowheads="1"/>
            </p:cNvSpPr>
            <p:nvPr>
              <p:custDataLst>
                <p:tags r:id="rId6"/>
              </p:custDataLst>
            </p:nvPr>
          </p:nvSpPr>
          <p:spPr bwMode="gray">
            <a:xfrm>
              <a:off x="6463456" y="3065673"/>
              <a:ext cx="2393862"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Preispolitik (Bund):</a:t>
              </a: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Kostendeckung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b="1" dirty="0">
                <a:solidFill>
                  <a:srgbClr val="61C32B"/>
                </a:solidFill>
                <a:latin typeface="+mn-lt"/>
              </a:endParaRPr>
            </a:p>
          </p:txBody>
        </p:sp>
      </p:grpSp>
      <p:grpSp>
        <p:nvGrpSpPr>
          <p:cNvPr id="55" name="Gruppieren 54">
            <a:extLst>
              <a:ext uri="{FF2B5EF4-FFF2-40B4-BE49-F238E27FC236}">
                <a16:creationId xmlns:a16="http://schemas.microsoft.com/office/drawing/2014/main" id="{283A4B24-5C04-8DDD-1D10-BCB0767C9D89}"/>
              </a:ext>
            </a:extLst>
          </p:cNvPr>
          <p:cNvGrpSpPr/>
          <p:nvPr/>
        </p:nvGrpSpPr>
        <p:grpSpPr>
          <a:xfrm>
            <a:off x="804672" y="1027537"/>
            <a:ext cx="3816726" cy="1141269"/>
            <a:chOff x="804672" y="1136283"/>
            <a:chExt cx="3816726" cy="1141269"/>
          </a:xfrm>
        </p:grpSpPr>
        <p:sp>
          <p:nvSpPr>
            <p:cNvPr id="41" name="Textfeld 40">
              <a:extLst>
                <a:ext uri="{FF2B5EF4-FFF2-40B4-BE49-F238E27FC236}">
                  <a16:creationId xmlns:a16="http://schemas.microsoft.com/office/drawing/2014/main" id="{8B42D6B3-7B5E-8468-975D-F44988092E2E}"/>
                </a:ext>
              </a:extLst>
            </p:cNvPr>
            <p:cNvSpPr txBox="1"/>
            <p:nvPr/>
          </p:nvSpPr>
          <p:spPr>
            <a:xfrm>
              <a:off x="3540653" y="1969775"/>
              <a:ext cx="1080745" cy="307777"/>
            </a:xfrm>
            <a:prstGeom prst="rect">
              <a:avLst/>
            </a:prstGeom>
            <a:noFill/>
          </p:spPr>
          <p:txBody>
            <a:bodyPr wrap="none" rtlCol="0">
              <a:spAutoFit/>
            </a:bodyPr>
            <a:lstStyle/>
            <a:p>
              <a:r>
                <a:rPr lang="de-DE" sz="1400" b="1" dirty="0">
                  <a:solidFill>
                    <a:schemeClr val="bg1"/>
                  </a:solidFill>
                  <a:latin typeface="+mn-lt"/>
                </a:rPr>
                <a:t>Promotion</a:t>
              </a:r>
            </a:p>
          </p:txBody>
        </p:sp>
        <p:sp>
          <p:nvSpPr>
            <p:cNvPr id="46" name="Rectangle 9">
              <a:extLst>
                <a:ext uri="{FF2B5EF4-FFF2-40B4-BE49-F238E27FC236}">
                  <a16:creationId xmlns:a16="http://schemas.microsoft.com/office/drawing/2014/main" id="{91371589-A183-3330-9EDC-09B88C8F4F3C}"/>
                </a:ext>
              </a:extLst>
            </p:cNvPr>
            <p:cNvSpPr>
              <a:spLocks noChangeArrowheads="1"/>
            </p:cNvSpPr>
            <p:nvPr>
              <p:custDataLst>
                <p:tags r:id="rId5"/>
              </p:custDataLst>
            </p:nvPr>
          </p:nvSpPr>
          <p:spPr bwMode="gray">
            <a:xfrm>
              <a:off x="804672" y="1136283"/>
              <a:ext cx="3767327"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Kommunikationspolitik (Bund, Land, Kommune):</a:t>
              </a: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Werbung (TV, Internet, Printmedien, Radio)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Öffentlichkeitsarbeit (Public Relation)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Produktauftritt in den </a:t>
              </a:r>
              <a:r>
                <a:rPr lang="de-DE" sz="1200" dirty="0" err="1">
                  <a:latin typeface="+mn-lt"/>
                </a:rPr>
                <a:t>Social</a:t>
              </a:r>
              <a:r>
                <a:rPr lang="de-DE" sz="1200" dirty="0">
                  <a:latin typeface="+mn-lt"/>
                </a:rPr>
                <a:t> Media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Messen, Verkaufsveranstaltungen </a:t>
              </a:r>
              <a:r>
                <a:rPr lang="de-DE" sz="16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Schulen einbinden / Lehrplan </a:t>
              </a:r>
              <a:r>
                <a:rPr lang="de-DE" sz="1800" dirty="0">
                  <a:solidFill>
                    <a:schemeClr val="tx2"/>
                  </a:solidFill>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Partnerschaften, Sponsoring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err="1">
                  <a:latin typeface="+mn-lt"/>
                </a:rPr>
                <a:t>Product</a:t>
              </a:r>
              <a:r>
                <a:rPr lang="de-DE" sz="1200" dirty="0">
                  <a:latin typeface="+mn-lt"/>
                </a:rPr>
                <a:t> Placement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Online-Marketing	</a:t>
              </a:r>
              <a:r>
                <a:rPr lang="de-DE" sz="1800" dirty="0">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solidFill>
                  <a:schemeClr val="tx2"/>
                </a:solidFill>
                <a:latin typeface="+mn-lt"/>
              </a:endParaRPr>
            </a:p>
          </p:txBody>
        </p:sp>
      </p:grpSp>
      <p:grpSp>
        <p:nvGrpSpPr>
          <p:cNvPr id="54" name="Gruppieren 53">
            <a:extLst>
              <a:ext uri="{FF2B5EF4-FFF2-40B4-BE49-F238E27FC236}">
                <a16:creationId xmlns:a16="http://schemas.microsoft.com/office/drawing/2014/main" id="{3942A296-D2B2-E3B6-7AB8-7ACD0108E1AB}"/>
              </a:ext>
            </a:extLst>
          </p:cNvPr>
          <p:cNvGrpSpPr/>
          <p:nvPr/>
        </p:nvGrpSpPr>
        <p:grpSpPr>
          <a:xfrm>
            <a:off x="798353" y="2956930"/>
            <a:ext cx="3773645" cy="791289"/>
            <a:chOff x="798353" y="3065676"/>
            <a:chExt cx="3773645" cy="791289"/>
          </a:xfrm>
        </p:grpSpPr>
        <p:sp>
          <p:nvSpPr>
            <p:cNvPr id="40" name="Textfeld 39">
              <a:extLst>
                <a:ext uri="{FF2B5EF4-FFF2-40B4-BE49-F238E27FC236}">
                  <a16:creationId xmlns:a16="http://schemas.microsoft.com/office/drawing/2014/main" id="{248A0F58-1015-FBC9-1855-2D61F6D12B1B}"/>
                </a:ext>
              </a:extLst>
            </p:cNvPr>
            <p:cNvSpPr txBox="1"/>
            <p:nvPr/>
          </p:nvSpPr>
          <p:spPr>
            <a:xfrm>
              <a:off x="3646629" y="3549188"/>
              <a:ext cx="652743" cy="307777"/>
            </a:xfrm>
            <a:prstGeom prst="rect">
              <a:avLst/>
            </a:prstGeom>
            <a:noFill/>
          </p:spPr>
          <p:txBody>
            <a:bodyPr wrap="none" rtlCol="0">
              <a:spAutoFit/>
            </a:bodyPr>
            <a:lstStyle/>
            <a:p>
              <a:r>
                <a:rPr lang="de-DE" sz="1400" b="1" dirty="0">
                  <a:solidFill>
                    <a:schemeClr val="bg1"/>
                  </a:solidFill>
                  <a:latin typeface="+mn-lt"/>
                </a:rPr>
                <a:t>Place</a:t>
              </a:r>
            </a:p>
          </p:txBody>
        </p:sp>
        <p:sp>
          <p:nvSpPr>
            <p:cNvPr id="47" name="Rectangle 9">
              <a:extLst>
                <a:ext uri="{FF2B5EF4-FFF2-40B4-BE49-F238E27FC236}">
                  <a16:creationId xmlns:a16="http://schemas.microsoft.com/office/drawing/2014/main" id="{C37E99FB-3315-8367-FB35-0FE2C96E8F52}"/>
                </a:ext>
              </a:extLst>
            </p:cNvPr>
            <p:cNvSpPr>
              <a:spLocks noChangeArrowheads="1"/>
            </p:cNvSpPr>
            <p:nvPr>
              <p:custDataLst>
                <p:tags r:id="rId4"/>
              </p:custDataLst>
            </p:nvPr>
          </p:nvSpPr>
          <p:spPr bwMode="gray">
            <a:xfrm>
              <a:off x="798353" y="3065676"/>
              <a:ext cx="3773645"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Distributionspolitik/Vertrieb </a:t>
              </a:r>
              <a:br>
                <a:rPr lang="de-DE" sz="1200" b="1" dirty="0">
                  <a:latin typeface="+mn-lt"/>
                </a:rPr>
              </a:br>
              <a:r>
                <a:rPr lang="de-DE" sz="1200" b="1" dirty="0">
                  <a:latin typeface="+mn-lt"/>
                </a:rPr>
                <a:t>(Bund, Land, Kommune):</a:t>
              </a: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Ausgabestelle: Bürgeramt </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highlight>
                    <a:srgbClr val="FFFF00"/>
                  </a:highlight>
                  <a:latin typeface="+mn-lt"/>
                </a:rPr>
                <a:t>PAuswG §11 (3) Informationspflicht</a:t>
              </a:r>
              <a:r>
                <a:rPr lang="de-DE" sz="180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800" dirty="0">
                <a:latin typeface="+mn-lt"/>
                <a:sym typeface="Wingdings" panose="05000000000000000000" pitchFamily="2" charset="2"/>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sym typeface="Wingdings" panose="05000000000000000000" pitchFamily="2" charset="2"/>
                </a:rPr>
                <a:t>Mitarbeiter*innen schulen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sym typeface="Wingdings" panose="05000000000000000000" pitchFamily="2" charset="2"/>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sym typeface="Wingdings" panose="05000000000000000000" pitchFamily="2" charset="2"/>
                </a:rPr>
                <a:t>Bürger*innen kompetent informieren </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sym typeface="Wingdings" panose="05000000000000000000" pitchFamily="2" charset="2"/>
              </a:endParaRPr>
            </a:p>
            <a:p>
              <a:pPr marL="171450" indent="-171450">
                <a:lnSpc>
                  <a:spcPts val="1600"/>
                </a:lnSpc>
                <a:spcBef>
                  <a:spcPct val="0"/>
                </a:spcBef>
                <a:buClrTx/>
                <a:buSzPct val="80000"/>
                <a:buFont typeface="Arial" panose="020B0604020202020204" pitchFamily="34" charset="0"/>
                <a:buChar char="•"/>
                <a:tabLst>
                  <a:tab pos="1344613" algn="l"/>
                </a:tabLst>
              </a:pPr>
              <a:r>
                <a:rPr lang="de-DE" sz="1200" dirty="0">
                  <a:latin typeface="+mn-lt"/>
                </a:rPr>
                <a:t>Interessenten einweisen / eID ausprobieren</a:t>
              </a:r>
              <a:r>
                <a:rPr lang="de-DE" sz="180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12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endParaRPr lang="de-DE" sz="1200" dirty="0">
                <a:latin typeface="+mn-lt"/>
              </a:endParaRPr>
            </a:p>
          </p:txBody>
        </p:sp>
      </p:grpSp>
      <p:sp>
        <p:nvSpPr>
          <p:cNvPr id="48" name="Rectangle 9">
            <a:extLst>
              <a:ext uri="{FF2B5EF4-FFF2-40B4-BE49-F238E27FC236}">
                <a16:creationId xmlns:a16="http://schemas.microsoft.com/office/drawing/2014/main" id="{B48D1EAD-CD60-3F85-BADF-F7A824E0B267}"/>
              </a:ext>
            </a:extLst>
          </p:cNvPr>
          <p:cNvSpPr>
            <a:spLocks noChangeArrowheads="1"/>
          </p:cNvSpPr>
          <p:nvPr>
            <p:custDataLst>
              <p:tags r:id="rId2"/>
            </p:custDataLst>
          </p:nvPr>
        </p:nvSpPr>
        <p:spPr bwMode="gray">
          <a:xfrm>
            <a:off x="7625255" y="3852041"/>
            <a:ext cx="1488615" cy="616607"/>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800" b="1" dirty="0">
                <a:latin typeface="+mn-lt"/>
              </a:rPr>
              <a:t>Legende</a:t>
            </a:r>
          </a:p>
          <a:p>
            <a:pPr marL="171450" indent="-171450">
              <a:lnSpc>
                <a:spcPts val="1200"/>
              </a:lnSpc>
              <a:spcBef>
                <a:spcPct val="0"/>
              </a:spcBef>
              <a:buClrTx/>
              <a:buSzPct val="80000"/>
              <a:buFont typeface="Arial" panose="020B0604020202020204" pitchFamily="34" charset="0"/>
              <a:buChar char="•"/>
              <a:tabLst>
                <a:tab pos="1344613" algn="l"/>
              </a:tabLst>
            </a:pPr>
            <a:r>
              <a:rPr lang="de-DE" sz="800" dirty="0">
                <a:latin typeface="+mn-lt"/>
              </a:rPr>
              <a:t>Bereits erledigt: </a:t>
            </a:r>
            <a:r>
              <a:rPr lang="de-DE" sz="1050" b="1" dirty="0">
                <a:solidFill>
                  <a:srgbClr val="61C32B"/>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p>
          <a:p>
            <a:pPr marL="171450" indent="-171450">
              <a:lnSpc>
                <a:spcPts val="1200"/>
              </a:lnSpc>
              <a:spcBef>
                <a:spcPct val="0"/>
              </a:spcBef>
              <a:buClrTx/>
              <a:buSzPct val="80000"/>
              <a:buFont typeface="Arial" panose="020B0604020202020204" pitchFamily="34" charset="0"/>
              <a:buChar char="•"/>
              <a:tabLst>
                <a:tab pos="1344613" algn="l"/>
              </a:tabLst>
            </a:pPr>
            <a:r>
              <a:rPr lang="de-DE" sz="800" dirty="0">
                <a:latin typeface="+mn-lt"/>
                <a:sym typeface="Wingdings" panose="05000000000000000000" pitchFamily="2" charset="2"/>
              </a:rPr>
              <a:t>Nicht erledigt:</a:t>
            </a:r>
            <a:r>
              <a:rPr lang="de-DE" sz="800" dirty="0">
                <a:latin typeface="+mn-lt"/>
              </a:rPr>
              <a:t>    </a:t>
            </a:r>
            <a:r>
              <a:rPr lang="de-DE" sz="1050" dirty="0">
                <a:solidFill>
                  <a:schemeClr val="tx2"/>
                </a:solidFill>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a:t>
            </a:r>
            <a:endParaRPr lang="de-DE" sz="800" dirty="0">
              <a:latin typeface="+mn-lt"/>
            </a:endParaRPr>
          </a:p>
          <a:p>
            <a:pPr marL="171450" indent="-171450">
              <a:lnSpc>
                <a:spcPts val="1600"/>
              </a:lnSpc>
              <a:spcBef>
                <a:spcPct val="0"/>
              </a:spcBef>
              <a:buClrTx/>
              <a:buSzPct val="80000"/>
              <a:buFont typeface="Arial" panose="020B0604020202020204" pitchFamily="34" charset="0"/>
              <a:buChar char="•"/>
              <a:tabLst>
                <a:tab pos="1344613" algn="l"/>
              </a:tabLst>
            </a:pPr>
            <a:endParaRPr lang="de-DE" sz="800" dirty="0">
              <a:latin typeface="+mn-lt"/>
            </a:endParaRPr>
          </a:p>
        </p:txBody>
      </p:sp>
      <p:sp>
        <p:nvSpPr>
          <p:cNvPr id="49" name="AutoShape 5">
            <a:extLst>
              <a:ext uri="{FF2B5EF4-FFF2-40B4-BE49-F238E27FC236}">
                <a16:creationId xmlns:a16="http://schemas.microsoft.com/office/drawing/2014/main" id="{94D63A5B-700C-0FC9-126D-D9CF92AECC81}"/>
              </a:ext>
            </a:extLst>
          </p:cNvPr>
          <p:cNvSpPr>
            <a:spLocks noChangeArrowheads="1"/>
          </p:cNvSpPr>
          <p:nvPr>
            <p:custDataLst>
              <p:tags r:id="rId3"/>
            </p:custDataLst>
          </p:nvPr>
        </p:nvSpPr>
        <p:spPr bwMode="gray">
          <a:xfrm>
            <a:off x="312737" y="4381111"/>
            <a:ext cx="8331467" cy="493977"/>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b="1" dirty="0">
                <a:solidFill>
                  <a:schemeClr val="bg1"/>
                </a:solidFill>
                <a:latin typeface="+mn-lt"/>
                <a:ea typeface="ＭＳ Ｐゴシック" pitchFamily="34" charset="-128"/>
                <a:cs typeface="Arial" pitchFamily="34" charset="0"/>
              </a:rPr>
              <a:t>eID im Blickwinkel einer Produkteinführung: die offenen </a:t>
            </a:r>
            <a:r>
              <a:rPr lang="de-DE" sz="1600" b="1" dirty="0" err="1">
                <a:solidFill>
                  <a:schemeClr val="bg1"/>
                </a:solidFill>
                <a:latin typeface="+mn-lt"/>
                <a:ea typeface="ＭＳ Ｐゴシック" pitchFamily="34" charset="-128"/>
                <a:cs typeface="Arial" pitchFamily="34" charset="0"/>
              </a:rPr>
              <a:t>ToDos</a:t>
            </a:r>
            <a:r>
              <a:rPr lang="de-DE" sz="1600" b="1" dirty="0">
                <a:solidFill>
                  <a:schemeClr val="bg1"/>
                </a:solidFill>
                <a:latin typeface="+mn-lt"/>
                <a:ea typeface="ＭＳ Ｐゴシック" pitchFamily="34" charset="-128"/>
                <a:cs typeface="Arial" pitchFamily="34" charset="0"/>
              </a:rPr>
              <a:t> sind offensichtlich. Nur gemeinsam können wir die interföderalen Herausforderungen meistern.</a:t>
            </a:r>
          </a:p>
        </p:txBody>
      </p:sp>
      <p:sp>
        <p:nvSpPr>
          <p:cNvPr id="4" name="Gewitterblitz 3">
            <a:extLst>
              <a:ext uri="{FF2B5EF4-FFF2-40B4-BE49-F238E27FC236}">
                <a16:creationId xmlns:a16="http://schemas.microsoft.com/office/drawing/2014/main" id="{13FF6E28-2323-FA20-1E5E-4D97DD2AE129}"/>
              </a:ext>
            </a:extLst>
          </p:cNvPr>
          <p:cNvSpPr/>
          <p:nvPr/>
        </p:nvSpPr>
        <p:spPr bwMode="auto">
          <a:xfrm>
            <a:off x="379562" y="3561408"/>
            <a:ext cx="299049" cy="276729"/>
          </a:xfrm>
          <a:prstGeom prst="lightningBolt">
            <a:avLst/>
          </a:prstGeom>
          <a:solidFill>
            <a:schemeClr val="tx2"/>
          </a:solidFill>
          <a:ln w="12700" cap="flat" cmpd="sng" algn="ctr">
            <a:solidFill>
              <a:schemeClr val="accent2"/>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rgbClr val="FF0000"/>
              </a:solidFill>
              <a:effectLst/>
              <a:latin typeface="Tele-GroteskNor" pitchFamily="2" charset="0"/>
            </a:endParaRPr>
          </a:p>
        </p:txBody>
      </p:sp>
    </p:spTree>
    <p:extLst>
      <p:ext uri="{BB962C8B-B14F-4D97-AF65-F5344CB8AC3E}">
        <p14:creationId xmlns:p14="http://schemas.microsoft.com/office/powerpoint/2010/main" val="3076231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1000" fill="hold"/>
                                        <p:tgtEl>
                                          <p:spTgt spid="52"/>
                                        </p:tgtEl>
                                        <p:attrNameLst>
                                          <p:attrName>ppt_w</p:attrName>
                                        </p:attrNameLst>
                                      </p:cBhvr>
                                      <p:tavLst>
                                        <p:tav tm="0">
                                          <p:val>
                                            <p:fltVal val="0"/>
                                          </p:val>
                                        </p:tav>
                                        <p:tav tm="100000">
                                          <p:val>
                                            <p:strVal val="#ppt_w"/>
                                          </p:val>
                                        </p:tav>
                                      </p:tavLst>
                                    </p:anim>
                                    <p:anim calcmode="lin" valueType="num">
                                      <p:cBhvr>
                                        <p:cTn id="8" dur="1000" fill="hold"/>
                                        <p:tgtEl>
                                          <p:spTgt spid="52"/>
                                        </p:tgtEl>
                                        <p:attrNameLst>
                                          <p:attrName>ppt_h</p:attrName>
                                        </p:attrNameLst>
                                      </p:cBhvr>
                                      <p:tavLst>
                                        <p:tav tm="0">
                                          <p:val>
                                            <p:fltVal val="0"/>
                                          </p:val>
                                        </p:tav>
                                        <p:tav tm="100000">
                                          <p:val>
                                            <p:strVal val="#ppt_h"/>
                                          </p:val>
                                        </p:tav>
                                      </p:tavLst>
                                    </p:anim>
                                    <p:animEffect transition="in" filter="fade">
                                      <p:cBhvr>
                                        <p:cTn id="9" dur="1000"/>
                                        <p:tgtEl>
                                          <p:spTgt spid="5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3"/>
                                        </p:tgtEl>
                                        <p:attrNameLst>
                                          <p:attrName>style.visibility</p:attrName>
                                        </p:attrNameLst>
                                      </p:cBhvr>
                                      <p:to>
                                        <p:strVal val="visible"/>
                                      </p:to>
                                    </p:set>
                                    <p:anim calcmode="lin" valueType="num">
                                      <p:cBhvr>
                                        <p:cTn id="14" dur="1000" fill="hold"/>
                                        <p:tgtEl>
                                          <p:spTgt spid="53"/>
                                        </p:tgtEl>
                                        <p:attrNameLst>
                                          <p:attrName>ppt_w</p:attrName>
                                        </p:attrNameLst>
                                      </p:cBhvr>
                                      <p:tavLst>
                                        <p:tav tm="0">
                                          <p:val>
                                            <p:fltVal val="0"/>
                                          </p:val>
                                        </p:tav>
                                        <p:tav tm="100000">
                                          <p:val>
                                            <p:strVal val="#ppt_w"/>
                                          </p:val>
                                        </p:tav>
                                      </p:tavLst>
                                    </p:anim>
                                    <p:anim calcmode="lin" valueType="num">
                                      <p:cBhvr>
                                        <p:cTn id="15" dur="1000" fill="hold"/>
                                        <p:tgtEl>
                                          <p:spTgt spid="53"/>
                                        </p:tgtEl>
                                        <p:attrNameLst>
                                          <p:attrName>ppt_h</p:attrName>
                                        </p:attrNameLst>
                                      </p:cBhvr>
                                      <p:tavLst>
                                        <p:tav tm="0">
                                          <p:val>
                                            <p:fltVal val="0"/>
                                          </p:val>
                                        </p:tav>
                                        <p:tav tm="100000">
                                          <p:val>
                                            <p:strVal val="#ppt_h"/>
                                          </p:val>
                                        </p:tav>
                                      </p:tavLst>
                                    </p:anim>
                                    <p:animEffect transition="in" filter="fade">
                                      <p:cBhvr>
                                        <p:cTn id="16" dur="1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p:cTn id="21" dur="1000" fill="hold"/>
                                        <p:tgtEl>
                                          <p:spTgt spid="54"/>
                                        </p:tgtEl>
                                        <p:attrNameLst>
                                          <p:attrName>ppt_w</p:attrName>
                                        </p:attrNameLst>
                                      </p:cBhvr>
                                      <p:tavLst>
                                        <p:tav tm="0">
                                          <p:val>
                                            <p:fltVal val="0"/>
                                          </p:val>
                                        </p:tav>
                                        <p:tav tm="100000">
                                          <p:val>
                                            <p:strVal val="#ppt_w"/>
                                          </p:val>
                                        </p:tav>
                                      </p:tavLst>
                                    </p:anim>
                                    <p:anim calcmode="lin" valueType="num">
                                      <p:cBhvr>
                                        <p:cTn id="22" dur="1000" fill="hold"/>
                                        <p:tgtEl>
                                          <p:spTgt spid="54"/>
                                        </p:tgtEl>
                                        <p:attrNameLst>
                                          <p:attrName>ppt_h</p:attrName>
                                        </p:attrNameLst>
                                      </p:cBhvr>
                                      <p:tavLst>
                                        <p:tav tm="0">
                                          <p:val>
                                            <p:fltVal val="0"/>
                                          </p:val>
                                        </p:tav>
                                        <p:tav tm="100000">
                                          <p:val>
                                            <p:strVal val="#ppt_h"/>
                                          </p:val>
                                        </p:tav>
                                      </p:tavLst>
                                    </p:anim>
                                    <p:animEffect transition="in" filter="fade">
                                      <p:cBhvr>
                                        <p:cTn id="23" dur="1000"/>
                                        <p:tgtEl>
                                          <p:spTgt spid="54"/>
                                        </p:tgtEl>
                                      </p:cBhvr>
                                    </p:animEffect>
                                  </p:childTnLst>
                                </p:cTn>
                              </p:par>
                            </p:childTnLst>
                          </p:cTn>
                        </p:par>
                        <p:par>
                          <p:cTn id="24" fill="hold">
                            <p:stCondLst>
                              <p:cond delay="1000"/>
                            </p:stCondLst>
                            <p:childTnLst>
                              <p:par>
                                <p:cTn id="25" presetID="53" presetClass="entr" presetSubtype="16" fill="hold" grpId="0" nodeType="afterEffect">
                                  <p:stCondLst>
                                    <p:cond delay="50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55"/>
                                        </p:tgtEl>
                                        <p:attrNameLst>
                                          <p:attrName>style.visibility</p:attrName>
                                        </p:attrNameLst>
                                      </p:cBhvr>
                                      <p:to>
                                        <p:strVal val="visible"/>
                                      </p:to>
                                    </p:set>
                                    <p:anim calcmode="lin" valueType="num">
                                      <p:cBhvr>
                                        <p:cTn id="34" dur="1000" fill="hold"/>
                                        <p:tgtEl>
                                          <p:spTgt spid="55"/>
                                        </p:tgtEl>
                                        <p:attrNameLst>
                                          <p:attrName>ppt_w</p:attrName>
                                        </p:attrNameLst>
                                      </p:cBhvr>
                                      <p:tavLst>
                                        <p:tav tm="0">
                                          <p:val>
                                            <p:fltVal val="0"/>
                                          </p:val>
                                        </p:tav>
                                        <p:tav tm="100000">
                                          <p:val>
                                            <p:strVal val="#ppt_w"/>
                                          </p:val>
                                        </p:tav>
                                      </p:tavLst>
                                    </p:anim>
                                    <p:anim calcmode="lin" valueType="num">
                                      <p:cBhvr>
                                        <p:cTn id="35" dur="1000" fill="hold"/>
                                        <p:tgtEl>
                                          <p:spTgt spid="55"/>
                                        </p:tgtEl>
                                        <p:attrNameLst>
                                          <p:attrName>ppt_h</p:attrName>
                                        </p:attrNameLst>
                                      </p:cBhvr>
                                      <p:tavLst>
                                        <p:tav tm="0">
                                          <p:val>
                                            <p:fltVal val="0"/>
                                          </p:val>
                                        </p:tav>
                                        <p:tav tm="100000">
                                          <p:val>
                                            <p:strVal val="#ppt_h"/>
                                          </p:val>
                                        </p:tav>
                                      </p:tavLst>
                                    </p:anim>
                                    <p:animEffect transition="in" filter="fade">
                                      <p:cBhvr>
                                        <p:cTn id="36" dur="1000"/>
                                        <p:tgtEl>
                                          <p:spTgt spid="55"/>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49"/>
                                        </p:tgtEl>
                                        <p:attrNameLst>
                                          <p:attrName>style.visibility</p:attrName>
                                        </p:attrNameLst>
                                      </p:cBhvr>
                                      <p:to>
                                        <p:strVal val="visible"/>
                                      </p:to>
                                    </p:set>
                                    <p:anim calcmode="lin" valueType="num">
                                      <p:cBhvr>
                                        <p:cTn id="41" dur="1000" fill="hold"/>
                                        <p:tgtEl>
                                          <p:spTgt spid="49"/>
                                        </p:tgtEl>
                                        <p:attrNameLst>
                                          <p:attrName>ppt_w</p:attrName>
                                        </p:attrNameLst>
                                      </p:cBhvr>
                                      <p:tavLst>
                                        <p:tav tm="0">
                                          <p:val>
                                            <p:fltVal val="0"/>
                                          </p:val>
                                        </p:tav>
                                        <p:tav tm="100000">
                                          <p:val>
                                            <p:strVal val="#ppt_w"/>
                                          </p:val>
                                        </p:tav>
                                      </p:tavLst>
                                    </p:anim>
                                    <p:anim calcmode="lin" valueType="num">
                                      <p:cBhvr>
                                        <p:cTn id="42" dur="1000" fill="hold"/>
                                        <p:tgtEl>
                                          <p:spTgt spid="49"/>
                                        </p:tgtEl>
                                        <p:attrNameLst>
                                          <p:attrName>ppt_h</p:attrName>
                                        </p:attrNameLst>
                                      </p:cBhvr>
                                      <p:tavLst>
                                        <p:tav tm="0">
                                          <p:val>
                                            <p:fltVal val="0"/>
                                          </p:val>
                                        </p:tav>
                                        <p:tav tm="100000">
                                          <p:val>
                                            <p:strVal val="#ppt_h"/>
                                          </p:val>
                                        </p:tav>
                                      </p:tavLst>
                                    </p:anim>
                                    <p:animEffect transition="in" filter="fade">
                                      <p:cBhvr>
                                        <p:cTn id="43"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9CD73-CE53-BB7E-A3C4-ADBF23AA3AFC}"/>
            </a:ext>
          </a:extLst>
        </p:cNvPr>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AB1CD342-4D1E-C062-6600-4A9F5B0CA6B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a:extLst>
              <a:ext uri="{FF2B5EF4-FFF2-40B4-BE49-F238E27FC236}">
                <a16:creationId xmlns:a16="http://schemas.microsoft.com/office/drawing/2014/main" id="{C17C0555-B365-58C0-3A4F-5FD349C50F1E}"/>
              </a:ext>
            </a:extLst>
          </p:cNvPr>
          <p:cNvSpPr>
            <a:spLocks noGrp="1"/>
          </p:cNvSpPr>
          <p:nvPr>
            <p:ph type="title"/>
          </p:nvPr>
        </p:nvSpPr>
        <p:spPr>
          <a:xfrm>
            <a:off x="304800" y="134938"/>
            <a:ext cx="8839200"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Die eID-Formel aus den 4Ps des Marketing erlauben Rückschlüsse</a:t>
            </a:r>
            <a:br>
              <a:rPr lang="de-DE" sz="2000" b="1" dirty="0">
                <a:solidFill>
                  <a:srgbClr val="5489C2"/>
                </a:solidFill>
              </a:rPr>
            </a:br>
            <a:r>
              <a:rPr lang="de-DE" sz="2000" b="1" dirty="0">
                <a:solidFill>
                  <a:srgbClr val="5489C2"/>
                </a:solidFill>
              </a:rPr>
              <a:t>auf die Verbreitung von Akzeptanz und Nutzung der eID</a:t>
            </a:r>
            <a:endParaRPr lang="de-DE" sz="2000" b="1" dirty="0"/>
          </a:p>
        </p:txBody>
      </p:sp>
      <p:sp>
        <p:nvSpPr>
          <p:cNvPr id="9" name="Rectangle 43">
            <a:extLst>
              <a:ext uri="{FF2B5EF4-FFF2-40B4-BE49-F238E27FC236}">
                <a16:creationId xmlns:a16="http://schemas.microsoft.com/office/drawing/2014/main" id="{7F58EAE0-2447-8140-8E8A-1273FE42A283}"/>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6FA52C98-BFB6-D6CD-0956-940802D31475}"/>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3" name="Foliennummernplatzhalter 2">
            <a:extLst>
              <a:ext uri="{FF2B5EF4-FFF2-40B4-BE49-F238E27FC236}">
                <a16:creationId xmlns:a16="http://schemas.microsoft.com/office/drawing/2014/main" id="{AD5142D6-8EFE-60DE-6857-EBD75D71AB6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21</a:t>
            </a:fld>
            <a:endParaRPr lang="de-DE" dirty="0"/>
          </a:p>
        </p:txBody>
      </p:sp>
      <p:sp>
        <p:nvSpPr>
          <p:cNvPr id="5" name="Textfeld 4">
            <a:extLst>
              <a:ext uri="{FF2B5EF4-FFF2-40B4-BE49-F238E27FC236}">
                <a16:creationId xmlns:a16="http://schemas.microsoft.com/office/drawing/2014/main" id="{71CF3811-B6E8-327C-40D3-9D58C662C6DD}"/>
              </a:ext>
            </a:extLst>
          </p:cNvPr>
          <p:cNvSpPr txBox="1"/>
          <p:nvPr/>
        </p:nvSpPr>
        <p:spPr>
          <a:xfrm>
            <a:off x="1156138" y="1241585"/>
            <a:ext cx="7893455" cy="1323439"/>
          </a:xfrm>
          <a:prstGeom prst="rect">
            <a:avLst/>
          </a:prstGeom>
          <a:noFill/>
        </p:spPr>
        <p:txBody>
          <a:bodyPr wrap="square" rtlCol="0">
            <a:spAutoFit/>
          </a:bodyPr>
          <a:lstStyle/>
          <a:p>
            <a:r>
              <a:rPr lang="de-DE" sz="3200" b="1" dirty="0" err="1">
                <a:latin typeface="+mn-lt"/>
              </a:rPr>
              <a:t>A</a:t>
            </a:r>
            <a:r>
              <a:rPr lang="de-DE" sz="1200" dirty="0" err="1">
                <a:latin typeface="+mn-lt"/>
              </a:rPr>
              <a:t>Product</a:t>
            </a:r>
            <a:r>
              <a:rPr lang="de-DE" sz="2400" b="1" dirty="0">
                <a:latin typeface="+mn-lt"/>
              </a:rPr>
              <a:t>   </a:t>
            </a:r>
            <a:r>
              <a:rPr lang="de-DE" sz="1600" b="1" dirty="0">
                <a:latin typeface="+mn-lt"/>
              </a:rPr>
              <a:t>*</a:t>
            </a:r>
            <a:r>
              <a:rPr lang="de-DE" sz="2400" b="1" dirty="0">
                <a:latin typeface="+mn-lt"/>
              </a:rPr>
              <a:t>   </a:t>
            </a:r>
            <a:r>
              <a:rPr lang="de-DE" sz="3200" b="1" dirty="0" err="1">
                <a:latin typeface="+mn-lt"/>
              </a:rPr>
              <a:t>B</a:t>
            </a:r>
            <a:r>
              <a:rPr lang="de-DE" sz="1200" dirty="0" err="1">
                <a:latin typeface="+mn-lt"/>
              </a:rPr>
              <a:t>Price</a:t>
            </a:r>
            <a:r>
              <a:rPr lang="de-DE" sz="2400" b="1" dirty="0">
                <a:latin typeface="+mn-lt"/>
              </a:rPr>
              <a:t>   </a:t>
            </a:r>
            <a:r>
              <a:rPr lang="de-DE" sz="1600" b="1" dirty="0">
                <a:latin typeface="+mn-lt"/>
              </a:rPr>
              <a:t>*</a:t>
            </a:r>
            <a:r>
              <a:rPr lang="de-DE" sz="2400" b="1" dirty="0">
                <a:latin typeface="+mn-lt"/>
              </a:rPr>
              <a:t>   </a:t>
            </a:r>
            <a:r>
              <a:rPr lang="de-DE" sz="3200" b="1" dirty="0" err="1">
                <a:latin typeface="+mn-lt"/>
              </a:rPr>
              <a:t>C</a:t>
            </a:r>
            <a:r>
              <a:rPr lang="de-DE" sz="1200" dirty="0" err="1">
                <a:latin typeface="+mn-lt"/>
              </a:rPr>
              <a:t>Place</a:t>
            </a:r>
            <a:r>
              <a:rPr lang="de-DE" sz="2400" b="1" dirty="0">
                <a:latin typeface="+mn-lt"/>
              </a:rPr>
              <a:t>    </a:t>
            </a:r>
            <a:r>
              <a:rPr lang="de-DE" sz="1600" b="1" dirty="0">
                <a:latin typeface="+mn-lt"/>
              </a:rPr>
              <a:t>*</a:t>
            </a:r>
            <a:r>
              <a:rPr lang="de-DE" sz="2400" b="1" dirty="0">
                <a:latin typeface="+mn-lt"/>
              </a:rPr>
              <a:t>   </a:t>
            </a:r>
            <a:r>
              <a:rPr lang="de-DE" sz="3200" b="1" dirty="0" err="1">
                <a:latin typeface="+mn-lt"/>
              </a:rPr>
              <a:t>D</a:t>
            </a:r>
            <a:r>
              <a:rPr lang="de-DE" sz="1200" dirty="0" err="1">
                <a:latin typeface="+mn-lt"/>
              </a:rPr>
              <a:t>Promotion</a:t>
            </a:r>
            <a:r>
              <a:rPr lang="de-DE" sz="2400" b="1" dirty="0">
                <a:latin typeface="+mn-lt"/>
              </a:rPr>
              <a:t>   </a:t>
            </a:r>
            <a:r>
              <a:rPr lang="de-DE" sz="1800" b="1" dirty="0">
                <a:latin typeface="+mn-lt"/>
              </a:rPr>
              <a:t> </a:t>
            </a:r>
            <a:r>
              <a:rPr lang="de-DE" sz="2400" b="1" dirty="0">
                <a:latin typeface="+mn-lt"/>
              </a:rPr>
              <a:t>=   </a:t>
            </a:r>
            <a:r>
              <a:rPr lang="de-DE" sz="3200" b="1" dirty="0" err="1">
                <a:latin typeface="+mn-lt"/>
              </a:rPr>
              <a:t>E</a:t>
            </a:r>
            <a:r>
              <a:rPr lang="de-DE" sz="1200" dirty="0" err="1">
                <a:latin typeface="+mn-lt"/>
              </a:rPr>
              <a:t>eID</a:t>
            </a:r>
            <a:r>
              <a:rPr lang="de-DE" sz="1200" dirty="0">
                <a:latin typeface="+mn-lt"/>
              </a:rPr>
              <a:t> (Akzeptanz/Nutzung)</a:t>
            </a:r>
          </a:p>
          <a:p>
            <a:r>
              <a:rPr lang="de-DE" sz="3200" b="1" dirty="0">
                <a:latin typeface="+mn-lt"/>
              </a:rPr>
              <a:t>groß</a:t>
            </a:r>
            <a:r>
              <a:rPr lang="de-DE" sz="2400" b="1" dirty="0">
                <a:latin typeface="+mn-lt"/>
              </a:rPr>
              <a:t>  </a:t>
            </a:r>
            <a:r>
              <a:rPr lang="de-DE" sz="1600" b="1" dirty="0">
                <a:latin typeface="+mn-lt"/>
              </a:rPr>
              <a:t>*</a:t>
            </a:r>
            <a:r>
              <a:rPr lang="de-DE" sz="2400" b="1" dirty="0">
                <a:latin typeface="+mn-lt"/>
              </a:rPr>
              <a:t>   </a:t>
            </a:r>
            <a:r>
              <a:rPr lang="de-DE" sz="3200" b="1" dirty="0">
                <a:latin typeface="+mn-lt"/>
              </a:rPr>
              <a:t>1</a:t>
            </a:r>
            <a:r>
              <a:rPr lang="de-DE" sz="2400" b="1" dirty="0">
                <a:latin typeface="+mn-lt"/>
              </a:rPr>
              <a:t>        </a:t>
            </a:r>
            <a:r>
              <a:rPr lang="de-DE" sz="1600" b="1" dirty="0">
                <a:latin typeface="+mn-lt"/>
              </a:rPr>
              <a:t>*</a:t>
            </a:r>
            <a:r>
              <a:rPr lang="de-DE" sz="2400" b="1" dirty="0">
                <a:latin typeface="+mn-lt"/>
              </a:rPr>
              <a:t>   </a:t>
            </a:r>
            <a:r>
              <a:rPr lang="de-DE" sz="3200" b="1" dirty="0">
                <a:latin typeface="+mn-lt"/>
              </a:rPr>
              <a:t>klein</a:t>
            </a:r>
            <a:r>
              <a:rPr lang="de-DE" sz="1600" b="1" dirty="0">
                <a:latin typeface="+mn-lt"/>
              </a:rPr>
              <a:t>  *</a:t>
            </a:r>
            <a:r>
              <a:rPr lang="de-DE" sz="2400" b="1" dirty="0">
                <a:latin typeface="+mn-lt"/>
              </a:rPr>
              <a:t>   minimal </a:t>
            </a:r>
            <a:r>
              <a:rPr lang="de-DE" sz="1100" b="1" dirty="0">
                <a:latin typeface="+mn-lt"/>
              </a:rPr>
              <a:t> </a:t>
            </a:r>
            <a:r>
              <a:rPr lang="de-DE" sz="2400" b="1" dirty="0">
                <a:latin typeface="+mn-lt"/>
              </a:rPr>
              <a:t>=   minimal</a:t>
            </a:r>
            <a:r>
              <a:rPr lang="de-DE" sz="3200" dirty="0">
                <a:latin typeface="+mn-lt"/>
              </a:rPr>
              <a:t> </a:t>
            </a:r>
            <a:endParaRPr lang="de-DE" sz="3200" b="1" dirty="0">
              <a:latin typeface="+mn-lt"/>
            </a:endParaRPr>
          </a:p>
        </p:txBody>
      </p:sp>
      <p:sp>
        <p:nvSpPr>
          <p:cNvPr id="6" name="Pfeil: nach rechts 5">
            <a:extLst>
              <a:ext uri="{FF2B5EF4-FFF2-40B4-BE49-F238E27FC236}">
                <a16:creationId xmlns:a16="http://schemas.microsoft.com/office/drawing/2014/main" id="{52455164-694A-88D6-D8D8-C84ED394DBFC}"/>
              </a:ext>
            </a:extLst>
          </p:cNvPr>
          <p:cNvSpPr/>
          <p:nvPr/>
        </p:nvSpPr>
        <p:spPr bwMode="auto">
          <a:xfrm>
            <a:off x="304800" y="2073441"/>
            <a:ext cx="798789" cy="493977"/>
          </a:xfrm>
          <a:prstGeom prst="rightArrow">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indent="-268288" algn="ctr">
              <a:tabLst>
                <a:tab pos="268288" algn="l"/>
              </a:tabLst>
            </a:pPr>
            <a:r>
              <a:rPr lang="de-DE" sz="1100" b="1" dirty="0">
                <a:solidFill>
                  <a:schemeClr val="bg1"/>
                </a:solidFill>
                <a:latin typeface="+mn-lt"/>
              </a:rPr>
              <a:t>Bis heute</a:t>
            </a:r>
          </a:p>
        </p:txBody>
      </p:sp>
      <p:sp>
        <p:nvSpPr>
          <p:cNvPr id="8" name="Pfeil: nach rechts 7">
            <a:extLst>
              <a:ext uri="{FF2B5EF4-FFF2-40B4-BE49-F238E27FC236}">
                <a16:creationId xmlns:a16="http://schemas.microsoft.com/office/drawing/2014/main" id="{90790DBA-7E9D-7CDF-C85D-3926162F37A5}"/>
              </a:ext>
            </a:extLst>
          </p:cNvPr>
          <p:cNvSpPr/>
          <p:nvPr/>
        </p:nvSpPr>
        <p:spPr bwMode="auto">
          <a:xfrm>
            <a:off x="312740" y="3032510"/>
            <a:ext cx="798789" cy="493977"/>
          </a:xfrm>
          <a:prstGeom prst="rightArrow">
            <a:avLst/>
          </a:prstGeom>
          <a:solidFill>
            <a:srgbClr val="5489C2"/>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indent="-268288" algn="ctr">
              <a:tabLst>
                <a:tab pos="268288" algn="l"/>
              </a:tabLst>
            </a:pPr>
            <a:r>
              <a:rPr lang="de-DE" sz="1400" b="1" dirty="0">
                <a:solidFill>
                  <a:schemeClr val="bg1"/>
                </a:solidFill>
                <a:latin typeface="+mn-lt"/>
              </a:rPr>
              <a:t>Chance</a:t>
            </a:r>
          </a:p>
        </p:txBody>
      </p:sp>
      <p:sp>
        <p:nvSpPr>
          <p:cNvPr id="11" name="Textfeld 10">
            <a:extLst>
              <a:ext uri="{FF2B5EF4-FFF2-40B4-BE49-F238E27FC236}">
                <a16:creationId xmlns:a16="http://schemas.microsoft.com/office/drawing/2014/main" id="{BB462B6D-0325-2720-07CB-4A1C31BB5A56}"/>
              </a:ext>
            </a:extLst>
          </p:cNvPr>
          <p:cNvSpPr txBox="1"/>
          <p:nvPr/>
        </p:nvSpPr>
        <p:spPr>
          <a:xfrm>
            <a:off x="1156138" y="2896563"/>
            <a:ext cx="7893455" cy="861774"/>
          </a:xfrm>
          <a:prstGeom prst="rect">
            <a:avLst/>
          </a:prstGeom>
          <a:noFill/>
        </p:spPr>
        <p:txBody>
          <a:bodyPr wrap="square" rtlCol="0">
            <a:spAutoFit/>
          </a:bodyPr>
          <a:lstStyle/>
          <a:p>
            <a:pPr marL="0" lvl="1" algn="l">
              <a:spcBef>
                <a:spcPts val="0"/>
              </a:spcBef>
            </a:pPr>
            <a:r>
              <a:rPr lang="de-DE" sz="1600" dirty="0">
                <a:effectLst/>
                <a:latin typeface="+mn-lt"/>
                <a:ea typeface="Aptos" panose="020B0004020202020204" pitchFamily="34" charset="0"/>
                <a:cs typeface="Times New Roman" panose="02020603050405020304" pitchFamily="18" charset="0"/>
              </a:rPr>
              <a:t>Ein konsequentes Umsetzen von Personalausweisgesetz §11 Informationspflichten, Absatz 3 (Unterrichtung der Antragsteller) vergrößert die Variable C.</a:t>
            </a:r>
          </a:p>
          <a:p>
            <a:pPr marL="0" lvl="1" algn="l">
              <a:spcBef>
                <a:spcPts val="0"/>
              </a:spcBef>
            </a:pPr>
            <a:r>
              <a:rPr lang="de-DE" sz="900" dirty="0">
                <a:effectLst/>
                <a:latin typeface="+mn-lt"/>
                <a:ea typeface="Aptos" panose="020B0004020202020204" pitchFamily="34" charset="0"/>
                <a:cs typeface="Times New Roman" panose="02020603050405020304" pitchFamily="18" charset="0"/>
              </a:rPr>
              <a:t>Dieser Punkt wird in der Praxis aufgrund mangelnder Ressourcen in den Kommunen sehr vernachlässigt und bedarf eine aktive Unterstützung aus der interföderalen Gemeinschaft. Darüber hinaus sollten Zusatzangebote zur eID-Wissensvermittlung institutionalisiert werden.</a:t>
            </a:r>
            <a:endParaRPr lang="de-DE" sz="100" dirty="0">
              <a:latin typeface="+mn-lt"/>
            </a:endParaRPr>
          </a:p>
        </p:txBody>
      </p:sp>
      <p:sp>
        <p:nvSpPr>
          <p:cNvPr id="12" name="Textfeld 11">
            <a:extLst>
              <a:ext uri="{FF2B5EF4-FFF2-40B4-BE49-F238E27FC236}">
                <a16:creationId xmlns:a16="http://schemas.microsoft.com/office/drawing/2014/main" id="{8093F85A-3172-E142-DBB7-2E9F12B67C1D}"/>
              </a:ext>
            </a:extLst>
          </p:cNvPr>
          <p:cNvSpPr txBox="1"/>
          <p:nvPr/>
        </p:nvSpPr>
        <p:spPr>
          <a:xfrm>
            <a:off x="1156138" y="3751187"/>
            <a:ext cx="7848846" cy="538609"/>
          </a:xfrm>
          <a:prstGeom prst="rect">
            <a:avLst/>
          </a:prstGeom>
          <a:noFill/>
        </p:spPr>
        <p:txBody>
          <a:bodyPr wrap="square" rtlCol="0">
            <a:spAutoFit/>
          </a:bodyPr>
          <a:lstStyle/>
          <a:p>
            <a:pPr marL="0" lvl="1" algn="l">
              <a:spcBef>
                <a:spcPts val="0"/>
              </a:spcBef>
            </a:pPr>
            <a:r>
              <a:rPr lang="de-DE" sz="1800" dirty="0">
                <a:effectLst/>
                <a:latin typeface="+mn-lt"/>
                <a:ea typeface="Aptos" panose="020B0004020202020204" pitchFamily="34" charset="0"/>
                <a:cs typeface="Times New Roman" panose="02020603050405020304" pitchFamily="18" charset="0"/>
              </a:rPr>
              <a:t>Variable D kann im Zuge der EUDI-Wallet bereits heute adressiert werden.</a:t>
            </a:r>
          </a:p>
          <a:p>
            <a:pPr marL="0" lvl="1">
              <a:spcBef>
                <a:spcPts val="0"/>
              </a:spcBef>
            </a:pPr>
            <a:r>
              <a:rPr lang="de-DE" dirty="0">
                <a:latin typeface="+mn-lt"/>
                <a:cs typeface="Times New Roman" panose="02020603050405020304" pitchFamily="18" charset="0"/>
              </a:rPr>
              <a:t>Vorgehensmodelle wie BundID2Go, die Flotte PIN usw. (s. </a:t>
            </a:r>
            <a:r>
              <a:rPr lang="de-DE" dirty="0">
                <a:latin typeface="+mn-lt"/>
                <a:cs typeface="Times New Roman" panose="02020603050405020304" pitchFamily="18" charset="0"/>
                <a:hlinkClick r:id="rId3"/>
              </a:rPr>
              <a:t>https://www.buergerservice.org/projekte/</a:t>
            </a:r>
            <a:r>
              <a:rPr lang="de-DE" dirty="0">
                <a:latin typeface="+mn-lt"/>
                <a:cs typeface="Times New Roman" panose="02020603050405020304" pitchFamily="18" charset="0"/>
              </a:rPr>
              <a:t> ) liefern hierzu authentische Stories.</a:t>
            </a:r>
          </a:p>
          <a:p>
            <a:pPr marL="0" lvl="1" algn="l">
              <a:spcBef>
                <a:spcPts val="0"/>
              </a:spcBef>
            </a:pPr>
            <a:endParaRPr lang="de-DE" sz="100" dirty="0">
              <a:latin typeface="+mn-lt"/>
            </a:endParaRPr>
          </a:p>
        </p:txBody>
      </p:sp>
    </p:spTree>
    <p:extLst>
      <p:ext uri="{BB962C8B-B14F-4D97-AF65-F5344CB8AC3E}">
        <p14:creationId xmlns:p14="http://schemas.microsoft.com/office/powerpoint/2010/main" val="235742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A8D54C83-3475-45CD-AEDD-013E69E0B5B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976719" y="2086619"/>
            <a:ext cx="5150222" cy="647900"/>
          </a:xfrm>
          <a:prstGeom prst="roundRect">
            <a:avLst>
              <a:gd name="adj" fmla="val 1029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3600" b="1" dirty="0">
                <a:solidFill>
                  <a:schemeClr val="bg1"/>
                </a:solidFill>
                <a:latin typeface="+mn-lt"/>
              </a:rPr>
              <a:t>Live Demo</a:t>
            </a:r>
          </a:p>
        </p:txBody>
      </p:sp>
      <p:sp>
        <p:nvSpPr>
          <p:cNvPr id="2" name="AutoShape 5"/>
          <p:cNvSpPr>
            <a:spLocks noChangeArrowheads="1"/>
          </p:cNvSpPr>
          <p:nvPr>
            <p:custDataLst>
              <p:tags r:id="rId2"/>
            </p:custDataLst>
          </p:nvPr>
        </p:nvSpPr>
        <p:spPr bwMode="gray">
          <a:xfrm>
            <a:off x="2376489" y="2788114"/>
            <a:ext cx="4391025"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BD596B9E-5F1D-472D-B9C5-7A834B4D870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22</a:t>
            </a:fld>
            <a:endParaRPr lang="de-DE" dirty="0"/>
          </a:p>
        </p:txBody>
      </p:sp>
    </p:spTree>
    <p:extLst>
      <p:ext uri="{BB962C8B-B14F-4D97-AF65-F5344CB8AC3E}">
        <p14:creationId xmlns:p14="http://schemas.microsoft.com/office/powerpoint/2010/main" val="357439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80158923-2F6C-4287-963B-DD6216B8BC6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010654" y="1301172"/>
            <a:ext cx="7143320" cy="14400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2. Kapitel: Theorien verproben </a:t>
            </a:r>
          </a:p>
          <a:p>
            <a:pPr algn="ctr">
              <a:spcBef>
                <a:spcPct val="0"/>
              </a:spcBef>
              <a:buClrTx/>
              <a:buSzTx/>
            </a:pPr>
            <a:r>
              <a:rPr lang="de-DE" sz="2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Welche Modelle und Hilfsmittel sind für ein eID-Transformationsmanagement geeignet?</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193FCC7-0C82-414B-8F84-6A1B50A5575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23</a:t>
            </a:fld>
            <a:endParaRPr lang="de-DE" dirty="0"/>
          </a:p>
        </p:txBody>
      </p:sp>
    </p:spTree>
    <p:extLst>
      <p:ext uri="{BB962C8B-B14F-4D97-AF65-F5344CB8AC3E}">
        <p14:creationId xmlns:p14="http://schemas.microsoft.com/office/powerpoint/2010/main" val="345201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B20BEA4-9124-447A-BBF6-72F11735759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976719" y="2086619"/>
            <a:ext cx="5150222"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Mitmachen</a:t>
            </a:r>
          </a:p>
        </p:txBody>
      </p:sp>
      <p:sp>
        <p:nvSpPr>
          <p:cNvPr id="2" name="AutoShape 5"/>
          <p:cNvSpPr>
            <a:spLocks noChangeArrowheads="1"/>
          </p:cNvSpPr>
          <p:nvPr>
            <p:custDataLst>
              <p:tags r:id="rId2"/>
            </p:custDataLst>
          </p:nvPr>
        </p:nvSpPr>
        <p:spPr bwMode="gray">
          <a:xfrm>
            <a:off x="2376489" y="2788114"/>
            <a:ext cx="4391025"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F7676D18-EA61-4C9F-8B1F-3FCE932A50A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24</a:t>
            </a:fld>
            <a:endParaRPr lang="de-DE" dirty="0"/>
          </a:p>
        </p:txBody>
      </p:sp>
    </p:spTree>
    <p:extLst>
      <p:ext uri="{BB962C8B-B14F-4D97-AF65-F5344CB8AC3E}">
        <p14:creationId xmlns:p14="http://schemas.microsoft.com/office/powerpoint/2010/main" val="3997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8C781B74-8702-43E0-AC45-F9EDF45E969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 Wissen vermitteln – Mitmachen bei buergerservice.org e.V.</a:t>
            </a:r>
            <a:endParaRPr lang="de-DE" dirty="0"/>
          </a:p>
        </p:txBody>
      </p:sp>
      <p:sp>
        <p:nvSpPr>
          <p:cNvPr id="112" name="AutoShape 5"/>
          <p:cNvSpPr>
            <a:spLocks noChangeArrowheads="1"/>
          </p:cNvSpPr>
          <p:nvPr>
            <p:custDataLst>
              <p:tags r:id="rId1"/>
            </p:custDataLst>
          </p:nvPr>
        </p:nvSpPr>
        <p:spPr bwMode="gray">
          <a:xfrm>
            <a:off x="302459" y="1015253"/>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Einfach Mitmachen</a:t>
            </a:r>
          </a:p>
        </p:txBody>
      </p:sp>
      <p:sp>
        <p:nvSpPr>
          <p:cNvPr id="115" name="AutoShape 5"/>
          <p:cNvSpPr>
            <a:spLocks noChangeArrowheads="1"/>
          </p:cNvSpPr>
          <p:nvPr>
            <p:custDataLst>
              <p:tags r:id="rId2"/>
            </p:custDataLst>
          </p:nvPr>
        </p:nvSpPr>
        <p:spPr bwMode="gray">
          <a:xfrm>
            <a:off x="3318582" y="1015253"/>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Schulungen durchführen</a:t>
            </a:r>
          </a:p>
        </p:txBody>
      </p:sp>
      <p:sp>
        <p:nvSpPr>
          <p:cNvPr id="120" name="AutoShape 9" descr="Verlauf_weiss_grau"/>
          <p:cNvSpPr>
            <a:spLocks noChangeArrowheads="1"/>
          </p:cNvSpPr>
          <p:nvPr>
            <p:custDataLst>
              <p:tags r:id="rId3"/>
            </p:custDataLst>
          </p:nvPr>
        </p:nvSpPr>
        <p:spPr bwMode="gray">
          <a:xfrm>
            <a:off x="302459" y="1380981"/>
            <a:ext cx="2521324" cy="3025182"/>
          </a:xfrm>
          <a:prstGeom prst="roundRect">
            <a:avLst>
              <a:gd name="adj" fmla="val 6676"/>
            </a:avLst>
          </a:prstGeom>
          <a:blipFill dpi="0" rotWithShape="1">
            <a:blip r:embed="rId9"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400" dirty="0">
                <a:latin typeface="+mn-lt"/>
              </a:rPr>
              <a:t>Fördermitglieder erhalten für 150 € Jahresbeitrag die SID-Box (Secure ID-Box) zum Herstellen von Bürger-terminals.</a:t>
            </a:r>
          </a:p>
          <a:p>
            <a:pPr marL="179388" lvl="1" indent="-177800">
              <a:spcBef>
                <a:spcPct val="25000"/>
              </a:spcBef>
              <a:buFont typeface="Wingdings" pitchFamily="2" charset="2"/>
              <a:buChar char="§"/>
            </a:pPr>
            <a:r>
              <a:rPr lang="de-DE" sz="1400" dirty="0">
                <a:latin typeface="+mn-lt"/>
              </a:rPr>
              <a:t>Die </a:t>
            </a:r>
            <a:r>
              <a:rPr lang="de-DE" sz="1400" dirty="0" err="1">
                <a:latin typeface="+mn-lt"/>
              </a:rPr>
              <a:t>ordentl</a:t>
            </a:r>
            <a:r>
              <a:rPr lang="de-DE" sz="1400" dirty="0">
                <a:latin typeface="+mn-lt"/>
              </a:rPr>
              <a:t>. Mitgliedschaft (1.000 €/Jahr) erlaubt die kostenfreie Nutzung eines SID-Box-Bürgerterminals (Tischversion) und eines Flotte PIN-Koffers aus dem Vereinseigentum. </a:t>
            </a:r>
          </a:p>
        </p:txBody>
      </p:sp>
      <p:sp>
        <p:nvSpPr>
          <p:cNvPr id="121" name="AutoShape 10" descr="Verlauf_weiss_grau"/>
          <p:cNvSpPr>
            <a:spLocks noChangeArrowheads="1"/>
          </p:cNvSpPr>
          <p:nvPr>
            <p:custDataLst>
              <p:tags r:id="rId4"/>
            </p:custDataLst>
          </p:nvPr>
        </p:nvSpPr>
        <p:spPr bwMode="gray">
          <a:xfrm>
            <a:off x="3318582" y="1380981"/>
            <a:ext cx="2521324" cy="3025182"/>
          </a:xfrm>
          <a:prstGeom prst="roundRect">
            <a:avLst>
              <a:gd name="adj" fmla="val 6676"/>
            </a:avLst>
          </a:prstGeom>
          <a:blipFill dpi="0" rotWithShape="1">
            <a:blip r:embed="rId9"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Am SID-Box-Terminal können zunächst eigene Mitarbeiterinnen und Mitarbeiter zu den Themen Online-Ausweis und EUDI-Wallet geschult werden.</a:t>
            </a:r>
          </a:p>
          <a:p>
            <a:pPr marL="179388" lvl="1" indent="-177800">
              <a:spcBef>
                <a:spcPct val="25000"/>
              </a:spcBef>
              <a:buFont typeface="Wingdings" pitchFamily="2" charset="2"/>
              <a:buChar char="§"/>
            </a:pPr>
            <a:r>
              <a:rPr lang="de-DE" sz="1400" dirty="0">
                <a:latin typeface="+mn-lt"/>
              </a:rPr>
              <a:t>Das erlangte Wissen lässt sich dann einfach situativ an Bürgerinnen und Bürger, Kundinnen und Kunden usw. weitergeben.</a:t>
            </a:r>
          </a:p>
          <a:p>
            <a:pPr marL="179388" lvl="1" indent="-177800">
              <a:spcBef>
                <a:spcPct val="25000"/>
              </a:spcBef>
              <a:buFont typeface="Wingdings" pitchFamily="2" charset="2"/>
              <a:buChar char="§"/>
            </a:pPr>
            <a:r>
              <a:rPr lang="de-DE" sz="1400" dirty="0">
                <a:latin typeface="+mn-lt"/>
              </a:rPr>
              <a:t>Selbstnutzung am Terminal schafft Erfahrungswissen.</a:t>
            </a:r>
          </a:p>
        </p:txBody>
      </p:sp>
      <p:sp>
        <p:nvSpPr>
          <p:cNvPr id="17" name="AutoShape 5"/>
          <p:cNvSpPr>
            <a:spLocks noChangeArrowheads="1"/>
          </p:cNvSpPr>
          <p:nvPr>
            <p:custDataLst>
              <p:tags r:id="rId5"/>
            </p:custDataLst>
          </p:nvPr>
        </p:nvSpPr>
        <p:spPr bwMode="gray">
          <a:xfrm>
            <a:off x="6254718" y="1019725"/>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Digitale Prozesse erleben</a:t>
            </a:r>
          </a:p>
        </p:txBody>
      </p:sp>
      <p:sp>
        <p:nvSpPr>
          <p:cNvPr id="18" name="AutoShape 10" descr="Verlauf_weiss_grau"/>
          <p:cNvSpPr>
            <a:spLocks noChangeArrowheads="1"/>
          </p:cNvSpPr>
          <p:nvPr>
            <p:custDataLst>
              <p:tags r:id="rId6"/>
            </p:custDataLst>
          </p:nvPr>
        </p:nvSpPr>
        <p:spPr bwMode="gray">
          <a:xfrm>
            <a:off x="6254718" y="1385453"/>
            <a:ext cx="2521324" cy="3025182"/>
          </a:xfrm>
          <a:prstGeom prst="roundRect">
            <a:avLst>
              <a:gd name="adj" fmla="val 6676"/>
            </a:avLst>
          </a:prstGeom>
          <a:blipFill dpi="0" rotWithShape="1">
            <a:blip r:embed="rId9"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Die digitale Identität aus dem Personalausweis ist um ein Vielfaches sicherer als das sonst übliche Benutzername/Passwort. </a:t>
            </a:r>
          </a:p>
          <a:p>
            <a:pPr marL="179388" lvl="1" indent="-177800">
              <a:spcBef>
                <a:spcPct val="25000"/>
              </a:spcBef>
              <a:buFont typeface="Wingdings" pitchFamily="2" charset="2"/>
              <a:buChar char="§"/>
            </a:pPr>
            <a:r>
              <a:rPr lang="de-DE" sz="1400" dirty="0">
                <a:latin typeface="+mn-lt"/>
              </a:rPr>
              <a:t>Mit dieser Sicherheit können neue Dienste erreicht werden.</a:t>
            </a:r>
          </a:p>
          <a:p>
            <a:pPr marL="179388" lvl="1" indent="-177800">
              <a:spcBef>
                <a:spcPct val="25000"/>
              </a:spcBef>
              <a:buFont typeface="Wingdings" pitchFamily="2" charset="2"/>
              <a:buChar char="§"/>
            </a:pPr>
            <a:r>
              <a:rPr lang="de-DE" sz="1400" dirty="0">
                <a:latin typeface="+mn-lt"/>
              </a:rPr>
              <a:t>Durch die geleistete Aufklärungsarbeit werden die neuen Dienste erlebbar und stoßen auf Akzeptanz und Nutzung</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Foliennummernplatzhalter 6">
            <a:extLst>
              <a:ext uri="{FF2B5EF4-FFF2-40B4-BE49-F238E27FC236}">
                <a16:creationId xmlns:a16="http://schemas.microsoft.com/office/drawing/2014/main" id="{715EFD38-4442-471F-A0A4-D2394C9C5F3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25</a:t>
            </a:fld>
            <a:endParaRPr lang="de-DE" dirty="0"/>
          </a:p>
        </p:txBody>
      </p:sp>
    </p:spTree>
    <p:extLst>
      <p:ext uri="{BB962C8B-B14F-4D97-AF65-F5344CB8AC3E}">
        <p14:creationId xmlns:p14="http://schemas.microsoft.com/office/powerpoint/2010/main" val="193809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000"/>
                                        <p:tgtEl>
                                          <p:spTgt spid="120"/>
                                        </p:tgtEl>
                                      </p:cBhvr>
                                    </p:animEffect>
                                    <p:anim calcmode="lin" valueType="num">
                                      <p:cBhvr>
                                        <p:cTn id="8" dur="1000" fill="hold"/>
                                        <p:tgtEl>
                                          <p:spTgt spid="120"/>
                                        </p:tgtEl>
                                        <p:attrNameLst>
                                          <p:attrName>ppt_x</p:attrName>
                                        </p:attrNameLst>
                                      </p:cBhvr>
                                      <p:tavLst>
                                        <p:tav tm="0">
                                          <p:val>
                                            <p:strVal val="#ppt_x"/>
                                          </p:val>
                                        </p:tav>
                                        <p:tav tm="100000">
                                          <p:val>
                                            <p:strVal val="#ppt_x"/>
                                          </p:val>
                                        </p:tav>
                                      </p:tavLst>
                                    </p:anim>
                                    <p:anim calcmode="lin" valueType="num">
                                      <p:cBhvr>
                                        <p:cTn id="9"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1000"/>
                                        <p:tgtEl>
                                          <p:spTgt spid="121"/>
                                        </p:tgtEl>
                                      </p:cBhvr>
                                    </p:animEffect>
                                    <p:anim calcmode="lin" valueType="num">
                                      <p:cBhvr>
                                        <p:cTn id="15" dur="1000" fill="hold"/>
                                        <p:tgtEl>
                                          <p:spTgt spid="121"/>
                                        </p:tgtEl>
                                        <p:attrNameLst>
                                          <p:attrName>ppt_x</p:attrName>
                                        </p:attrNameLst>
                                      </p:cBhvr>
                                      <p:tavLst>
                                        <p:tav tm="0">
                                          <p:val>
                                            <p:strVal val="#ppt_x"/>
                                          </p:val>
                                        </p:tav>
                                        <p:tav tm="100000">
                                          <p:val>
                                            <p:strVal val="#ppt_x"/>
                                          </p:val>
                                        </p:tav>
                                      </p:tavLst>
                                    </p:anim>
                                    <p:anim calcmode="lin" valueType="num">
                                      <p:cBhvr>
                                        <p:cTn id="16" dur="1000" fill="hold"/>
                                        <p:tgtEl>
                                          <p:spTgt spid="1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41DC83F0-444B-4E89-B0EA-10442DC65CE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646695"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Wissen vermitteln – Mitmachen bei buergerservice.org e.V.</a:t>
            </a:r>
            <a:endParaRPr lang="de-DE" dirty="0"/>
          </a:p>
        </p:txBody>
      </p:sp>
      <p:sp>
        <p:nvSpPr>
          <p:cNvPr id="6" name="Inhaltsplatzhalter 2"/>
          <p:cNvSpPr txBox="1">
            <a:spLocks/>
          </p:cNvSpPr>
          <p:nvPr/>
        </p:nvSpPr>
        <p:spPr bwMode="auto">
          <a:xfrm>
            <a:off x="5291418" y="1480862"/>
            <a:ext cx="3660077"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Ein aktuelles Gesetz ermöglicht u. a. für Beamte bei der Telekom den vor-zeitigen Ruhestand ab 55 und fordert hierzu einen Engagierten Ruhestand ein (1.000 Stunden ehrenamtliche Tätigkeit in 3 Jahren).</a:t>
            </a:r>
          </a:p>
          <a:p>
            <a:pPr>
              <a:buNone/>
            </a:pPr>
            <a:r>
              <a:rPr lang="de-DE" altLang="de-DE" sz="1600" dirty="0"/>
              <a:t>Einige tausend Arbeitsplätze sollen bei Telekom darüber „abgebaut“ werden. </a:t>
            </a:r>
          </a:p>
          <a:p>
            <a:pPr>
              <a:buNone/>
            </a:pPr>
            <a:r>
              <a:rPr lang="de-DE" altLang="de-DE" sz="1600" dirty="0">
                <a:hlinkClick r:id="rId4"/>
              </a:rPr>
              <a:t>buergerservice.org möchte </a:t>
            </a:r>
            <a:br>
              <a:rPr lang="de-DE" altLang="de-DE" sz="1600" dirty="0">
                <a:hlinkClick r:id="rId4"/>
              </a:rPr>
            </a:br>
            <a:r>
              <a:rPr lang="de-DE" altLang="de-DE" sz="1600" dirty="0">
                <a:hlinkClick r:id="rId4"/>
              </a:rPr>
              <a:t>diese Vorruheständler als </a:t>
            </a:r>
            <a:r>
              <a:rPr lang="de-DE" altLang="de-DE" sz="1600" dirty="0" err="1">
                <a:hlinkClick r:id="rId4"/>
              </a:rPr>
              <a:t>Digitalisierungscoaches</a:t>
            </a:r>
            <a:r>
              <a:rPr lang="de-DE" altLang="de-DE" sz="1600" dirty="0">
                <a:hlinkClick r:id="rId4"/>
              </a:rPr>
              <a:t> gewinnen.</a:t>
            </a:r>
            <a:endParaRPr lang="de-DE" altLang="de-DE" sz="1600" dirty="0"/>
          </a:p>
        </p:txBody>
      </p:sp>
      <p:pic>
        <p:nvPicPr>
          <p:cNvPr id="7"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1022679" y="1652593"/>
            <a:ext cx="4121526" cy="274768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Das Ehrenamtsmodell „100.000 Stunden Online-Ausweisen“ für die Terminalbetreuung</a:t>
            </a:r>
          </a:p>
        </p:txBody>
      </p:sp>
      <p:sp>
        <p:nvSpPr>
          <p:cNvPr id="12" name="Datumsplatzhalter 11"/>
          <p:cNvSpPr>
            <a:spLocks noGrp="1"/>
          </p:cNvSpPr>
          <p:nvPr>
            <p:ph type="dt" sz="half" idx="10"/>
          </p:nvPr>
        </p:nvSpPr>
        <p:spPr/>
        <p:txBody>
          <a:bodyPr/>
          <a:lstStyle/>
          <a:p>
            <a:pPr>
              <a:defRPr/>
            </a:pPr>
            <a:r>
              <a:rPr lang="de-DE"/>
              <a:t>27. Juli 2026</a:t>
            </a:r>
            <a:endParaRPr lang="de-DE" dirty="0"/>
          </a:p>
        </p:txBody>
      </p:sp>
      <p:sp>
        <p:nvSpPr>
          <p:cNvPr id="13" name="Fußzeilenplatzhalter 1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5421D8F5-2038-463B-A893-C9537BE248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26</a:t>
            </a:fld>
            <a:endParaRPr lang="de-DE" dirty="0"/>
          </a:p>
        </p:txBody>
      </p:sp>
    </p:spTree>
    <p:extLst>
      <p:ext uri="{BB962C8B-B14F-4D97-AF65-F5344CB8AC3E}">
        <p14:creationId xmlns:p14="http://schemas.microsoft.com/office/powerpoint/2010/main" val="260274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4DDA18B3-F773-4FAF-8830-052EE3C2300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620127" y="2975780"/>
            <a:ext cx="2426715" cy="1617810"/>
          </a:xfrm>
          <a:prstGeom prst="rect">
            <a:avLst/>
          </a:prstGeom>
        </p:spPr>
      </p:pic>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Hilfsmittel</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pic>
        <p:nvPicPr>
          <p:cNvPr id="13" name="Grafik 12">
            <a:hlinkClick r:id="rId6"/>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65668" y="3152452"/>
            <a:ext cx="1609835" cy="1270270"/>
          </a:xfrm>
          <a:prstGeom prst="rect">
            <a:avLst/>
          </a:prstGeom>
        </p:spPr>
      </p:pic>
      <p:sp>
        <p:nvSpPr>
          <p:cNvPr id="14" name="Textfeld 13"/>
          <p:cNvSpPr txBox="1"/>
          <p:nvPr/>
        </p:nvSpPr>
        <p:spPr>
          <a:xfrm>
            <a:off x="3520113" y="4275644"/>
            <a:ext cx="1223412" cy="215444"/>
          </a:xfrm>
          <a:prstGeom prst="rect">
            <a:avLst/>
          </a:prstGeom>
          <a:noFill/>
        </p:spPr>
        <p:txBody>
          <a:bodyPr wrap="none" rtlCol="0">
            <a:spAutoFit/>
          </a:bodyPr>
          <a:lstStyle/>
          <a:p>
            <a:r>
              <a:rPr lang="de-DE" sz="800" dirty="0">
                <a:latin typeface="+mn-lt"/>
              </a:rPr>
              <a:t>Abb.: Flotte PIN-Koffer</a:t>
            </a:r>
          </a:p>
        </p:txBody>
      </p:sp>
      <p:sp>
        <p:nvSpPr>
          <p:cNvPr id="15" name="Textfeld 14"/>
          <p:cNvSpPr txBox="1"/>
          <p:nvPr/>
        </p:nvSpPr>
        <p:spPr>
          <a:xfrm>
            <a:off x="6451975" y="4207278"/>
            <a:ext cx="867545" cy="215444"/>
          </a:xfrm>
          <a:prstGeom prst="rect">
            <a:avLst/>
          </a:prstGeom>
          <a:noFill/>
        </p:spPr>
        <p:txBody>
          <a:bodyPr wrap="none" rtlCol="0">
            <a:spAutoFit/>
          </a:bodyPr>
          <a:lstStyle/>
          <a:p>
            <a:r>
              <a:rPr lang="de-DE" sz="800" dirty="0">
                <a:latin typeface="+mn-lt"/>
              </a:rPr>
              <a:t>Abb.: SID-Box</a:t>
            </a: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19B5961-7983-494A-9143-2EA86E2C46E1}"/>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27</a:t>
            </a:fld>
            <a:endParaRPr lang="de-DE" dirty="0"/>
          </a:p>
        </p:txBody>
      </p:sp>
    </p:spTree>
    <p:extLst>
      <p:ext uri="{BB962C8B-B14F-4D97-AF65-F5344CB8AC3E}">
        <p14:creationId xmlns:p14="http://schemas.microsoft.com/office/powerpoint/2010/main" val="2412912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D7389-71E0-D0FE-EB74-A00B7C626130}"/>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461F9ED7-34E0-DAFD-0EE9-DF5575C5502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FF258573-0A2E-6650-7ED5-FA4F463E1A92}"/>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Hilfsmittel für Veranstaltungen – der Flotte PIN-Koffer</a:t>
            </a:r>
            <a:endParaRPr lang="de-DE" dirty="0"/>
          </a:p>
        </p:txBody>
      </p:sp>
      <p:sp>
        <p:nvSpPr>
          <p:cNvPr id="19" name="AutoShape 5">
            <a:extLst>
              <a:ext uri="{FF2B5EF4-FFF2-40B4-BE49-F238E27FC236}">
                <a16:creationId xmlns:a16="http://schemas.microsoft.com/office/drawing/2014/main" id="{3AE27D1A-E87A-A517-79D6-2C313E233464}"/>
              </a:ext>
            </a:extLst>
          </p:cNvPr>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Mit dem Flotte PIN-Koffer das Neusetzen der eID-PIN „unters Volk bringen“</a:t>
            </a:r>
          </a:p>
        </p:txBody>
      </p:sp>
      <p:sp>
        <p:nvSpPr>
          <p:cNvPr id="6" name="Datumsplatzhalter 5">
            <a:extLst>
              <a:ext uri="{FF2B5EF4-FFF2-40B4-BE49-F238E27FC236}">
                <a16:creationId xmlns:a16="http://schemas.microsoft.com/office/drawing/2014/main" id="{D5275673-3D5B-193D-C3E3-5F899CE03A96}"/>
              </a:ext>
            </a:extLst>
          </p:cNvPr>
          <p:cNvSpPr>
            <a:spLocks noGrp="1"/>
          </p:cNvSpPr>
          <p:nvPr>
            <p:ph type="dt" sz="half" idx="10"/>
          </p:nvPr>
        </p:nvSpPr>
        <p:spPr/>
        <p:txBody>
          <a:bodyPr/>
          <a:lstStyle/>
          <a:p>
            <a:pPr>
              <a:defRPr/>
            </a:pPr>
            <a:r>
              <a:rPr lang="de-DE"/>
              <a:t>27. Juli 2026</a:t>
            </a:r>
            <a:endParaRPr lang="de-DE" dirty="0"/>
          </a:p>
        </p:txBody>
      </p:sp>
      <p:sp>
        <p:nvSpPr>
          <p:cNvPr id="7" name="Fußzeilenplatzhalter 6">
            <a:extLst>
              <a:ext uri="{FF2B5EF4-FFF2-40B4-BE49-F238E27FC236}">
                <a16:creationId xmlns:a16="http://schemas.microsoft.com/office/drawing/2014/main" id="{87E0CF6B-85B4-3526-72FC-B0EA325B2ECF}"/>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ACD9319B-4412-2763-23B3-CD5D9A97E8A9}"/>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28</a:t>
            </a:fld>
            <a:endParaRPr lang="de-DE" dirty="0"/>
          </a:p>
        </p:txBody>
      </p:sp>
      <p:pic>
        <p:nvPicPr>
          <p:cNvPr id="8" name="Grafik 7">
            <a:extLst>
              <a:ext uri="{FF2B5EF4-FFF2-40B4-BE49-F238E27FC236}">
                <a16:creationId xmlns:a16="http://schemas.microsoft.com/office/drawing/2014/main" id="{40207BD9-7584-2B16-D180-2C1B830757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20168" y="1340635"/>
            <a:ext cx="5944275" cy="3346626"/>
          </a:xfrm>
          <a:prstGeom prst="rect">
            <a:avLst/>
          </a:prstGeom>
        </p:spPr>
      </p:pic>
      <p:sp>
        <p:nvSpPr>
          <p:cNvPr id="11" name="Inhaltsplatzhalter 2">
            <a:extLst>
              <a:ext uri="{FF2B5EF4-FFF2-40B4-BE49-F238E27FC236}">
                <a16:creationId xmlns:a16="http://schemas.microsoft.com/office/drawing/2014/main" id="{6A14398B-BB83-7621-0D4C-43D206733070}"/>
              </a:ext>
            </a:extLst>
          </p:cNvPr>
          <p:cNvSpPr txBox="1">
            <a:spLocks/>
          </p:cNvSpPr>
          <p:nvPr/>
        </p:nvSpPr>
        <p:spPr bwMode="auto">
          <a:xfrm>
            <a:off x="6475752" y="1340635"/>
            <a:ext cx="2530744" cy="237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Sachbearbeiterinnen und Sachbearbeiter der Bürgerämter können die Technik zum Neusetzen einer eID-PIN an ihrem Arbeitsplatz abstecken und im Koffer anstecken.</a:t>
            </a:r>
          </a:p>
          <a:p>
            <a:pPr>
              <a:buNone/>
            </a:pPr>
            <a:r>
              <a:rPr lang="de-DE" altLang="de-DE" sz="1600" dirty="0"/>
              <a:t>So kann die Flotte PIN (das Neusetzen einer eID-PIN) sehr einfach auf passenden </a:t>
            </a:r>
            <a:r>
              <a:rPr lang="de-DE" altLang="de-DE" sz="1600" dirty="0" err="1"/>
              <a:t>Veranstal-tungen</a:t>
            </a:r>
            <a:r>
              <a:rPr lang="de-DE" altLang="de-DE" sz="1600" dirty="0"/>
              <a:t> „unters Volk“ gebracht werden.</a:t>
            </a:r>
          </a:p>
        </p:txBody>
      </p:sp>
    </p:spTree>
    <p:extLst>
      <p:ext uri="{BB962C8B-B14F-4D97-AF65-F5344CB8AC3E}">
        <p14:creationId xmlns:p14="http://schemas.microsoft.com/office/powerpoint/2010/main" val="154690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160F22C5-32F1-4936-A26D-024C00047918}"/>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17" name="Grafik 16"/>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536177" y="1411776"/>
            <a:ext cx="2827631" cy="1885087"/>
          </a:xfrm>
          <a:prstGeom prst="rect">
            <a:avLst/>
          </a:prstGeom>
          <a:effectLst>
            <a:softEdge rad="0"/>
          </a:effectLst>
        </p:spPr>
      </p:pic>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innovative Hilfsmittel – die </a:t>
            </a:r>
            <a:r>
              <a:rPr lang="de-DE" b="1" dirty="0" err="1">
                <a:solidFill>
                  <a:srgbClr val="5489C2"/>
                </a:solidFill>
              </a:rPr>
              <a:t>SIDbox</a:t>
            </a:r>
            <a:endParaRPr lang="de-DE" dirty="0"/>
          </a:p>
        </p:txBody>
      </p:sp>
      <p:sp>
        <p:nvSpPr>
          <p:cNvPr id="16" name="Inhaltsplatzhalter 2"/>
          <p:cNvSpPr txBox="1">
            <a:spLocks/>
          </p:cNvSpPr>
          <p:nvPr/>
        </p:nvSpPr>
        <p:spPr>
          <a:xfrm>
            <a:off x="457200" y="1419621"/>
            <a:ext cx="8229600" cy="2520281"/>
          </a:xfrm>
          <a:prstGeom prst="rect">
            <a:avLst/>
          </a:prstGeom>
        </p:spPr>
        <p:txBody>
          <a:bodyPr>
            <a:noAutofit/>
          </a:bodyPr>
          <a:lstStyle>
            <a:lvl1pPr marL="222250" indent="-222250"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ea typeface="+mn-ea"/>
                <a:cs typeface="+mn-cs"/>
              </a:defRPr>
            </a:lvl1pPr>
            <a:lvl2pPr marL="582613" indent="-231775"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2pPr>
            <a:lvl3pPr marL="941388"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3pPr>
            <a:lvl4pPr marL="1301750"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4pPr>
            <a:lvl5pPr marL="1662113" indent="-23971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5pPr>
            <a:lvl6pPr marL="21193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6pPr>
            <a:lvl7pPr marL="25765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7pPr>
            <a:lvl8pPr marL="30337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8pPr>
            <a:lvl9pPr marL="34909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9pPr>
          </a:lstStyle>
          <a:p>
            <a:r>
              <a:rPr lang="de-DE" sz="1400" kern="0" dirty="0"/>
              <a:t>Die </a:t>
            </a:r>
            <a:r>
              <a:rPr lang="de-DE" sz="1400" kern="0" dirty="0" err="1"/>
              <a:t>SIDbox</a:t>
            </a:r>
            <a:r>
              <a:rPr lang="de-DE" sz="1400" kern="0" dirty="0"/>
              <a:t> besitzt ein Linux-Live-Betriebssystem,</a:t>
            </a:r>
            <a:br>
              <a:rPr lang="de-DE" sz="1400" kern="0" dirty="0"/>
            </a:br>
            <a:r>
              <a:rPr lang="de-DE" sz="1400" kern="0" dirty="0"/>
              <a:t>ein Kartenlesegerät für den Personalausweis</a:t>
            </a:r>
            <a:br>
              <a:rPr lang="de-DE" sz="1400" kern="0" dirty="0"/>
            </a:br>
            <a:r>
              <a:rPr lang="de-DE" sz="1400" kern="0" dirty="0"/>
              <a:t>und optional eine M2M-Mobilfunkverbindung.</a:t>
            </a:r>
          </a:p>
          <a:p>
            <a:r>
              <a:rPr lang="de-DE" sz="1400" kern="0" dirty="0"/>
              <a:t>Die bootfähige </a:t>
            </a:r>
            <a:r>
              <a:rPr lang="de-DE" sz="1400" kern="0" dirty="0" err="1"/>
              <a:t>SIDbox</a:t>
            </a:r>
            <a:r>
              <a:rPr lang="de-DE" sz="1400" kern="0" dirty="0"/>
              <a:t> verwandelt über den </a:t>
            </a:r>
            <a:br>
              <a:rPr lang="de-DE" sz="1400" kern="0" dirty="0"/>
            </a:br>
            <a:r>
              <a:rPr lang="de-DE" sz="1400" kern="0" dirty="0"/>
              <a:t>USB-Anschluss jeden Standard-PC zu einem </a:t>
            </a:r>
            <a:br>
              <a:rPr lang="de-DE" sz="1400" kern="0" dirty="0"/>
            </a:br>
            <a:r>
              <a:rPr lang="de-DE" sz="1400" kern="0" dirty="0"/>
              <a:t>Terminal für alle Dienste mit Online-Ausweisfunktion.</a:t>
            </a:r>
          </a:p>
          <a:p>
            <a:r>
              <a:rPr lang="de-DE" sz="1400" kern="0" dirty="0"/>
              <a:t>Das unveränderbare Betriebssystem, die Entkopplung </a:t>
            </a:r>
            <a:br>
              <a:rPr lang="de-DE" sz="1400" kern="0" dirty="0"/>
            </a:br>
            <a:r>
              <a:rPr lang="de-DE" sz="1400" kern="0" dirty="0"/>
              <a:t>von den Festplatten im Wirts-PC und die Unerreichbarkeit </a:t>
            </a:r>
            <a:br>
              <a:rPr lang="de-DE" sz="1400" kern="0" dirty="0"/>
            </a:br>
            <a:r>
              <a:rPr lang="de-DE" sz="1400" kern="0" dirty="0"/>
              <a:t>der Box aus dem Netz gewährleisten höchstmögliche Sicherheit.</a:t>
            </a:r>
          </a:p>
          <a:p>
            <a:r>
              <a:rPr lang="de-DE" sz="1400" kern="0" dirty="0"/>
              <a:t>Die besondere Systemgestaltung des Linux-Live-Betriebssystems erlaubt für </a:t>
            </a:r>
            <a:r>
              <a:rPr lang="de-DE" sz="1400" kern="0" dirty="0" err="1"/>
              <a:t>Up</a:t>
            </a:r>
            <a:r>
              <a:rPr lang="de-DE" sz="1400" kern="0" dirty="0"/>
              <a:t>- und Downloads das Einbinden von Smartphones (Bluetooth) und USB-Sticks der Benutzer.   </a:t>
            </a:r>
          </a:p>
        </p:txBody>
      </p:sp>
      <p:sp>
        <p:nvSpPr>
          <p:cNvPr id="18" name="AutoShape 5"/>
          <p:cNvSpPr>
            <a:spLocks noChangeArrowheads="1"/>
          </p:cNvSpPr>
          <p:nvPr>
            <p:custDataLst>
              <p:tags r:id="rId1"/>
            </p:custDataLst>
          </p:nvPr>
        </p:nvSpPr>
        <p:spPr bwMode="gray">
          <a:xfrm>
            <a:off x="323850" y="3953446"/>
            <a:ext cx="8518525" cy="531158"/>
          </a:xfrm>
          <a:prstGeom prst="roundRect">
            <a:avLst>
              <a:gd name="adj" fmla="val 15426"/>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r>
              <a:rPr lang="de-DE" sz="1600" b="1" dirty="0">
                <a:solidFill>
                  <a:schemeClr val="bg1"/>
                </a:solidFill>
                <a:effectLst>
                  <a:outerShdw blurRad="38100" dist="38100" dir="2700000" algn="tl">
                    <a:srgbClr val="000000">
                      <a:alpha val="43137"/>
                    </a:srgbClr>
                  </a:outerShdw>
                </a:effectLst>
                <a:latin typeface="+mn-lt"/>
              </a:rPr>
              <a:t>Die </a:t>
            </a:r>
            <a:r>
              <a:rPr lang="de-DE" sz="1600" b="1" dirty="0" err="1">
                <a:solidFill>
                  <a:schemeClr val="bg1"/>
                </a:solidFill>
                <a:effectLst>
                  <a:outerShdw blurRad="38100" dist="38100" dir="2700000" algn="tl">
                    <a:srgbClr val="000000">
                      <a:alpha val="43137"/>
                    </a:srgbClr>
                  </a:outerShdw>
                </a:effectLst>
                <a:latin typeface="+mn-lt"/>
              </a:rPr>
              <a:t>SIDbox</a:t>
            </a:r>
            <a:r>
              <a:rPr lang="de-DE" sz="1600" b="1" dirty="0">
                <a:solidFill>
                  <a:schemeClr val="bg1"/>
                </a:solidFill>
                <a:effectLst>
                  <a:outerShdw blurRad="38100" dist="38100" dir="2700000" algn="tl">
                    <a:srgbClr val="000000">
                      <a:alpha val="43137"/>
                    </a:srgbClr>
                  </a:outerShdw>
                </a:effectLst>
                <a:latin typeface="+mn-lt"/>
              </a:rPr>
              <a:t> gewährleistet bei geringen Kosten höchstmögliche</a:t>
            </a:r>
            <a:br>
              <a:rPr lang="de-DE" sz="1600" b="1" dirty="0">
                <a:solidFill>
                  <a:schemeClr val="bg1"/>
                </a:solidFill>
                <a:effectLst>
                  <a:outerShdw blurRad="38100" dist="38100" dir="2700000" algn="tl">
                    <a:srgbClr val="000000">
                      <a:alpha val="43137"/>
                    </a:srgbClr>
                  </a:outerShdw>
                </a:effectLst>
                <a:latin typeface="+mn-lt"/>
              </a:rPr>
            </a:br>
            <a:r>
              <a:rPr lang="de-DE" sz="1600" b="1" dirty="0">
                <a:solidFill>
                  <a:schemeClr val="bg1"/>
                </a:solidFill>
                <a:effectLst>
                  <a:outerShdw blurRad="38100" dist="38100" dir="2700000" algn="tl">
                    <a:srgbClr val="000000">
                      <a:alpha val="43137"/>
                    </a:srgbClr>
                  </a:outerShdw>
                </a:effectLst>
                <a:latin typeface="+mn-lt"/>
              </a:rPr>
              <a:t>Sicherheit beim Online-Ausweisen. </a:t>
            </a:r>
          </a:p>
        </p:txBody>
      </p:sp>
      <p:sp>
        <p:nvSpPr>
          <p:cNvPr id="19" name="AutoShape 5"/>
          <p:cNvSpPr>
            <a:spLocks noChangeArrowheads="1"/>
          </p:cNvSpPr>
          <p:nvPr>
            <p:custDataLst>
              <p:tags r:id="rId2"/>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(Secure ID-Box) zum einfachen Herstellen von Terminals zum Online-Ausweisen</a:t>
            </a:r>
          </a:p>
        </p:txBody>
      </p:sp>
      <p:sp>
        <p:nvSpPr>
          <p:cNvPr id="10" name="Textfeld 9"/>
          <p:cNvSpPr txBox="1"/>
          <p:nvPr/>
        </p:nvSpPr>
        <p:spPr>
          <a:xfrm>
            <a:off x="7682197" y="3013974"/>
            <a:ext cx="966931" cy="215444"/>
          </a:xfrm>
          <a:prstGeom prst="rect">
            <a:avLst/>
          </a:prstGeom>
          <a:noFill/>
        </p:spPr>
        <p:txBody>
          <a:bodyPr wrap="none" rtlCol="0">
            <a:spAutoFit/>
          </a:bodyPr>
          <a:lstStyle/>
          <a:p>
            <a:r>
              <a:rPr lang="de-DE" sz="800" dirty="0">
                <a:latin typeface="+mn-lt"/>
              </a:rPr>
              <a:t>Abb.: </a:t>
            </a:r>
            <a:r>
              <a:rPr lang="de-DE" sz="800" dirty="0" err="1">
                <a:latin typeface="+mn-lt"/>
              </a:rPr>
              <a:t>SIDbox</a:t>
            </a:r>
            <a:r>
              <a:rPr lang="de-DE" sz="800" dirty="0">
                <a:latin typeface="+mn-lt"/>
              </a:rPr>
              <a:t> 1.1</a:t>
            </a:r>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D7B2DAD4-A0B5-49AB-9F14-44A82402822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29</a:t>
            </a:fld>
            <a:endParaRPr lang="de-DE" dirty="0"/>
          </a:p>
        </p:txBody>
      </p:sp>
    </p:spTree>
    <p:extLst>
      <p:ext uri="{BB962C8B-B14F-4D97-AF65-F5344CB8AC3E}">
        <p14:creationId xmlns:p14="http://schemas.microsoft.com/office/powerpoint/2010/main" val="349829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DA7BFAF-89DF-4AD6-B1B5-6DB45D926AD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660445" cy="1095375"/>
          </a:xfrm>
        </p:spPr>
        <p:txBody>
          <a:bodyPr/>
          <a:lstStyle/>
          <a:p>
            <a:r>
              <a:rPr lang="de-DE" sz="2000" b="1" dirty="0">
                <a:solidFill>
                  <a:srgbClr val="5489C2"/>
                </a:solidFill>
              </a:rPr>
              <a:t>Bessere Digitalisierung durch Einsatz der Online-Ausweisfunktion </a:t>
            </a:r>
            <a:br>
              <a:rPr lang="de-DE" sz="2000" b="1" dirty="0">
                <a:solidFill>
                  <a:srgbClr val="5489C2"/>
                </a:solidFill>
              </a:rPr>
            </a:br>
            <a:r>
              <a:rPr lang="de-DE" sz="2000" b="1" dirty="0">
                <a:solidFill>
                  <a:srgbClr val="5489C2"/>
                </a:solidFill>
              </a:rPr>
              <a:t>Satzungszweck und Mitglieder von buergerservice.org e.V. (Juni 2026)</a:t>
            </a:r>
            <a:endParaRPr lang="de-DE" sz="2000" dirty="0"/>
          </a:p>
        </p:txBody>
      </p:sp>
      <p:sp>
        <p:nvSpPr>
          <p:cNvPr id="13" name="Rechteck 12"/>
          <p:cNvSpPr/>
          <p:nvPr/>
        </p:nvSpPr>
        <p:spPr>
          <a:xfrm>
            <a:off x="304800" y="1346916"/>
            <a:ext cx="3288001" cy="1200329"/>
          </a:xfrm>
          <a:prstGeom prst="rect">
            <a:avLst/>
          </a:prstGeom>
          <a:noFill/>
        </p:spPr>
        <p:txBody>
          <a:bodyPr wrap="square" lIns="91440" tIns="45720" rIns="91440" bIns="45720">
            <a:spAutoFit/>
          </a:bodyPr>
          <a:lstStyle/>
          <a:p>
            <a:pPr algn="ctr">
              <a:spcBef>
                <a:spcPts val="0"/>
              </a:spcBef>
            </a:pPr>
            <a:r>
              <a:rPr lang="de-DE" sz="1800" dirty="0">
                <a:solidFill>
                  <a:srgbClr val="58B227"/>
                </a:solidFill>
                <a:latin typeface="+mn-lt"/>
              </a:rPr>
              <a:t>Satzungszweck:</a:t>
            </a:r>
          </a:p>
          <a:p>
            <a:pPr algn="ctr">
              <a:spcBef>
                <a:spcPts val="0"/>
              </a:spcBef>
            </a:pPr>
            <a:r>
              <a:rPr lang="de-DE" sz="1800" dirty="0">
                <a:solidFill>
                  <a:srgbClr val="58B227"/>
                </a:solidFill>
                <a:latin typeface="+mn-lt"/>
              </a:rPr>
              <a:t>Wir fördern Medienkompetenz für die Nutzung der Online-Ausweisfunktion</a:t>
            </a:r>
          </a:p>
        </p:txBody>
      </p:sp>
      <p:sp>
        <p:nvSpPr>
          <p:cNvPr id="47" name="Rectangle 43">
            <a:extLst>
              <a:ext uri="{FF2B5EF4-FFF2-40B4-BE49-F238E27FC236}">
                <a16:creationId xmlns:a16="http://schemas.microsoft.com/office/drawing/2014/main" id="{B14B4B27-0A80-4D58-A6E2-5B795D48290F}"/>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D2B6D8B6-A0EC-4987-BECD-6D5F564A8A7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FCC4EC81-E419-42FA-B74B-799CCD09C0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a:t>
            </a:fld>
            <a:endParaRPr lang="de-DE" dirty="0"/>
          </a:p>
        </p:txBody>
      </p:sp>
      <p:pic>
        <p:nvPicPr>
          <p:cNvPr id="56" name="Grafik 55">
            <a:extLst>
              <a:ext uri="{FF2B5EF4-FFF2-40B4-BE49-F238E27FC236}">
                <a16:creationId xmlns:a16="http://schemas.microsoft.com/office/drawing/2014/main" id="{3D6336B9-EF9F-40DD-B2B4-5E46241DE7D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14403" y="894748"/>
            <a:ext cx="5284436" cy="3947883"/>
          </a:xfrm>
          <a:prstGeom prst="rect">
            <a:avLst/>
          </a:prstGeom>
        </p:spPr>
      </p:pic>
      <p:pic>
        <p:nvPicPr>
          <p:cNvPr id="6" name="Grafik 5">
            <a:extLst>
              <a:ext uri="{FF2B5EF4-FFF2-40B4-BE49-F238E27FC236}">
                <a16:creationId xmlns:a16="http://schemas.microsoft.com/office/drawing/2014/main" id="{866BA1E4-F2BA-5966-243E-DE22E69628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940" y="801482"/>
            <a:ext cx="3505753" cy="418714"/>
          </a:xfrm>
          <a:prstGeom prst="rect">
            <a:avLst/>
          </a:prstGeom>
        </p:spPr>
      </p:pic>
      <p:pic>
        <p:nvPicPr>
          <p:cNvPr id="5" name="Grafik 4" descr="Ein Bild, das Text, Person, drinnen enthält.&#10;&#10;Automatisch generierte Beschreibung">
            <a:extLst>
              <a:ext uri="{FF2B5EF4-FFF2-40B4-BE49-F238E27FC236}">
                <a16:creationId xmlns:a16="http://schemas.microsoft.com/office/drawing/2014/main" id="{563C12B9-C978-BE5C-21B4-C84058516E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605" y="2756275"/>
            <a:ext cx="3157986" cy="1777002"/>
          </a:xfrm>
          <a:prstGeom prst="rect">
            <a:avLst/>
          </a:prstGeom>
        </p:spPr>
      </p:pic>
    </p:spTree>
    <p:extLst>
      <p:ext uri="{BB962C8B-B14F-4D97-AF65-F5344CB8AC3E}">
        <p14:creationId xmlns:p14="http://schemas.microsoft.com/office/powerpoint/2010/main" val="2444003084"/>
      </p:ext>
    </p:extLst>
  </p:cSld>
  <p:clrMapOvr>
    <a:masterClrMapping/>
  </p:clrMapOvr>
  <mc:AlternateContent xmlns:mc="http://schemas.openxmlformats.org/markup-compatibility/2006" xmlns:p14="http://schemas.microsoft.com/office/powerpoint/2010/main">
    <mc:Choice Requires="p14">
      <p:transition spd="med" p14:dur="700" advTm="19612">
        <p:fade/>
      </p:transition>
    </mc:Choice>
    <mc:Fallback xmlns="">
      <p:transition spd="med" advTm="19612">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1D965127-2C46-4EFB-B136-6CE9A210CC9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Terminaltypen und Kosten für </a:t>
            </a:r>
            <a:r>
              <a:rPr lang="de-DE" b="1" dirty="0" err="1">
                <a:solidFill>
                  <a:srgbClr val="5489C2"/>
                </a:solidFill>
              </a:rPr>
              <a:t>SIDbox</a:t>
            </a:r>
            <a:r>
              <a:rPr lang="de-DE" b="1" dirty="0">
                <a:solidFill>
                  <a:srgbClr val="5489C2"/>
                </a:solidFill>
              </a:rPr>
              <a:t>-Bürgerterminals</a:t>
            </a:r>
            <a:endParaRPr lang="de-DE" dirty="0"/>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aphicFrame>
        <p:nvGraphicFramePr>
          <p:cNvPr id="28" name="Tabelle 2">
            <a:extLst>
              <a:ext uri="{FF2B5EF4-FFF2-40B4-BE49-F238E27FC236}">
                <a16:creationId xmlns:a16="http://schemas.microsoft.com/office/drawing/2014/main" id="{10A875D4-D475-49A2-B418-3230E9CEB16C}"/>
              </a:ext>
            </a:extLst>
          </p:cNvPr>
          <p:cNvGraphicFramePr>
            <a:graphicFrameLocks noGrp="1"/>
          </p:cNvGraphicFramePr>
          <p:nvPr>
            <p:extLst>
              <p:ext uri="{D42A27DB-BD31-4B8C-83A1-F6EECF244321}">
                <p14:modId xmlns:p14="http://schemas.microsoft.com/office/powerpoint/2010/main" val="3289684242"/>
              </p:ext>
            </p:extLst>
          </p:nvPr>
        </p:nvGraphicFramePr>
        <p:xfrm>
          <a:off x="306388" y="929787"/>
          <a:ext cx="5367412" cy="3832713"/>
        </p:xfrm>
        <a:graphic>
          <a:graphicData uri="http://schemas.openxmlformats.org/drawingml/2006/table">
            <a:tbl>
              <a:tblPr firstRow="1" bandRow="1">
                <a:tableStyleId>{5C22544A-7EE6-4342-B048-85BDC9FD1C3A}</a:tableStyleId>
              </a:tblPr>
              <a:tblGrid>
                <a:gridCol w="1235446">
                  <a:extLst>
                    <a:ext uri="{9D8B030D-6E8A-4147-A177-3AD203B41FA5}">
                      <a16:colId xmlns:a16="http://schemas.microsoft.com/office/drawing/2014/main" val="1318516222"/>
                    </a:ext>
                  </a:extLst>
                </a:gridCol>
                <a:gridCol w="1448260">
                  <a:extLst>
                    <a:ext uri="{9D8B030D-6E8A-4147-A177-3AD203B41FA5}">
                      <a16:colId xmlns:a16="http://schemas.microsoft.com/office/drawing/2014/main" val="456801646"/>
                    </a:ext>
                  </a:extLst>
                </a:gridCol>
                <a:gridCol w="1394466">
                  <a:extLst>
                    <a:ext uri="{9D8B030D-6E8A-4147-A177-3AD203B41FA5}">
                      <a16:colId xmlns:a16="http://schemas.microsoft.com/office/drawing/2014/main" val="1177845987"/>
                    </a:ext>
                  </a:extLst>
                </a:gridCol>
                <a:gridCol w="1289240">
                  <a:extLst>
                    <a:ext uri="{9D8B030D-6E8A-4147-A177-3AD203B41FA5}">
                      <a16:colId xmlns:a16="http://schemas.microsoft.com/office/drawing/2014/main" val="4048946930"/>
                    </a:ext>
                  </a:extLst>
                </a:gridCol>
              </a:tblGrid>
              <a:tr h="433557">
                <a:tc>
                  <a:txBody>
                    <a:bodyPr/>
                    <a:lstStyle/>
                    <a:p>
                      <a:pPr algn="ctr"/>
                      <a:r>
                        <a:rPr lang="de-DE" sz="1200" dirty="0"/>
                        <a:t>Terminaltyp</a:t>
                      </a:r>
                      <a:endParaRPr lang="en-GB" sz="1200" dirty="0"/>
                    </a:p>
                  </a:txBody>
                  <a:tcPr marL="60384" marR="60384" marT="30192" marB="30192" anchor="ctr"/>
                </a:tc>
                <a:tc>
                  <a:txBody>
                    <a:bodyPr/>
                    <a:lstStyle/>
                    <a:p>
                      <a:pPr algn="ctr"/>
                      <a:r>
                        <a:rPr lang="de-DE" sz="1200" dirty="0"/>
                        <a:t>Hardware Ausstattung</a:t>
                      </a:r>
                      <a:endParaRPr lang="en-GB" sz="1200" dirty="0"/>
                    </a:p>
                  </a:txBody>
                  <a:tcPr marL="60384" marR="60384" marT="30192" marB="30192" anchor="ctr"/>
                </a:tc>
                <a:tc>
                  <a:txBody>
                    <a:bodyPr/>
                    <a:lstStyle/>
                    <a:p>
                      <a:pPr algn="ctr"/>
                      <a:r>
                        <a:rPr lang="de-DE" sz="1200" dirty="0"/>
                        <a:t>Software Ausstattung</a:t>
                      </a:r>
                      <a:endParaRPr lang="en-GB" sz="1200" dirty="0"/>
                    </a:p>
                  </a:txBody>
                  <a:tcPr marL="60384" marR="60384" marT="30192" marB="30192" anchor="ctr"/>
                </a:tc>
                <a:tc>
                  <a:txBody>
                    <a:bodyPr/>
                    <a:lstStyle/>
                    <a:p>
                      <a:pPr algn="ctr"/>
                      <a:r>
                        <a:rPr lang="de-DE" sz="1200" dirty="0"/>
                        <a:t>Kosten</a:t>
                      </a:r>
                      <a:endParaRPr lang="en-GB" sz="1200" dirty="0"/>
                    </a:p>
                  </a:txBody>
                  <a:tcPr marL="60384" marR="60384" marT="30192" marB="30192" anchor="ctr"/>
                </a:tc>
                <a:extLst>
                  <a:ext uri="{0D108BD9-81ED-4DB2-BD59-A6C34878D82A}">
                    <a16:rowId xmlns:a16="http://schemas.microsoft.com/office/drawing/2014/main" val="37992571"/>
                  </a:ext>
                </a:extLst>
              </a:tr>
              <a:tr h="1065081">
                <a:tc>
                  <a:txBody>
                    <a:bodyPr/>
                    <a:lstStyle/>
                    <a:p>
                      <a:pPr algn="ctr"/>
                      <a:r>
                        <a:rPr lang="de-DE" sz="1200" b="1" dirty="0"/>
                        <a:t>Profi</a:t>
                      </a:r>
                    </a:p>
                  </a:txBody>
                  <a:tcPr marL="60384" marR="60384" marT="30192" marB="30192" anchor="ctr"/>
                </a:tc>
                <a:tc>
                  <a:txBody>
                    <a:bodyPr/>
                    <a:lstStyle/>
                    <a:p>
                      <a:pPr marL="171450" indent="-171450">
                        <a:buFont typeface="Arial" panose="020B0604020202020204" pitchFamily="34" charset="0"/>
                        <a:buChar char="•"/>
                      </a:pPr>
                      <a:r>
                        <a:rPr lang="de-DE" sz="900" dirty="0" err="1"/>
                        <a:t>vandalensicher</a:t>
                      </a:r>
                      <a:endParaRPr lang="de-DE" sz="900" dirty="0"/>
                    </a:p>
                    <a:p>
                      <a:pPr marL="171450" indent="-171450">
                        <a:buFont typeface="Arial" panose="020B0604020202020204" pitchFamily="34" charset="0"/>
                        <a:buChar char="•"/>
                      </a:pPr>
                      <a:r>
                        <a:rPr lang="de-DE" sz="900" dirty="0"/>
                        <a:t>Touchscreen</a:t>
                      </a:r>
                    </a:p>
                    <a:p>
                      <a:pPr marL="171450" indent="-171450">
                        <a:buFont typeface="Arial" panose="020B0604020202020204" pitchFamily="34" charset="0"/>
                        <a:buChar char="•"/>
                      </a:pPr>
                      <a:r>
                        <a:rPr lang="de-DE" sz="900" dirty="0"/>
                        <a:t>PC</a:t>
                      </a:r>
                    </a:p>
                    <a:p>
                      <a:pPr marL="171450" indent="-171450">
                        <a:buFont typeface="Arial" panose="020B0604020202020204" pitchFamily="34" charset="0"/>
                        <a:buChar char="•"/>
                      </a:pPr>
                      <a:r>
                        <a:rPr lang="de-DE" sz="900" dirty="0" err="1"/>
                        <a:t>SIDbox</a:t>
                      </a:r>
                      <a:endParaRPr lang="de-DE" sz="900" dirty="0"/>
                    </a:p>
                    <a:p>
                      <a:pPr marL="171450" indent="-171450">
                        <a:buFont typeface="Arial" panose="020B0604020202020204" pitchFamily="34" charset="0"/>
                        <a:buChar char="•"/>
                      </a:pPr>
                      <a:r>
                        <a:rPr lang="de-DE" sz="900" dirty="0"/>
                        <a:t>Scanner</a:t>
                      </a:r>
                    </a:p>
                    <a:p>
                      <a:pPr marL="171450" indent="-171450">
                        <a:buFont typeface="Arial" panose="020B0604020202020204" pitchFamily="34" charset="0"/>
                        <a:buChar char="•"/>
                      </a:pPr>
                      <a:r>
                        <a:rPr lang="de-DE" sz="900" dirty="0"/>
                        <a:t>Drucker</a:t>
                      </a:r>
                    </a:p>
                    <a:p>
                      <a:pPr marL="171450" indent="-171450">
                        <a:buFont typeface="Arial" panose="020B0604020202020204" pitchFamily="34" charset="0"/>
                        <a:buChar char="•"/>
                      </a:pPr>
                      <a:r>
                        <a:rPr lang="de-DE" sz="900" dirty="0"/>
                        <a:t>Trittmatte</a:t>
                      </a:r>
                    </a:p>
                  </a:txBody>
                  <a:tcPr marL="60384" marR="60384" marT="30192" marB="30192" anchor="ctr"/>
                </a:tc>
                <a:tc>
                  <a:txBody>
                    <a:bodyPr/>
                    <a:lstStyle/>
                    <a:p>
                      <a:pPr marL="172800" indent="-172800">
                        <a:buFont typeface="Arial" panose="020B0604020202020204" pitchFamily="34" charset="0"/>
                        <a:buChar char="•"/>
                      </a:pPr>
                      <a:r>
                        <a:rPr lang="de-DE" sz="900" dirty="0"/>
                        <a:t>Eigenes Logo</a:t>
                      </a:r>
                    </a:p>
                    <a:p>
                      <a:pPr marL="172800" indent="-172800">
                        <a:buFont typeface="Arial" panose="020B0604020202020204" pitchFamily="34" charset="0"/>
                        <a:buChar char="•"/>
                      </a:pPr>
                      <a:r>
                        <a:rPr lang="de-DE" sz="900" dirty="0"/>
                        <a:t>Eigene Landing Page</a:t>
                      </a:r>
                    </a:p>
                    <a:p>
                      <a:pPr marL="172800" indent="-172800">
                        <a:buFont typeface="Arial" panose="020B0604020202020204" pitchFamily="34" charset="0"/>
                        <a:buChar char="•"/>
                      </a:pPr>
                      <a:r>
                        <a:rPr lang="de-DE" sz="900" dirty="0"/>
                        <a:t>Eigene Services</a:t>
                      </a:r>
                    </a:p>
                  </a:txBody>
                  <a:tcPr marL="60384" marR="60384" marT="30192" marB="30192" anchor="ctr"/>
                </a:tc>
                <a:tc>
                  <a:txBody>
                    <a:bodyPr/>
                    <a:lstStyle/>
                    <a:p>
                      <a:pPr algn="ctr"/>
                      <a:r>
                        <a:rPr lang="de-DE" sz="900" dirty="0"/>
                        <a:t>18.000 €</a:t>
                      </a:r>
                    </a:p>
                    <a:p>
                      <a:pPr algn="ctr"/>
                      <a:r>
                        <a:rPr lang="de-DE" sz="900" dirty="0"/>
                        <a:t>(externe Hersteller von Terminals verbauen die </a:t>
                      </a:r>
                      <a:r>
                        <a:rPr lang="de-DE" sz="900" dirty="0" err="1"/>
                        <a:t>SIDbox</a:t>
                      </a:r>
                      <a:r>
                        <a:rPr lang="de-DE" sz="900" dirty="0"/>
                        <a:t>)</a:t>
                      </a:r>
                      <a:endParaRPr lang="en-GB" sz="900" dirty="0"/>
                    </a:p>
                  </a:txBody>
                  <a:tcPr marL="60384" marR="60384" marT="30192" marB="30192" anchor="ctr"/>
                </a:tc>
                <a:extLst>
                  <a:ext uri="{0D108BD9-81ED-4DB2-BD59-A6C34878D82A}">
                    <a16:rowId xmlns:a16="http://schemas.microsoft.com/office/drawing/2014/main" val="3388015395"/>
                  </a:ext>
                </a:extLst>
              </a:tr>
              <a:tr h="1065081">
                <a:tc>
                  <a:txBody>
                    <a:bodyPr/>
                    <a:lstStyle/>
                    <a:p>
                      <a:pPr algn="ctr"/>
                      <a:r>
                        <a:rPr lang="de-DE" sz="1200" b="1" dirty="0"/>
                        <a:t>Premium</a:t>
                      </a:r>
                    </a:p>
                  </a:txBody>
                  <a:tcPr marL="60384" marR="60384" marT="30192" marB="30192" anchor="ctr"/>
                </a:tc>
                <a:tc>
                  <a:txBody>
                    <a:bodyPr/>
                    <a:lstStyle/>
                    <a:p>
                      <a:pPr marL="171450" indent="-171450">
                        <a:buFont typeface="Arial" panose="020B0604020202020204" pitchFamily="34" charset="0"/>
                        <a:buChar char="•"/>
                      </a:pPr>
                      <a:r>
                        <a:rPr lang="de-DE" sz="900" dirty="0"/>
                        <a:t>Touchscreen</a:t>
                      </a:r>
                    </a:p>
                    <a:p>
                      <a:pPr marL="171450" indent="-171450">
                        <a:buFont typeface="Arial" panose="020B0604020202020204" pitchFamily="34" charset="0"/>
                        <a:buChar char="•"/>
                      </a:pPr>
                      <a:r>
                        <a:rPr lang="de-DE" sz="900" dirty="0"/>
                        <a:t>PC</a:t>
                      </a:r>
                    </a:p>
                    <a:p>
                      <a:pPr marL="171450" indent="-171450">
                        <a:buFont typeface="Arial" panose="020B0604020202020204" pitchFamily="34" charset="0"/>
                        <a:buChar char="•"/>
                      </a:pPr>
                      <a:r>
                        <a:rPr lang="de-DE" sz="900" dirty="0" err="1"/>
                        <a:t>SIDbox</a:t>
                      </a:r>
                      <a:endParaRPr lang="de-DE" sz="900" dirty="0"/>
                    </a:p>
                    <a:p>
                      <a:pPr marL="171450" indent="-171450">
                        <a:buFont typeface="Arial" panose="020B0604020202020204" pitchFamily="34" charset="0"/>
                        <a:buChar char="•"/>
                      </a:pPr>
                      <a:r>
                        <a:rPr lang="de-DE" sz="900" dirty="0" err="1"/>
                        <a:t>Anschlußmöglichkeit</a:t>
                      </a:r>
                      <a:r>
                        <a:rPr lang="de-DE" sz="900" dirty="0"/>
                        <a:t> für</a:t>
                      </a:r>
                      <a:br>
                        <a:rPr lang="de-DE" sz="900" dirty="0"/>
                      </a:br>
                      <a:r>
                        <a:rPr lang="de-DE" sz="900" dirty="0"/>
                        <a:t>- Drucker/Scanner</a:t>
                      </a:r>
                      <a:br>
                        <a:rPr lang="de-DE" sz="900" dirty="0"/>
                      </a:br>
                      <a:r>
                        <a:rPr lang="de-DE" sz="900" dirty="0"/>
                        <a:t>- Trittmatte</a:t>
                      </a:r>
                    </a:p>
                  </a:txBody>
                  <a:tcPr marL="60384" marR="60384" marT="30192" marB="30192" anchor="ctr"/>
                </a:tc>
                <a:tc>
                  <a:txBody>
                    <a:bodyPr/>
                    <a:lstStyle/>
                    <a:p>
                      <a:pPr marL="172800" indent="-172800">
                        <a:buFont typeface="Arial" panose="020B0604020202020204" pitchFamily="34" charset="0"/>
                        <a:buChar char="•"/>
                      </a:pPr>
                      <a:r>
                        <a:rPr lang="de-DE" sz="900" dirty="0"/>
                        <a:t>Eigenes Logo</a:t>
                      </a:r>
                    </a:p>
                    <a:p>
                      <a:pPr marL="172800" indent="-172800">
                        <a:buFont typeface="Arial" panose="020B0604020202020204" pitchFamily="34" charset="0"/>
                        <a:buChar char="•"/>
                      </a:pPr>
                      <a:r>
                        <a:rPr lang="de-DE" sz="900" dirty="0"/>
                        <a:t>Eigene Landing Page</a:t>
                      </a:r>
                    </a:p>
                    <a:p>
                      <a:pPr marL="172800" indent="-172800">
                        <a:buFont typeface="Arial" panose="020B0604020202020204" pitchFamily="34" charset="0"/>
                        <a:buChar char="•"/>
                      </a:pPr>
                      <a:r>
                        <a:rPr lang="de-DE" sz="900" dirty="0"/>
                        <a:t>Eigene Services</a:t>
                      </a:r>
                    </a:p>
                  </a:txBody>
                  <a:tcPr marL="60384" marR="60384" marT="30192" marB="30192" anchor="ctr"/>
                </a:tc>
                <a:tc>
                  <a:txBody>
                    <a:bodyPr/>
                    <a:lstStyle/>
                    <a:p>
                      <a:pPr algn="ctr"/>
                      <a:r>
                        <a:rPr lang="de-DE" sz="900" dirty="0"/>
                        <a:t>5.000 - 8.000 €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900" dirty="0"/>
                        <a:t>(externe Hersteller von Terminals verbauen die </a:t>
                      </a:r>
                      <a:r>
                        <a:rPr lang="de-DE" sz="900" dirty="0" err="1"/>
                        <a:t>SIDbox</a:t>
                      </a:r>
                      <a:r>
                        <a:rPr lang="de-DE" sz="900" dirty="0"/>
                        <a:t>)</a:t>
                      </a:r>
                      <a:endParaRPr lang="en-GB" sz="900" dirty="0"/>
                    </a:p>
                  </a:txBody>
                  <a:tcPr marL="60384" marR="60384" marT="30192" marB="30192" anchor="ctr"/>
                </a:tc>
                <a:extLst>
                  <a:ext uri="{0D108BD9-81ED-4DB2-BD59-A6C34878D82A}">
                    <a16:rowId xmlns:a16="http://schemas.microsoft.com/office/drawing/2014/main" val="3643222356"/>
                  </a:ext>
                </a:extLst>
              </a:tr>
              <a:tr h="634497">
                <a:tc>
                  <a:txBody>
                    <a:bodyPr/>
                    <a:lstStyle/>
                    <a:p>
                      <a:pPr algn="ctr"/>
                      <a:r>
                        <a:rPr lang="de-DE" sz="1200" b="1" dirty="0"/>
                        <a:t>Standard</a:t>
                      </a:r>
                    </a:p>
                  </a:txBody>
                  <a:tcPr marL="60384" marR="60384" marT="30192" marB="30192" anchor="ctr"/>
                </a:tc>
                <a:tc>
                  <a:txBody>
                    <a:bodyPr/>
                    <a:lstStyle/>
                    <a:p>
                      <a:pPr marL="171450" indent="-171450">
                        <a:buFont typeface="Arial" panose="020B0604020202020204" pitchFamily="34" charset="0"/>
                        <a:buChar char="•"/>
                      </a:pPr>
                      <a:r>
                        <a:rPr lang="de-DE" sz="900" dirty="0"/>
                        <a:t>1 x Desktop oder Mini-PC oder Notebook mit </a:t>
                      </a:r>
                      <a:r>
                        <a:rPr lang="de-DE" sz="900" dirty="0" err="1"/>
                        <a:t>SIDbox</a:t>
                      </a:r>
                      <a:endParaRPr lang="de-DE" sz="900" dirty="0"/>
                    </a:p>
                    <a:p>
                      <a:pPr marL="171450" indent="-171450">
                        <a:buFont typeface="Arial" panose="020B0604020202020204" pitchFamily="34" charset="0"/>
                        <a:buChar char="•"/>
                      </a:pPr>
                      <a:r>
                        <a:rPr lang="de-DE" sz="900" dirty="0"/>
                        <a:t>oder 7 x </a:t>
                      </a:r>
                      <a:r>
                        <a:rPr lang="de-DE" sz="900" dirty="0" err="1"/>
                        <a:t>SIDbox</a:t>
                      </a:r>
                      <a:endParaRPr lang="de-DE" sz="900" dirty="0"/>
                    </a:p>
                  </a:txBody>
                  <a:tcPr marL="60384" marR="60384" marT="30192" marB="30192" anchor="ctr"/>
                </a:tc>
                <a:tc>
                  <a:txBody>
                    <a:bodyPr/>
                    <a:lstStyle/>
                    <a:p>
                      <a:pPr marL="172800" indent="-172800">
                        <a:buFont typeface="Arial" panose="020B0604020202020204" pitchFamily="34" charset="0"/>
                        <a:buChar char="•"/>
                      </a:pPr>
                      <a:r>
                        <a:rPr lang="de-DE" sz="900" dirty="0"/>
                        <a:t>Eigenes Logo</a:t>
                      </a:r>
                    </a:p>
                    <a:p>
                      <a:pPr marL="172800" indent="-172800">
                        <a:buFont typeface="Arial" panose="020B0604020202020204" pitchFamily="34" charset="0"/>
                        <a:buChar char="•"/>
                      </a:pPr>
                      <a:r>
                        <a:rPr lang="de-DE" sz="900" dirty="0"/>
                        <a:t>Eigene Landing Page</a:t>
                      </a:r>
                    </a:p>
                    <a:p>
                      <a:pPr marL="172800" indent="-172800">
                        <a:buFont typeface="Arial" panose="020B0604020202020204" pitchFamily="34" charset="0"/>
                        <a:buChar char="•"/>
                      </a:pPr>
                      <a:r>
                        <a:rPr lang="de-DE" sz="900" dirty="0"/>
                        <a:t>Eigene Services</a:t>
                      </a:r>
                    </a:p>
                  </a:txBody>
                  <a:tcPr marL="60384" marR="60384" marT="30192" marB="30192" anchor="ctr"/>
                </a:tc>
                <a:tc>
                  <a:txBody>
                    <a:bodyPr/>
                    <a:lstStyle/>
                    <a:p>
                      <a:pPr algn="ctr"/>
                      <a:r>
                        <a:rPr lang="de-DE" sz="900" dirty="0"/>
                        <a:t>Leihgabe bei Mitgliedschaft</a:t>
                      </a:r>
                    </a:p>
                    <a:p>
                      <a:pPr algn="ctr"/>
                      <a:r>
                        <a:rPr lang="de-DE" sz="900" dirty="0"/>
                        <a:t>ordentliches Mitglied</a:t>
                      </a:r>
                    </a:p>
                    <a:p>
                      <a:pPr algn="ctr"/>
                      <a:r>
                        <a:rPr lang="de-DE" sz="900" dirty="0"/>
                        <a:t>1.000 € / Jahr</a:t>
                      </a:r>
                      <a:endParaRPr lang="en-GB" sz="900" dirty="0"/>
                    </a:p>
                  </a:txBody>
                  <a:tcPr marL="60384" marR="60384" marT="30192" marB="30192" anchor="ctr"/>
                </a:tc>
                <a:extLst>
                  <a:ext uri="{0D108BD9-81ED-4DB2-BD59-A6C34878D82A}">
                    <a16:rowId xmlns:a16="http://schemas.microsoft.com/office/drawing/2014/main" val="3022795394"/>
                  </a:ext>
                </a:extLst>
              </a:tr>
              <a:tr h="634497">
                <a:tc>
                  <a:txBody>
                    <a:bodyPr/>
                    <a:lstStyle/>
                    <a:p>
                      <a:pPr algn="ctr"/>
                      <a:r>
                        <a:rPr lang="de-DE" sz="1200" b="1" dirty="0"/>
                        <a:t>Einsteiger</a:t>
                      </a:r>
                      <a:endParaRPr lang="en-GB" sz="1200" b="1" dirty="0"/>
                    </a:p>
                  </a:txBody>
                  <a:tcPr marL="60384" marR="60384" marT="30192" marB="30192" anchor="ctr"/>
                </a:tc>
                <a:tc>
                  <a:txBody>
                    <a:bodyPr/>
                    <a:lstStyle/>
                    <a:p>
                      <a:pPr marL="171450" indent="-171450">
                        <a:buFont typeface="Arial" panose="020B0604020202020204" pitchFamily="34" charset="0"/>
                        <a:buChar char="•"/>
                      </a:pPr>
                      <a:r>
                        <a:rPr lang="de-DE" sz="900" dirty="0" err="1"/>
                        <a:t>SIDbox</a:t>
                      </a:r>
                      <a:endParaRPr lang="de-DE" sz="900" dirty="0"/>
                    </a:p>
                  </a:txBody>
                  <a:tcPr marL="60384" marR="60384" marT="30192" marB="30192" anchor="ctr"/>
                </a:tc>
                <a:tc>
                  <a:txBody>
                    <a:bodyPr/>
                    <a:lstStyle/>
                    <a:p>
                      <a:pPr marL="172800" indent="-172800">
                        <a:buFont typeface="Arial" panose="020B0604020202020204" pitchFamily="34" charset="0"/>
                        <a:buChar char="•"/>
                      </a:pPr>
                      <a:r>
                        <a:rPr lang="en-GB" sz="900" dirty="0"/>
                        <a:t>Standard Landing Page </a:t>
                      </a:r>
                      <a:r>
                        <a:rPr lang="en-GB" sz="900" dirty="0" err="1"/>
                        <a:t>für</a:t>
                      </a:r>
                      <a:r>
                        <a:rPr lang="en-GB" sz="900" dirty="0"/>
                        <a:t> </a:t>
                      </a:r>
                      <a:r>
                        <a:rPr lang="en-GB" sz="900" dirty="0" err="1"/>
                        <a:t>SIDbox</a:t>
                      </a:r>
                      <a:r>
                        <a:rPr lang="en-GB" sz="900" dirty="0"/>
                        <a:t>- </a:t>
                      </a:r>
                      <a:r>
                        <a:rPr lang="en-GB" sz="900" dirty="0" err="1"/>
                        <a:t>Bürgerterminal</a:t>
                      </a:r>
                      <a:r>
                        <a:rPr lang="en-GB" sz="900" dirty="0"/>
                        <a:t>: </a:t>
                      </a:r>
                      <a:r>
                        <a:rPr lang="en-GB" sz="900" dirty="0">
                          <a:hlinkClick r:id="rId3"/>
                        </a:rPr>
                        <a:t>URL</a:t>
                      </a:r>
                      <a:r>
                        <a:rPr lang="en-GB" sz="900" dirty="0"/>
                        <a:t> </a:t>
                      </a:r>
                    </a:p>
                  </a:txBody>
                  <a:tcPr marL="60384" marR="60384" marT="30192" marB="30192" anchor="ctr"/>
                </a:tc>
                <a:tc>
                  <a:txBody>
                    <a:bodyPr/>
                    <a:lstStyle/>
                    <a:p>
                      <a:pPr algn="ctr"/>
                      <a:r>
                        <a:rPr lang="de-DE" sz="900" dirty="0"/>
                        <a:t>Leihgabe bei Mitgliedschaft</a:t>
                      </a:r>
                    </a:p>
                    <a:p>
                      <a:pPr algn="ctr"/>
                      <a:r>
                        <a:rPr lang="de-DE" sz="900" dirty="0"/>
                        <a:t>Fördermitglied</a:t>
                      </a:r>
                    </a:p>
                    <a:p>
                      <a:pPr algn="ctr"/>
                      <a:r>
                        <a:rPr lang="de-DE" sz="900" dirty="0"/>
                        <a:t>150 € / Jahr</a:t>
                      </a:r>
                      <a:endParaRPr lang="en-GB" sz="900" dirty="0"/>
                    </a:p>
                  </a:txBody>
                  <a:tcPr marL="60384" marR="60384" marT="30192" marB="30192" anchor="ctr"/>
                </a:tc>
                <a:extLst>
                  <a:ext uri="{0D108BD9-81ED-4DB2-BD59-A6C34878D82A}">
                    <a16:rowId xmlns:a16="http://schemas.microsoft.com/office/drawing/2014/main" val="112353824"/>
                  </a:ext>
                </a:extLst>
              </a:tr>
            </a:tbl>
          </a:graphicData>
        </a:graphic>
      </p:graphicFrame>
      <p:grpSp>
        <p:nvGrpSpPr>
          <p:cNvPr id="29" name="Gruppieren 28">
            <a:extLst>
              <a:ext uri="{FF2B5EF4-FFF2-40B4-BE49-F238E27FC236}">
                <a16:creationId xmlns:a16="http://schemas.microsoft.com/office/drawing/2014/main" id="{C1E9029B-0CB6-4CC1-B44A-B27C2E40652C}"/>
              </a:ext>
            </a:extLst>
          </p:cNvPr>
          <p:cNvGrpSpPr/>
          <p:nvPr/>
        </p:nvGrpSpPr>
        <p:grpSpPr>
          <a:xfrm>
            <a:off x="5805269" y="968950"/>
            <a:ext cx="2900875" cy="1877193"/>
            <a:chOff x="8428110" y="1357446"/>
            <a:chExt cx="1827490" cy="1182592"/>
          </a:xfrm>
        </p:grpSpPr>
        <p:pic>
          <p:nvPicPr>
            <p:cNvPr id="30" name="Grafik 29">
              <a:extLst>
                <a:ext uri="{FF2B5EF4-FFF2-40B4-BE49-F238E27FC236}">
                  <a16:creationId xmlns:a16="http://schemas.microsoft.com/office/drawing/2014/main" id="{B9163097-0D59-485E-81AC-3944719698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777901" y="1357446"/>
              <a:ext cx="1477699" cy="831205"/>
            </a:xfrm>
            <a:prstGeom prst="rect">
              <a:avLst/>
            </a:prstGeom>
          </p:spPr>
        </p:pic>
        <p:sp>
          <p:nvSpPr>
            <p:cNvPr id="31" name="Textfeld 30">
              <a:extLst>
                <a:ext uri="{FF2B5EF4-FFF2-40B4-BE49-F238E27FC236}">
                  <a16:creationId xmlns:a16="http://schemas.microsoft.com/office/drawing/2014/main" id="{52B01C27-EB01-40C0-9B36-252E820FAD71}"/>
                </a:ext>
              </a:extLst>
            </p:cNvPr>
            <p:cNvSpPr txBox="1"/>
            <p:nvPr/>
          </p:nvSpPr>
          <p:spPr>
            <a:xfrm>
              <a:off x="8428110" y="2170706"/>
              <a:ext cx="1477699" cy="369332"/>
            </a:xfrm>
            <a:prstGeom prst="rect">
              <a:avLst/>
            </a:prstGeom>
            <a:noFill/>
          </p:spPr>
          <p:txBody>
            <a:bodyPr wrap="square" rtlCol="0">
              <a:spAutoFit/>
            </a:bodyPr>
            <a:lstStyle/>
            <a:p>
              <a:pPr algn="ctr"/>
              <a:r>
                <a:rPr lang="de-DE" dirty="0"/>
                <a:t>Profi</a:t>
              </a:r>
              <a:endParaRPr lang="en-GB" dirty="0"/>
            </a:p>
          </p:txBody>
        </p:sp>
      </p:grpSp>
      <p:grpSp>
        <p:nvGrpSpPr>
          <p:cNvPr id="32" name="Gruppieren 31">
            <a:extLst>
              <a:ext uri="{FF2B5EF4-FFF2-40B4-BE49-F238E27FC236}">
                <a16:creationId xmlns:a16="http://schemas.microsoft.com/office/drawing/2014/main" id="{AA1FA3A3-33B4-4BE2-886C-267DA7813359}"/>
              </a:ext>
            </a:extLst>
          </p:cNvPr>
          <p:cNvGrpSpPr/>
          <p:nvPr/>
        </p:nvGrpSpPr>
        <p:grpSpPr>
          <a:xfrm>
            <a:off x="7853389" y="2371803"/>
            <a:ext cx="988986" cy="1619172"/>
            <a:chOff x="10610491" y="2721468"/>
            <a:chExt cx="1289465" cy="2111117"/>
          </a:xfrm>
        </p:grpSpPr>
        <p:pic>
          <p:nvPicPr>
            <p:cNvPr id="33" name="Grafik 32">
              <a:extLst>
                <a:ext uri="{FF2B5EF4-FFF2-40B4-BE49-F238E27FC236}">
                  <a16:creationId xmlns:a16="http://schemas.microsoft.com/office/drawing/2014/main" id="{0862C4A2-26E6-438C-ADE4-9A11620DB1D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748695" y="2721468"/>
              <a:ext cx="1013057" cy="1800991"/>
            </a:xfrm>
            <a:prstGeom prst="rect">
              <a:avLst/>
            </a:prstGeom>
          </p:spPr>
        </p:pic>
        <p:sp>
          <p:nvSpPr>
            <p:cNvPr id="34" name="Textfeld 33">
              <a:extLst>
                <a:ext uri="{FF2B5EF4-FFF2-40B4-BE49-F238E27FC236}">
                  <a16:creationId xmlns:a16="http://schemas.microsoft.com/office/drawing/2014/main" id="{886E6888-8CAC-401B-98C0-BDAE52F4173D}"/>
                </a:ext>
              </a:extLst>
            </p:cNvPr>
            <p:cNvSpPr txBox="1"/>
            <p:nvPr/>
          </p:nvSpPr>
          <p:spPr>
            <a:xfrm>
              <a:off x="10610491" y="4463253"/>
              <a:ext cx="1289465" cy="369332"/>
            </a:xfrm>
            <a:prstGeom prst="rect">
              <a:avLst/>
            </a:prstGeom>
            <a:noFill/>
          </p:spPr>
          <p:txBody>
            <a:bodyPr wrap="square" rtlCol="0">
              <a:spAutoFit/>
            </a:bodyPr>
            <a:lstStyle/>
            <a:p>
              <a:pPr algn="ctr"/>
              <a:r>
                <a:rPr lang="de-DE" dirty="0"/>
                <a:t>Premium</a:t>
              </a:r>
              <a:endParaRPr lang="en-GB" dirty="0"/>
            </a:p>
          </p:txBody>
        </p:sp>
      </p:grpSp>
      <p:pic>
        <p:nvPicPr>
          <p:cNvPr id="36" name="Grafik 35">
            <a:extLst>
              <a:ext uri="{FF2B5EF4-FFF2-40B4-BE49-F238E27FC236}">
                <a16:creationId xmlns:a16="http://schemas.microsoft.com/office/drawing/2014/main" id="{8B026F8B-F8B2-4120-8F50-442FB022E3F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542819" y="3625668"/>
            <a:ext cx="776989" cy="514153"/>
          </a:xfrm>
          <a:prstGeom prst="rect">
            <a:avLst/>
          </a:prstGeom>
        </p:spPr>
      </p:pic>
      <p:sp>
        <p:nvSpPr>
          <p:cNvPr id="37" name="Textfeld 36">
            <a:extLst>
              <a:ext uri="{FF2B5EF4-FFF2-40B4-BE49-F238E27FC236}">
                <a16:creationId xmlns:a16="http://schemas.microsoft.com/office/drawing/2014/main" id="{495FDF7A-4B6E-42A6-B866-7174DF54E908}"/>
              </a:ext>
            </a:extLst>
          </p:cNvPr>
          <p:cNvSpPr txBox="1"/>
          <p:nvPr/>
        </p:nvSpPr>
        <p:spPr>
          <a:xfrm>
            <a:off x="6191237" y="4098368"/>
            <a:ext cx="753309" cy="246221"/>
          </a:xfrm>
          <a:prstGeom prst="rect">
            <a:avLst/>
          </a:prstGeom>
          <a:noFill/>
        </p:spPr>
        <p:txBody>
          <a:bodyPr wrap="square" rtlCol="0">
            <a:spAutoFit/>
          </a:bodyPr>
          <a:lstStyle/>
          <a:p>
            <a:pPr algn="ctr"/>
            <a:r>
              <a:rPr lang="de-DE" dirty="0"/>
              <a:t>Standard</a:t>
            </a:r>
            <a:endParaRPr lang="en-GB" dirty="0"/>
          </a:p>
        </p:txBody>
      </p:sp>
      <p:pic>
        <p:nvPicPr>
          <p:cNvPr id="38" name="Grafik 37">
            <a:extLst>
              <a:ext uri="{FF2B5EF4-FFF2-40B4-BE49-F238E27FC236}">
                <a16:creationId xmlns:a16="http://schemas.microsoft.com/office/drawing/2014/main" id="{05665AE2-DF05-4986-B225-36661BF4124B}"/>
              </a:ext>
            </a:extLst>
          </p:cNvPr>
          <p:cNvPicPr>
            <a:picLocks noChangeAspect="1"/>
          </p:cNvPicPr>
          <p:nvPr/>
        </p:nvPicPr>
        <p:blipFill>
          <a:blip r:embed="rId7"/>
          <a:stretch>
            <a:fillRect/>
          </a:stretch>
        </p:blipFill>
        <p:spPr>
          <a:xfrm>
            <a:off x="7760200" y="4127093"/>
            <a:ext cx="781403" cy="557039"/>
          </a:xfrm>
          <a:prstGeom prst="rect">
            <a:avLst/>
          </a:prstGeom>
        </p:spPr>
      </p:pic>
      <p:sp>
        <p:nvSpPr>
          <p:cNvPr id="39" name="Textfeld 38">
            <a:extLst>
              <a:ext uri="{FF2B5EF4-FFF2-40B4-BE49-F238E27FC236}">
                <a16:creationId xmlns:a16="http://schemas.microsoft.com/office/drawing/2014/main" id="{32AE8D3F-B37D-45CD-A649-9CCB338E790C}"/>
              </a:ext>
            </a:extLst>
          </p:cNvPr>
          <p:cNvSpPr txBox="1"/>
          <p:nvPr/>
        </p:nvSpPr>
        <p:spPr>
          <a:xfrm>
            <a:off x="8012579" y="4547209"/>
            <a:ext cx="781403" cy="246221"/>
          </a:xfrm>
          <a:prstGeom prst="rect">
            <a:avLst/>
          </a:prstGeom>
          <a:noFill/>
        </p:spPr>
        <p:txBody>
          <a:bodyPr wrap="square" rtlCol="0">
            <a:spAutoFit/>
          </a:bodyPr>
          <a:lstStyle/>
          <a:p>
            <a:pPr algn="ctr"/>
            <a:r>
              <a:rPr lang="de-DE" dirty="0"/>
              <a:t>Einsteiger</a:t>
            </a:r>
            <a:endParaRPr lang="en-GB" dirty="0"/>
          </a:p>
        </p:txBody>
      </p:sp>
      <p:sp>
        <p:nvSpPr>
          <p:cNvPr id="4" name="Foliennummernplatzhalter 3">
            <a:extLst>
              <a:ext uri="{FF2B5EF4-FFF2-40B4-BE49-F238E27FC236}">
                <a16:creationId xmlns:a16="http://schemas.microsoft.com/office/drawing/2014/main" id="{E174F9B6-99AD-4D0F-A664-B7CE1AB99EB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30</a:t>
            </a:fld>
            <a:endParaRPr lang="de-DE" dirty="0"/>
          </a:p>
        </p:txBody>
      </p:sp>
      <p:pic>
        <p:nvPicPr>
          <p:cNvPr id="8" name="Grafik 7">
            <a:extLst>
              <a:ext uri="{FF2B5EF4-FFF2-40B4-BE49-F238E27FC236}">
                <a16:creationId xmlns:a16="http://schemas.microsoft.com/office/drawing/2014/main" id="{A4CE4732-0C12-CEB4-8F23-4C47C4A799B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7354708" y="2389633"/>
            <a:ext cx="534881" cy="1363482"/>
          </a:xfrm>
          <a:prstGeom prst="rect">
            <a:avLst/>
          </a:prstGeom>
        </p:spPr>
      </p:pic>
      <p:pic>
        <p:nvPicPr>
          <p:cNvPr id="9" name="Grafik 8" descr="Ein Bild, das Text, drinnen, Wand enthält.&#10;&#10;Automatisch generierte Beschreibung">
            <a:extLst>
              <a:ext uri="{FF2B5EF4-FFF2-40B4-BE49-F238E27FC236}">
                <a16:creationId xmlns:a16="http://schemas.microsoft.com/office/drawing/2014/main" id="{C0FEE10C-7DA8-D0AA-75BC-A98CA5DB37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9910" y="3485690"/>
            <a:ext cx="834475" cy="654131"/>
          </a:xfrm>
          <a:prstGeom prst="rect">
            <a:avLst/>
          </a:prstGeom>
        </p:spPr>
      </p:pic>
    </p:spTree>
    <p:extLst>
      <p:ext uri="{BB962C8B-B14F-4D97-AF65-F5344CB8AC3E}">
        <p14:creationId xmlns:p14="http://schemas.microsoft.com/office/powerpoint/2010/main" val="134131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106FB83C-A981-4967-BA99-E7783DEF3ED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 der </a:t>
            </a:r>
            <a:r>
              <a:rPr lang="de-DE" b="1" dirty="0" err="1">
                <a:solidFill>
                  <a:srgbClr val="5489C2"/>
                </a:solidFill>
              </a:rPr>
              <a:t>SIDbox</a:t>
            </a:r>
            <a:r>
              <a:rPr lang="de-DE" b="1" dirty="0">
                <a:solidFill>
                  <a:srgbClr val="5489C2"/>
                </a:solidFill>
              </a:rPr>
              <a:t> zu Bürgerterminals an frequentierten Orten</a:t>
            </a:r>
            <a:endParaRPr lang="de-DE" dirty="0"/>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026520" y="2916621"/>
            <a:ext cx="2680908" cy="1787272"/>
          </a:xfrm>
          <a:prstGeom prst="rect">
            <a:avLst/>
          </a:prstGeom>
          <a:effectLst>
            <a:softEdge rad="0"/>
          </a:effectLst>
        </p:spPr>
      </p:pic>
      <p:sp>
        <p:nvSpPr>
          <p:cNvPr id="10" name="Inhaltsplatzhalter 2"/>
          <p:cNvSpPr txBox="1">
            <a:spLocks/>
          </p:cNvSpPr>
          <p:nvPr/>
        </p:nvSpPr>
        <p:spPr bwMode="auto">
          <a:xfrm>
            <a:off x="304603" y="3361233"/>
            <a:ext cx="2952638" cy="4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Digital Service Point</a:t>
            </a:r>
          </a:p>
        </p:txBody>
      </p:sp>
      <p:sp>
        <p:nvSpPr>
          <p:cNvPr id="11" name="AutoShape 5"/>
          <p:cNvSpPr>
            <a:spLocks noChangeArrowheads="1"/>
          </p:cNvSpPr>
          <p:nvPr>
            <p:custDataLst>
              <p:tags r:id="rId1"/>
            </p:custDataLst>
          </p:nvPr>
        </p:nvSpPr>
        <p:spPr bwMode="gray">
          <a:xfrm>
            <a:off x="337585" y="1018044"/>
            <a:ext cx="8369843"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Neue Bauformen für Digital Service Points auf Basis SIDbox</a:t>
            </a:r>
          </a:p>
        </p:txBody>
      </p:sp>
      <p:sp>
        <p:nvSpPr>
          <p:cNvPr id="13" name="Textfeld 12"/>
          <p:cNvSpPr txBox="1"/>
          <p:nvPr/>
        </p:nvSpPr>
        <p:spPr>
          <a:xfrm>
            <a:off x="6614067" y="4349229"/>
            <a:ext cx="966931" cy="215444"/>
          </a:xfrm>
          <a:prstGeom prst="rect">
            <a:avLst/>
          </a:prstGeom>
          <a:noFill/>
        </p:spPr>
        <p:txBody>
          <a:bodyPr wrap="none" rtlCol="0">
            <a:spAutoFit/>
          </a:bodyPr>
          <a:lstStyle/>
          <a:p>
            <a:r>
              <a:rPr lang="de-DE" sz="800" dirty="0">
                <a:latin typeface="+mn-lt"/>
              </a:rPr>
              <a:t>Abb.: </a:t>
            </a:r>
            <a:r>
              <a:rPr lang="de-DE" sz="800" dirty="0" err="1">
                <a:latin typeface="+mn-lt"/>
              </a:rPr>
              <a:t>SIDbox</a:t>
            </a:r>
            <a:r>
              <a:rPr lang="de-DE" sz="800" dirty="0">
                <a:latin typeface="+mn-lt"/>
              </a:rPr>
              <a:t> 1.1</a:t>
            </a:r>
          </a:p>
        </p:txBody>
      </p:sp>
      <p:sp>
        <p:nvSpPr>
          <p:cNvPr id="17" name="Datumsplatzhalter 16"/>
          <p:cNvSpPr>
            <a:spLocks noGrp="1"/>
          </p:cNvSpPr>
          <p:nvPr>
            <p:ph type="dt" sz="half" idx="10"/>
          </p:nvPr>
        </p:nvSpPr>
        <p:spPr/>
        <p:txBody>
          <a:bodyPr/>
          <a:lstStyle/>
          <a:p>
            <a:pPr>
              <a:defRPr/>
            </a:pPr>
            <a:r>
              <a:rPr lang="de-DE"/>
              <a:t>27. Juli 2026</a:t>
            </a:r>
            <a:endParaRPr lang="de-DE" dirty="0"/>
          </a:p>
        </p:txBody>
      </p:sp>
      <p:sp>
        <p:nvSpPr>
          <p:cNvPr id="18" name="Fußzeilenplatzhalter 17"/>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2C4FD6CB-A510-42E6-A40C-58C19851645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31</a:t>
            </a:fld>
            <a:endParaRPr lang="de-DE" dirty="0"/>
          </a:p>
        </p:txBody>
      </p:sp>
      <p:pic>
        <p:nvPicPr>
          <p:cNvPr id="12" name="Grafik 11" descr="Ein Bild, das Text, Elektronik enthält.&#10;&#10;Automatisch generierte Beschreibung">
            <a:extLst>
              <a:ext uri="{FF2B5EF4-FFF2-40B4-BE49-F238E27FC236}">
                <a16:creationId xmlns:a16="http://schemas.microsoft.com/office/drawing/2014/main" id="{52154072-942A-A622-C211-154C3B7269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3090" y="1509732"/>
            <a:ext cx="4101057" cy="3203904"/>
          </a:xfrm>
          <a:prstGeom prst="rect">
            <a:avLst/>
          </a:prstGeom>
        </p:spPr>
      </p:pic>
      <p:sp>
        <p:nvSpPr>
          <p:cNvPr id="8" name="Pfeil nach unten 7"/>
          <p:cNvSpPr/>
          <p:nvPr/>
        </p:nvSpPr>
        <p:spPr bwMode="auto">
          <a:xfrm rot="5400000">
            <a:off x="5531478" y="3420372"/>
            <a:ext cx="373031" cy="1413346"/>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4" name="Inhaltsplatzhalter 2">
            <a:extLst>
              <a:ext uri="{FF2B5EF4-FFF2-40B4-BE49-F238E27FC236}">
                <a16:creationId xmlns:a16="http://schemas.microsoft.com/office/drawing/2014/main" id="{522BC013-2D48-3260-D236-3077741CB310}"/>
              </a:ext>
            </a:extLst>
          </p:cNvPr>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Die ordentlichen Mitglieder von buergerservice.org erhalten im Regelfall die Tischversion eines Bürgerterminals mit </a:t>
            </a:r>
            <a:r>
              <a:rPr lang="de-DE" altLang="de-DE" sz="1200" dirty="0" err="1"/>
              <a:t>Touchscreenfunktion</a:t>
            </a:r>
            <a:r>
              <a:rPr lang="de-DE" altLang="de-DE" sz="1200" dirty="0"/>
              <a:t>.</a:t>
            </a:r>
          </a:p>
        </p:txBody>
      </p:sp>
    </p:spTree>
    <p:extLst>
      <p:ext uri="{BB962C8B-B14F-4D97-AF65-F5344CB8AC3E}">
        <p14:creationId xmlns:p14="http://schemas.microsoft.com/office/powerpoint/2010/main" val="31939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960E9016-326A-4576-ADA6-20D4AAD07F0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 der </a:t>
            </a:r>
            <a:r>
              <a:rPr lang="de-DE" b="1" dirty="0" err="1">
                <a:solidFill>
                  <a:srgbClr val="5489C2"/>
                </a:solidFill>
              </a:rPr>
              <a:t>SIDbox</a:t>
            </a:r>
            <a:r>
              <a:rPr lang="de-DE" b="1" dirty="0">
                <a:solidFill>
                  <a:srgbClr val="5489C2"/>
                </a:solidFill>
              </a:rPr>
              <a:t> zu Bürgerterminals an frequentierten Orten</a:t>
            </a:r>
            <a:endParaRPr lang="de-DE" sz="1800" dirty="0">
              <a:solidFill>
                <a:srgbClr val="5489C2"/>
              </a:solidFill>
            </a:endParaRPr>
          </a:p>
        </p:txBody>
      </p:sp>
      <p:sp>
        <p:nvSpPr>
          <p:cNvPr id="11"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Mit der bootfähigen </a:t>
            </a:r>
            <a:r>
              <a:rPr lang="de-DE" altLang="de-DE" sz="1200" b="1" dirty="0">
                <a:hlinkClick r:id="rId4"/>
              </a:rPr>
              <a:t>SIDbox</a:t>
            </a:r>
            <a:r>
              <a:rPr lang="de-DE" altLang="de-DE" sz="1200" b="1" dirty="0"/>
              <a:t> </a:t>
            </a:r>
            <a:r>
              <a:rPr lang="de-DE" altLang="de-DE" sz="1200" dirty="0"/>
              <a:t>kann bereits im Rahmen einer Fördermitgliedschaft bei buergerservice.org auf einfachste Art und Weise ein Bürgerterminal aufgestellt werden. </a:t>
            </a:r>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r>
              <a:rPr lang="de-DE" altLang="de-DE" sz="1200" dirty="0"/>
              <a:t>Neben der </a:t>
            </a:r>
            <a:r>
              <a:rPr lang="de-DE" altLang="de-DE" sz="1200" dirty="0" err="1"/>
              <a:t>SIDbox</a:t>
            </a:r>
            <a:r>
              <a:rPr lang="de-DE" altLang="de-DE" sz="1200" dirty="0"/>
              <a:t> sind nur noch ein handelsüblicher PC, ein Display und eine Tastatur/Maus notwendig.</a:t>
            </a:r>
          </a:p>
        </p:txBody>
      </p:sp>
      <p:pic>
        <p:nvPicPr>
          <p:cNvPr id="12"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337585" y="1480863"/>
            <a:ext cx="5491715" cy="309114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a:hlinkClick r:id="rId4"/>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4759" y="2463261"/>
            <a:ext cx="2165305" cy="1543957"/>
          </a:xfrm>
          <a:prstGeom prst="rect">
            <a:avLst/>
          </a:prstGeom>
        </p:spPr>
      </p:pic>
      <p:sp>
        <p:nvSpPr>
          <p:cNvPr id="9" name="Pfeil nach unten 8"/>
          <p:cNvSpPr/>
          <p:nvPr/>
        </p:nvSpPr>
        <p:spPr bwMode="auto">
          <a:xfrm rot="5577435">
            <a:off x="5253132" y="2333293"/>
            <a:ext cx="373029" cy="2685154"/>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Bürgerterminal auf Basis </a:t>
            </a: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in einem Zeitschriften-Laden mit Postfiliale</a:t>
            </a:r>
          </a:p>
        </p:txBody>
      </p:sp>
      <p:sp>
        <p:nvSpPr>
          <p:cNvPr id="3" name="Textfeld 2"/>
          <p:cNvSpPr txBox="1"/>
          <p:nvPr/>
        </p:nvSpPr>
        <p:spPr>
          <a:xfrm>
            <a:off x="7673133" y="3790525"/>
            <a:ext cx="966931" cy="215444"/>
          </a:xfrm>
          <a:prstGeom prst="rect">
            <a:avLst/>
          </a:prstGeom>
          <a:noFill/>
        </p:spPr>
        <p:txBody>
          <a:bodyPr wrap="none" rtlCol="0">
            <a:spAutoFit/>
          </a:bodyPr>
          <a:lstStyle/>
          <a:p>
            <a:r>
              <a:rPr lang="de-DE" sz="800" dirty="0">
                <a:latin typeface="+mn-lt"/>
              </a:rPr>
              <a:t>Abb.: </a:t>
            </a:r>
            <a:r>
              <a:rPr lang="de-DE" sz="800" dirty="0" err="1">
                <a:latin typeface="+mn-lt"/>
              </a:rPr>
              <a:t>SIDbox</a:t>
            </a:r>
            <a:r>
              <a:rPr lang="de-DE" sz="800" dirty="0">
                <a:latin typeface="+mn-lt"/>
              </a:rPr>
              <a:t> 1.0</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Foliennummernplatzhalter 7">
            <a:extLst>
              <a:ext uri="{FF2B5EF4-FFF2-40B4-BE49-F238E27FC236}">
                <a16:creationId xmlns:a16="http://schemas.microsoft.com/office/drawing/2014/main" id="{6F576280-8732-40DE-8965-D7B0215F3301}"/>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32</a:t>
            </a:fld>
            <a:endParaRPr lang="de-DE" dirty="0"/>
          </a:p>
        </p:txBody>
      </p:sp>
    </p:spTree>
    <p:extLst>
      <p:ext uri="{BB962C8B-B14F-4D97-AF65-F5344CB8AC3E}">
        <p14:creationId xmlns:p14="http://schemas.microsoft.com/office/powerpoint/2010/main" val="416438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B3D5572F-3B2D-4DD5-9194-2552E1C9E2E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 der SIDbox zu Bürgerterminals an frequentierten Orten</a:t>
            </a:r>
            <a:endParaRPr lang="de-DE" sz="1800" dirty="0">
              <a:solidFill>
                <a:srgbClr val="5489C2"/>
              </a:solidFill>
            </a:endParaRPr>
          </a:p>
        </p:txBody>
      </p:sp>
      <p:sp>
        <p:nvSpPr>
          <p:cNvPr id="11"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Mit der bootfähigen </a:t>
            </a:r>
            <a:r>
              <a:rPr lang="de-DE" altLang="de-DE" sz="1200" b="1" dirty="0">
                <a:hlinkClick r:id="rId4"/>
              </a:rPr>
              <a:t>SIDbox</a:t>
            </a:r>
            <a:r>
              <a:rPr lang="de-DE" altLang="de-DE" sz="1200" b="1" dirty="0"/>
              <a:t> </a:t>
            </a:r>
            <a:r>
              <a:rPr lang="de-DE" altLang="de-DE" sz="1200" dirty="0"/>
              <a:t>kann bereits im Rahmen einer Fördermitgliedschaft bei buergerservice.org auf einfachste Art und Weise ein Bürgerterminal aufgestellt werden. </a:t>
            </a:r>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r>
              <a:rPr lang="de-DE" altLang="de-DE" sz="1200" dirty="0"/>
              <a:t>Neben der </a:t>
            </a:r>
            <a:r>
              <a:rPr lang="de-DE" altLang="de-DE" sz="1200" dirty="0" err="1"/>
              <a:t>SIDbox</a:t>
            </a:r>
            <a:r>
              <a:rPr lang="de-DE" altLang="de-DE" sz="1200" dirty="0"/>
              <a:t> sind nur noch ein handelsüblicher PC, ein Display und eine Tastatur/Maus notwendig.</a:t>
            </a:r>
          </a:p>
        </p:txBody>
      </p:sp>
      <p:pic>
        <p:nvPicPr>
          <p:cNvPr id="12"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337585" y="1480863"/>
            <a:ext cx="5491715" cy="309114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a:hlinkClick r:id="rId4"/>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4759" y="2463261"/>
            <a:ext cx="2165305" cy="1543957"/>
          </a:xfrm>
          <a:prstGeom prst="rect">
            <a:avLst/>
          </a:prstGeom>
        </p:spPr>
      </p:pic>
      <p:sp>
        <p:nvSpPr>
          <p:cNvPr id="9" name="Pfeil nach unten 8"/>
          <p:cNvSpPr/>
          <p:nvPr/>
        </p:nvSpPr>
        <p:spPr bwMode="auto">
          <a:xfrm rot="5878669">
            <a:off x="4182451" y="1051923"/>
            <a:ext cx="373029" cy="4389996"/>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Bürgerterminal auf Basis </a:t>
            </a: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in einem Show-</a:t>
            </a:r>
            <a:r>
              <a:rPr lang="de-DE" sz="1600" dirty="0" err="1">
                <a:solidFill>
                  <a:schemeClr val="bg1"/>
                </a:solidFill>
                <a:latin typeface="+mn-lt"/>
                <a:ea typeface="ＭＳ Ｐゴシック" pitchFamily="34" charset="-128"/>
                <a:cs typeface="Arial" pitchFamily="34" charset="0"/>
              </a:rPr>
              <a:t>Room</a:t>
            </a:r>
            <a:r>
              <a:rPr lang="de-DE" sz="1600" dirty="0">
                <a:solidFill>
                  <a:schemeClr val="bg1"/>
                </a:solidFill>
                <a:latin typeface="+mn-lt"/>
                <a:ea typeface="ＭＳ Ｐゴシック" pitchFamily="34" charset="-128"/>
                <a:cs typeface="Arial" pitchFamily="34" charset="0"/>
              </a:rPr>
              <a:t> der Deutschen Telekom</a:t>
            </a:r>
          </a:p>
        </p:txBody>
      </p:sp>
      <p:sp>
        <p:nvSpPr>
          <p:cNvPr id="15" name="Textfeld 14"/>
          <p:cNvSpPr txBox="1"/>
          <p:nvPr/>
        </p:nvSpPr>
        <p:spPr>
          <a:xfrm>
            <a:off x="7673133" y="3790525"/>
            <a:ext cx="966931" cy="215444"/>
          </a:xfrm>
          <a:prstGeom prst="rect">
            <a:avLst/>
          </a:prstGeom>
          <a:noFill/>
        </p:spPr>
        <p:txBody>
          <a:bodyPr wrap="none" rtlCol="0">
            <a:spAutoFit/>
          </a:bodyPr>
          <a:lstStyle/>
          <a:p>
            <a:r>
              <a:rPr lang="de-DE" sz="800" dirty="0">
                <a:latin typeface="+mn-lt"/>
              </a:rPr>
              <a:t>Abb.: </a:t>
            </a:r>
            <a:r>
              <a:rPr lang="de-DE" sz="800" dirty="0" err="1">
                <a:latin typeface="+mn-lt"/>
              </a:rPr>
              <a:t>SIDbox</a:t>
            </a:r>
            <a:r>
              <a:rPr lang="de-DE" sz="800" dirty="0">
                <a:latin typeface="+mn-lt"/>
              </a:rPr>
              <a:t> 1.0</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Foliennummernplatzhalter 7">
            <a:extLst>
              <a:ext uri="{FF2B5EF4-FFF2-40B4-BE49-F238E27FC236}">
                <a16:creationId xmlns:a16="http://schemas.microsoft.com/office/drawing/2014/main" id="{DF430941-548E-4368-8A5C-7FD052EC6BE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33</a:t>
            </a:fld>
            <a:endParaRPr lang="de-DE" dirty="0"/>
          </a:p>
        </p:txBody>
      </p:sp>
    </p:spTree>
    <p:extLst>
      <p:ext uri="{BB962C8B-B14F-4D97-AF65-F5344CB8AC3E}">
        <p14:creationId xmlns:p14="http://schemas.microsoft.com/office/powerpoint/2010/main" val="74141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B3D5572F-3B2D-4DD5-9194-2552E1C9E2E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 der SIDbox zu Bürgerterminals an frequentierten Orten</a:t>
            </a:r>
            <a:endParaRPr lang="de-DE" sz="1800" dirty="0">
              <a:solidFill>
                <a:srgbClr val="5489C2"/>
              </a:solidFill>
            </a:endParaRPr>
          </a:p>
        </p:txBody>
      </p:sp>
      <p:pic>
        <p:nvPicPr>
          <p:cNvPr id="12" name="Grafik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341693" y="1480863"/>
            <a:ext cx="2082757" cy="309114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Bürgerterminal auf Basis </a:t>
            </a: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für Messen und Veranstaltungen</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Foliennummernplatzhalter 7">
            <a:extLst>
              <a:ext uri="{FF2B5EF4-FFF2-40B4-BE49-F238E27FC236}">
                <a16:creationId xmlns:a16="http://schemas.microsoft.com/office/drawing/2014/main" id="{DF430941-548E-4368-8A5C-7FD052EC6BE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34</a:t>
            </a:fld>
            <a:endParaRPr lang="de-DE" dirty="0"/>
          </a:p>
        </p:txBody>
      </p:sp>
      <p:pic>
        <p:nvPicPr>
          <p:cNvPr id="14" name="Grafik 2">
            <a:extLst>
              <a:ext uri="{FF2B5EF4-FFF2-40B4-BE49-F238E27FC236}">
                <a16:creationId xmlns:a16="http://schemas.microsoft.com/office/drawing/2014/main" id="{447A8D63-3A50-7296-A8BE-1E0D02539A9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auto">
          <a:xfrm>
            <a:off x="3340282" y="1482252"/>
            <a:ext cx="5492900" cy="308975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78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EAC80568-9F63-4DB0-9224-FBA27E7305F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15"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1022680" y="1480863"/>
            <a:ext cx="4121525" cy="309114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 </a:t>
            </a:r>
            <a:br>
              <a:rPr lang="de-DE" b="1" dirty="0">
                <a:solidFill>
                  <a:srgbClr val="5489C2"/>
                </a:solidFill>
              </a:rPr>
            </a:br>
            <a:r>
              <a:rPr lang="de-DE" b="1" dirty="0">
                <a:solidFill>
                  <a:srgbClr val="5489C2"/>
                </a:solidFill>
              </a:rPr>
              <a:t>Mit der SIDbox zu Bürgerterminals an frequentierten Orten</a:t>
            </a:r>
            <a:endParaRPr lang="de-DE" sz="1800" dirty="0">
              <a:solidFill>
                <a:srgbClr val="5489C2"/>
              </a:solidFill>
            </a:endParaRPr>
          </a:p>
        </p:txBody>
      </p:sp>
      <p:sp>
        <p:nvSpPr>
          <p:cNvPr id="11"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Mit der bootfähigen </a:t>
            </a:r>
            <a:r>
              <a:rPr lang="de-DE" altLang="de-DE" sz="1200" b="1" dirty="0" err="1">
                <a:hlinkClick r:id="rId5"/>
              </a:rPr>
              <a:t>SIDbox</a:t>
            </a:r>
            <a:r>
              <a:rPr lang="de-DE" altLang="de-DE" sz="1200" b="1" dirty="0"/>
              <a:t> (Core) </a:t>
            </a:r>
            <a:r>
              <a:rPr lang="de-DE" altLang="de-DE" sz="1200" dirty="0"/>
              <a:t>können auch professionelle Bürgerterminals mit integriertem Komfortkartenlesegerät verwendet werden. </a:t>
            </a:r>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p:txBody>
      </p:sp>
      <p:pic>
        <p:nvPicPr>
          <p:cNvPr id="6" name="Grafik 5">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4759" y="2767687"/>
            <a:ext cx="2165305" cy="935105"/>
          </a:xfrm>
          <a:prstGeom prst="rect">
            <a:avLst/>
          </a:prstGeom>
        </p:spPr>
      </p:pic>
      <p:sp>
        <p:nvSpPr>
          <p:cNvPr id="9" name="Pfeil nach unten 8"/>
          <p:cNvSpPr/>
          <p:nvPr/>
        </p:nvSpPr>
        <p:spPr bwMode="auto">
          <a:xfrm rot="5400000">
            <a:off x="4916231" y="1964927"/>
            <a:ext cx="373029" cy="2752788"/>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Bürgerterminal auf Basis </a:t>
            </a: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in der Landeshauptstadt Düsseldorf</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Foliennummernplatzhalter 7">
            <a:extLst>
              <a:ext uri="{FF2B5EF4-FFF2-40B4-BE49-F238E27FC236}">
                <a16:creationId xmlns:a16="http://schemas.microsoft.com/office/drawing/2014/main" id="{F828B6FA-431A-4053-B9D8-B7B4594E5F6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35</a:t>
            </a:fld>
            <a:endParaRPr lang="de-DE" dirty="0"/>
          </a:p>
        </p:txBody>
      </p:sp>
    </p:spTree>
    <p:extLst>
      <p:ext uri="{BB962C8B-B14F-4D97-AF65-F5344CB8AC3E}">
        <p14:creationId xmlns:p14="http://schemas.microsoft.com/office/powerpoint/2010/main" val="183853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EAC80568-9F63-4DB0-9224-FBA27E7305F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15" name="Grafik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rot="5400000">
            <a:off x="2488029" y="1853435"/>
            <a:ext cx="3091144" cy="2318358"/>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 </a:t>
            </a:r>
            <a:br>
              <a:rPr lang="de-DE" b="1" dirty="0">
                <a:solidFill>
                  <a:srgbClr val="5489C2"/>
                </a:solidFill>
              </a:rPr>
            </a:br>
            <a:r>
              <a:rPr lang="de-DE" b="1" dirty="0">
                <a:solidFill>
                  <a:srgbClr val="5489C2"/>
                </a:solidFill>
              </a:rPr>
              <a:t>Mit der SIDbox zu Bürgerterminals an frequentierten Orten</a:t>
            </a:r>
            <a:endParaRPr lang="de-DE" sz="1800" dirty="0">
              <a:solidFill>
                <a:srgbClr val="5489C2"/>
              </a:solidFill>
            </a:endParaRPr>
          </a:p>
        </p:txBody>
      </p:sp>
      <p:sp>
        <p:nvSpPr>
          <p:cNvPr id="11"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Mit der bootfähigen </a:t>
            </a:r>
            <a:r>
              <a:rPr lang="de-DE" altLang="de-DE" sz="1200" b="1" dirty="0" err="1">
                <a:hlinkClick r:id="rId5"/>
              </a:rPr>
              <a:t>SIDbox</a:t>
            </a:r>
            <a:r>
              <a:rPr lang="de-DE" altLang="de-DE" sz="1200" b="1" dirty="0"/>
              <a:t> (Core) </a:t>
            </a:r>
            <a:r>
              <a:rPr lang="de-DE" altLang="de-DE" sz="1200" dirty="0"/>
              <a:t>können auch professionelle Bürgerterminals mit integriertem Komfortkartenlesegerät verwendet werden. </a:t>
            </a:r>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p:txBody>
      </p:sp>
      <p:pic>
        <p:nvPicPr>
          <p:cNvPr id="6" name="Grafik 5">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4759" y="2767687"/>
            <a:ext cx="2165305" cy="935105"/>
          </a:xfrm>
          <a:prstGeom prst="rect">
            <a:avLst/>
          </a:prstGeom>
        </p:spPr>
      </p:pic>
      <p:sp>
        <p:nvSpPr>
          <p:cNvPr id="9" name="Pfeil nach unten 8"/>
          <p:cNvSpPr/>
          <p:nvPr/>
        </p:nvSpPr>
        <p:spPr bwMode="auto">
          <a:xfrm rot="5400000">
            <a:off x="5209972" y="2258669"/>
            <a:ext cx="373029" cy="2165306"/>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Bürgerterminal auf Basis </a:t>
            </a: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in der Bundesstadt Bonn</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Foliennummernplatzhalter 7">
            <a:extLst>
              <a:ext uri="{FF2B5EF4-FFF2-40B4-BE49-F238E27FC236}">
                <a16:creationId xmlns:a16="http://schemas.microsoft.com/office/drawing/2014/main" id="{F828B6FA-431A-4053-B9D8-B7B4594E5F6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36</a:t>
            </a:fld>
            <a:endParaRPr lang="de-DE" dirty="0"/>
          </a:p>
        </p:txBody>
      </p:sp>
      <p:pic>
        <p:nvPicPr>
          <p:cNvPr id="12" name="Grafik 2">
            <a:extLst>
              <a:ext uri="{FF2B5EF4-FFF2-40B4-BE49-F238E27FC236}">
                <a16:creationId xmlns:a16="http://schemas.microsoft.com/office/drawing/2014/main" id="{173F2F68-F57B-941C-2536-0261C4C5A1E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bwMode="auto">
          <a:xfrm rot="5400000">
            <a:off x="-84769" y="2156277"/>
            <a:ext cx="3091144" cy="174031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58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106FB83C-A981-4967-BA99-E7783DEF3ED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12"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630462" y="1480863"/>
            <a:ext cx="2318358" cy="3091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 der </a:t>
            </a:r>
            <a:r>
              <a:rPr lang="de-DE" b="1" dirty="0" err="1">
                <a:solidFill>
                  <a:srgbClr val="5489C2"/>
                </a:solidFill>
              </a:rPr>
              <a:t>SIDbox</a:t>
            </a:r>
            <a:r>
              <a:rPr lang="de-DE" b="1" dirty="0">
                <a:solidFill>
                  <a:srgbClr val="5489C2"/>
                </a:solidFill>
              </a:rPr>
              <a:t> zu Bürgerterminals an frequentierten Orten</a:t>
            </a:r>
            <a:endParaRPr lang="de-DE" dirty="0"/>
          </a:p>
        </p:txBody>
      </p:sp>
      <p:pic>
        <p:nvPicPr>
          <p:cNvPr id="6" name="Grafik 5">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95263" y="3492333"/>
            <a:ext cx="1607362" cy="694153"/>
          </a:xfrm>
          <a:prstGeom prst="rect">
            <a:avLst/>
          </a:prstGeom>
        </p:spPr>
      </p:pic>
      <p:pic>
        <p:nvPicPr>
          <p:cNvPr id="7" name="Grafi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8182" y="1658695"/>
            <a:ext cx="2484318" cy="1743651"/>
          </a:xfrm>
          <a:prstGeom prst="rect">
            <a:avLst/>
          </a:prstGeom>
          <a:effectLst>
            <a:softEdge rad="0"/>
          </a:effectLst>
        </p:spPr>
      </p:pic>
      <p:sp>
        <p:nvSpPr>
          <p:cNvPr id="8" name="Pfeil nach unten 7"/>
          <p:cNvSpPr/>
          <p:nvPr/>
        </p:nvSpPr>
        <p:spPr bwMode="auto">
          <a:xfrm rot="5400000">
            <a:off x="5617459" y="3164249"/>
            <a:ext cx="373031" cy="1350326"/>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9" name="Pfeil nach unten 8"/>
          <p:cNvSpPr/>
          <p:nvPr/>
        </p:nvSpPr>
        <p:spPr bwMode="auto">
          <a:xfrm rot="5400000">
            <a:off x="5614274" y="2081387"/>
            <a:ext cx="381278" cy="1348451"/>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0" name="Inhaltsplatzhalter 2"/>
          <p:cNvSpPr txBox="1">
            <a:spLocks/>
          </p:cNvSpPr>
          <p:nvPr/>
        </p:nvSpPr>
        <p:spPr bwMode="auto">
          <a:xfrm>
            <a:off x="304603" y="3361233"/>
            <a:ext cx="2952638" cy="4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Digital Service Point</a:t>
            </a:r>
          </a:p>
        </p:txBody>
      </p:sp>
      <p:sp>
        <p:nvSpPr>
          <p:cNvPr id="11" name="AutoShape 5"/>
          <p:cNvSpPr>
            <a:spLocks noChangeArrowheads="1"/>
          </p:cNvSpPr>
          <p:nvPr>
            <p:custDataLst>
              <p:tags r:id="rId1"/>
            </p:custDataLst>
          </p:nvPr>
        </p:nvSpPr>
        <p:spPr bwMode="gray">
          <a:xfrm>
            <a:off x="337585" y="1018044"/>
            <a:ext cx="8369843"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Neue Bauformen für Digital Service Points auf Basis SIDbox</a:t>
            </a:r>
          </a:p>
        </p:txBody>
      </p:sp>
      <p:sp>
        <p:nvSpPr>
          <p:cNvPr id="13" name="Textfeld 12"/>
          <p:cNvSpPr txBox="1"/>
          <p:nvPr/>
        </p:nvSpPr>
        <p:spPr>
          <a:xfrm>
            <a:off x="6479139" y="3003962"/>
            <a:ext cx="966931" cy="215444"/>
          </a:xfrm>
          <a:prstGeom prst="rect">
            <a:avLst/>
          </a:prstGeom>
          <a:noFill/>
        </p:spPr>
        <p:txBody>
          <a:bodyPr wrap="none" rtlCol="0">
            <a:spAutoFit/>
          </a:bodyPr>
          <a:lstStyle/>
          <a:p>
            <a:r>
              <a:rPr lang="de-DE" sz="800" dirty="0">
                <a:latin typeface="+mn-lt"/>
              </a:rPr>
              <a:t>Abb.: </a:t>
            </a:r>
            <a:r>
              <a:rPr lang="de-DE" sz="800" dirty="0" err="1">
                <a:latin typeface="+mn-lt"/>
              </a:rPr>
              <a:t>SIDbox</a:t>
            </a:r>
            <a:r>
              <a:rPr lang="de-DE" sz="800" dirty="0">
                <a:latin typeface="+mn-lt"/>
              </a:rPr>
              <a:t> 1.1</a:t>
            </a:r>
          </a:p>
        </p:txBody>
      </p:sp>
      <p:sp>
        <p:nvSpPr>
          <p:cNvPr id="17" name="Datumsplatzhalter 16"/>
          <p:cNvSpPr>
            <a:spLocks noGrp="1"/>
          </p:cNvSpPr>
          <p:nvPr>
            <p:ph type="dt" sz="half" idx="10"/>
          </p:nvPr>
        </p:nvSpPr>
        <p:spPr/>
        <p:txBody>
          <a:bodyPr/>
          <a:lstStyle/>
          <a:p>
            <a:pPr>
              <a:defRPr/>
            </a:pPr>
            <a:r>
              <a:rPr lang="de-DE"/>
              <a:t>27. Juli 2026</a:t>
            </a:r>
            <a:endParaRPr lang="de-DE" dirty="0"/>
          </a:p>
        </p:txBody>
      </p:sp>
      <p:sp>
        <p:nvSpPr>
          <p:cNvPr id="18" name="Fußzeilenplatzhalter 17"/>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2C4FD6CB-A510-42E6-A40C-58C19851645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37</a:t>
            </a:fld>
            <a:endParaRPr lang="de-DE" dirty="0"/>
          </a:p>
        </p:txBody>
      </p:sp>
      <p:pic>
        <p:nvPicPr>
          <p:cNvPr id="14" name="Grafik 13" descr="Ein Bild, das Text, drinnen, Schreibtisch, computer enthält.&#10;&#10;Automatisch generierte Beschreibung">
            <a:extLst>
              <a:ext uri="{FF2B5EF4-FFF2-40B4-BE49-F238E27FC236}">
                <a16:creationId xmlns:a16="http://schemas.microsoft.com/office/drawing/2014/main" id="{6CB69B9E-BA4E-7789-DC58-527BADCBF5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7585" y="1480863"/>
            <a:ext cx="3095457" cy="1742742"/>
          </a:xfrm>
          <a:prstGeom prst="rect">
            <a:avLst/>
          </a:prstGeom>
        </p:spPr>
      </p:pic>
    </p:spTree>
    <p:extLst>
      <p:ext uri="{BB962C8B-B14F-4D97-AF65-F5344CB8AC3E}">
        <p14:creationId xmlns:p14="http://schemas.microsoft.com/office/powerpoint/2010/main" val="16857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106FB83C-A981-4967-BA99-E7783DEF3ED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 der </a:t>
            </a:r>
            <a:r>
              <a:rPr lang="de-DE" b="1" dirty="0" err="1">
                <a:solidFill>
                  <a:srgbClr val="5489C2"/>
                </a:solidFill>
              </a:rPr>
              <a:t>SIDbox</a:t>
            </a:r>
            <a:r>
              <a:rPr lang="de-DE" b="1" dirty="0">
                <a:solidFill>
                  <a:srgbClr val="5489C2"/>
                </a:solidFill>
              </a:rPr>
              <a:t> zu Bürgerterminals an frequentierten Orten</a:t>
            </a:r>
            <a:endParaRPr lang="de-DE" dirty="0"/>
          </a:p>
        </p:txBody>
      </p:sp>
      <p:pic>
        <p:nvPicPr>
          <p:cNvPr id="6" name="Grafik 5">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5263" y="3492333"/>
            <a:ext cx="1607362" cy="694153"/>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88182" y="1658695"/>
            <a:ext cx="2484318" cy="1743651"/>
          </a:xfrm>
          <a:prstGeom prst="rect">
            <a:avLst/>
          </a:prstGeom>
          <a:effectLst>
            <a:softEdge rad="0"/>
          </a:effectLst>
        </p:spPr>
      </p:pic>
      <p:sp>
        <p:nvSpPr>
          <p:cNvPr id="8" name="Pfeil nach unten 7"/>
          <p:cNvSpPr/>
          <p:nvPr/>
        </p:nvSpPr>
        <p:spPr bwMode="auto">
          <a:xfrm rot="5400000">
            <a:off x="5617459" y="3164249"/>
            <a:ext cx="373031" cy="1350326"/>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9" name="Pfeil nach unten 8"/>
          <p:cNvSpPr/>
          <p:nvPr/>
        </p:nvSpPr>
        <p:spPr bwMode="auto">
          <a:xfrm rot="5400000">
            <a:off x="5614274" y="2081387"/>
            <a:ext cx="381278" cy="1348451"/>
          </a:xfrm>
          <a:prstGeom prst="downArrow">
            <a:avLst/>
          </a:prstGeom>
          <a:solidFill>
            <a:schemeClr val="bg1">
              <a:lumMod val="95000"/>
              <a:alpha val="60000"/>
            </a:schemeClr>
          </a:solidFill>
          <a:ln w="9525" algn="ctr">
            <a:solidFill>
              <a:srgbClr val="58B227"/>
            </a:solidFill>
            <a:round/>
            <a:headEnd/>
            <a:tailEnd/>
          </a:ln>
          <a:effectLst/>
        </p:spPr>
        <p:txBody>
          <a:bodyPr lIns="68553" tIns="34276" rIns="68553" bIns="34276" anchor="ctr"/>
          <a:lstStyle/>
          <a:p>
            <a:pPr algn="ctr" defTabSz="685800">
              <a:lnSpc>
                <a:spcPct val="90000"/>
              </a:lnSpc>
              <a:spcBef>
                <a:spcPct val="0"/>
              </a:spcBef>
              <a:buClrTx/>
              <a:buSzTx/>
            </a:pPr>
            <a:endParaRPr lang="de-DE" sz="3600" b="1">
              <a:solidFill>
                <a:schemeClr val="bg1"/>
              </a:solidFill>
              <a:latin typeface="+mn-lt"/>
            </a:endParaRPr>
          </a:p>
        </p:txBody>
      </p:sp>
      <p:sp>
        <p:nvSpPr>
          <p:cNvPr id="10" name="Inhaltsplatzhalter 2"/>
          <p:cNvSpPr txBox="1">
            <a:spLocks/>
          </p:cNvSpPr>
          <p:nvPr/>
        </p:nvSpPr>
        <p:spPr bwMode="auto">
          <a:xfrm>
            <a:off x="304603" y="3361233"/>
            <a:ext cx="2952638" cy="4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Digital Service Point</a:t>
            </a:r>
          </a:p>
        </p:txBody>
      </p:sp>
      <p:sp>
        <p:nvSpPr>
          <p:cNvPr id="11" name="AutoShape 5"/>
          <p:cNvSpPr>
            <a:spLocks noChangeArrowheads="1"/>
          </p:cNvSpPr>
          <p:nvPr>
            <p:custDataLst>
              <p:tags r:id="rId1"/>
            </p:custDataLst>
          </p:nvPr>
        </p:nvSpPr>
        <p:spPr bwMode="gray">
          <a:xfrm>
            <a:off x="337585" y="1018044"/>
            <a:ext cx="8369843"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Neue Bauformen für Digital Service Points auf Basis SIDbox</a:t>
            </a:r>
          </a:p>
        </p:txBody>
      </p:sp>
      <p:sp>
        <p:nvSpPr>
          <p:cNvPr id="13" name="Textfeld 12"/>
          <p:cNvSpPr txBox="1"/>
          <p:nvPr/>
        </p:nvSpPr>
        <p:spPr>
          <a:xfrm>
            <a:off x="6479139" y="3003962"/>
            <a:ext cx="966931" cy="215444"/>
          </a:xfrm>
          <a:prstGeom prst="rect">
            <a:avLst/>
          </a:prstGeom>
          <a:noFill/>
        </p:spPr>
        <p:txBody>
          <a:bodyPr wrap="none" rtlCol="0">
            <a:spAutoFit/>
          </a:bodyPr>
          <a:lstStyle/>
          <a:p>
            <a:r>
              <a:rPr lang="de-DE" sz="800" dirty="0">
                <a:latin typeface="+mn-lt"/>
              </a:rPr>
              <a:t>Abb.: </a:t>
            </a:r>
            <a:r>
              <a:rPr lang="de-DE" sz="800" dirty="0" err="1">
                <a:latin typeface="+mn-lt"/>
              </a:rPr>
              <a:t>SIDbox</a:t>
            </a:r>
            <a:r>
              <a:rPr lang="de-DE" sz="800" dirty="0">
                <a:latin typeface="+mn-lt"/>
              </a:rPr>
              <a:t> 1.1</a:t>
            </a:r>
          </a:p>
        </p:txBody>
      </p:sp>
      <p:sp>
        <p:nvSpPr>
          <p:cNvPr id="17" name="Datumsplatzhalter 16"/>
          <p:cNvSpPr>
            <a:spLocks noGrp="1"/>
          </p:cNvSpPr>
          <p:nvPr>
            <p:ph type="dt" sz="half" idx="10"/>
          </p:nvPr>
        </p:nvSpPr>
        <p:spPr/>
        <p:txBody>
          <a:bodyPr/>
          <a:lstStyle/>
          <a:p>
            <a:pPr>
              <a:defRPr/>
            </a:pPr>
            <a:r>
              <a:rPr lang="de-DE"/>
              <a:t>27. Juli 2026</a:t>
            </a:r>
            <a:endParaRPr lang="de-DE" dirty="0"/>
          </a:p>
        </p:txBody>
      </p:sp>
      <p:sp>
        <p:nvSpPr>
          <p:cNvPr id="18" name="Fußzeilenplatzhalter 17"/>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2C4FD6CB-A510-42E6-A40C-58C19851645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38</a:t>
            </a:fld>
            <a:endParaRPr lang="de-DE" dirty="0"/>
          </a:p>
        </p:txBody>
      </p:sp>
      <p:pic>
        <p:nvPicPr>
          <p:cNvPr id="19" name="Grafik 18" descr="Ein Bild, das Text, drinnen, Computer enthält.&#10;&#10;Automatisch generierte Beschreibung">
            <a:extLst>
              <a:ext uri="{FF2B5EF4-FFF2-40B4-BE49-F238E27FC236}">
                <a16:creationId xmlns:a16="http://schemas.microsoft.com/office/drawing/2014/main" id="{92C54B79-FD1D-6288-C4A0-A47B20CBF4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75800" y="1450413"/>
            <a:ext cx="2489312" cy="3367069"/>
          </a:xfrm>
          <a:prstGeom prst="rect">
            <a:avLst/>
          </a:prstGeom>
        </p:spPr>
      </p:pic>
    </p:spTree>
    <p:extLst>
      <p:ext uri="{BB962C8B-B14F-4D97-AF65-F5344CB8AC3E}">
        <p14:creationId xmlns:p14="http://schemas.microsoft.com/office/powerpoint/2010/main" val="109882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688AA423-69B1-4558-AD67-13A4C0C961B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 </a:t>
            </a:r>
            <a:br>
              <a:rPr lang="de-DE" b="1" dirty="0">
                <a:solidFill>
                  <a:srgbClr val="5489C2"/>
                </a:solidFill>
              </a:rPr>
            </a:br>
            <a:r>
              <a:rPr lang="de-DE" b="1" dirty="0">
                <a:solidFill>
                  <a:srgbClr val="5489C2"/>
                </a:solidFill>
              </a:rPr>
              <a:t>Mit der SIDbox zu Bürgerterminals an frequentierten Orten</a:t>
            </a:r>
            <a:endParaRPr lang="de-DE" sz="1800" dirty="0">
              <a:solidFill>
                <a:srgbClr val="5489C2"/>
              </a:solidFill>
            </a:endParaRPr>
          </a:p>
        </p:txBody>
      </p:sp>
      <p:sp>
        <p:nvSpPr>
          <p:cNvPr id="11"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Die </a:t>
            </a:r>
            <a:r>
              <a:rPr lang="de-DE" altLang="de-DE" sz="1200" b="1" dirty="0" err="1">
                <a:hlinkClick r:id="rId4"/>
              </a:rPr>
              <a:t>SIDbox</a:t>
            </a:r>
            <a:r>
              <a:rPr lang="de-DE" altLang="de-DE" sz="1200" b="1" dirty="0"/>
              <a:t> </a:t>
            </a:r>
            <a:r>
              <a:rPr lang="de-DE" altLang="de-DE" sz="1200" dirty="0"/>
              <a:t>wurde 2019 im Rahmen des EU-Förderprojekts </a:t>
            </a:r>
            <a:r>
              <a:rPr lang="de-DE" altLang="de-DE" sz="1200" dirty="0" err="1"/>
              <a:t>StudIES</a:t>
            </a:r>
            <a:r>
              <a:rPr lang="de-DE" altLang="de-DE" sz="1200" dirty="0"/>
              <a:t>+ </a:t>
            </a:r>
            <a:br>
              <a:rPr lang="de-DE" altLang="de-DE" sz="1200" dirty="0"/>
            </a:br>
            <a:r>
              <a:rPr lang="de-DE" altLang="de-DE" sz="1200" dirty="0"/>
              <a:t>für die länderübergreifenden </a:t>
            </a:r>
            <a:br>
              <a:rPr lang="de-DE" altLang="de-DE" sz="1200" dirty="0"/>
            </a:br>
            <a:r>
              <a:rPr lang="de-DE" altLang="de-DE" sz="1200" dirty="0"/>
              <a:t>eID-Diensteangebote für </a:t>
            </a:r>
            <a:br>
              <a:rPr lang="de-DE" altLang="de-DE" sz="1200" dirty="0"/>
            </a:br>
            <a:r>
              <a:rPr lang="de-DE" altLang="de-DE" sz="1200" dirty="0"/>
              <a:t>Studierende weiterentwickelt.   </a:t>
            </a:r>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p:txBody>
      </p:sp>
      <p:pic>
        <p:nvPicPr>
          <p:cNvPr id="12" name="Grafik 2"/>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337585" y="1983118"/>
            <a:ext cx="5491715" cy="2086633"/>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a:hlinkClick r:id="rId4"/>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4759" y="2520547"/>
            <a:ext cx="2165305" cy="1429384"/>
          </a:xfrm>
          <a:prstGeom prst="rect">
            <a:avLst/>
          </a:prstGeom>
        </p:spPr>
      </p:pic>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Bürgerterminal auf Basis </a:t>
            </a:r>
            <a:r>
              <a:rPr lang="de-DE" sz="1600" dirty="0" err="1">
                <a:solidFill>
                  <a:schemeClr val="bg1"/>
                </a:solidFill>
                <a:latin typeface="+mn-lt"/>
                <a:ea typeface="ＭＳ Ｐゴシック" pitchFamily="34" charset="-128"/>
                <a:cs typeface="Arial" pitchFamily="34" charset="0"/>
              </a:rPr>
              <a:t>SIDbox</a:t>
            </a:r>
            <a:r>
              <a:rPr lang="de-DE" sz="1600" dirty="0">
                <a:solidFill>
                  <a:schemeClr val="bg1"/>
                </a:solidFill>
                <a:latin typeface="+mn-lt"/>
                <a:ea typeface="ＭＳ Ｐゴシック" pitchFamily="34" charset="-128"/>
                <a:cs typeface="Arial" pitchFamily="34" charset="0"/>
              </a:rPr>
              <a:t> für das EU-Förderprojekt </a:t>
            </a:r>
            <a:r>
              <a:rPr lang="de-DE" sz="1600" dirty="0" err="1">
                <a:solidFill>
                  <a:schemeClr val="bg1"/>
                </a:solidFill>
                <a:latin typeface="+mn-lt"/>
                <a:ea typeface="ＭＳ Ｐゴシック" pitchFamily="34" charset="-128"/>
                <a:cs typeface="Arial" pitchFamily="34" charset="0"/>
              </a:rPr>
              <a:t>StudIES</a:t>
            </a:r>
            <a:r>
              <a:rPr lang="de-DE" sz="1600" dirty="0">
                <a:solidFill>
                  <a:schemeClr val="bg1"/>
                </a:solidFill>
                <a:latin typeface="+mn-lt"/>
                <a:ea typeface="ＭＳ Ｐゴシック" pitchFamily="34" charset="-128"/>
                <a:cs typeface="Arial" pitchFamily="34" charset="0"/>
              </a:rPr>
              <a:t>+</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8" name="Foliennummernplatzhalter 7">
            <a:extLst>
              <a:ext uri="{FF2B5EF4-FFF2-40B4-BE49-F238E27FC236}">
                <a16:creationId xmlns:a16="http://schemas.microsoft.com/office/drawing/2014/main" id="{C9969ECC-76BC-4614-807B-1520909D3705}"/>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39</a:t>
            </a:fld>
            <a:endParaRPr lang="de-DE" dirty="0"/>
          </a:p>
        </p:txBody>
      </p:sp>
    </p:spTree>
    <p:extLst>
      <p:ext uri="{BB962C8B-B14F-4D97-AF65-F5344CB8AC3E}">
        <p14:creationId xmlns:p14="http://schemas.microsoft.com/office/powerpoint/2010/main" val="378940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FDFF792D-F9DD-4F68-0692-84789DB17D4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748422" y="2921094"/>
            <a:ext cx="2572074" cy="1921538"/>
          </a:xfrm>
          <a:prstGeom prst="rect">
            <a:avLst/>
          </a:prstGeom>
        </p:spPr>
      </p:pic>
      <p:cxnSp>
        <p:nvCxnSpPr>
          <p:cNvPr id="3" name="Gerader Verbinder 2">
            <a:extLst>
              <a:ext uri="{FF2B5EF4-FFF2-40B4-BE49-F238E27FC236}">
                <a16:creationId xmlns:a16="http://schemas.microsoft.com/office/drawing/2014/main" id="{3DA7BFAF-89DF-4AD6-B1B5-6DB45D926AD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839200" cy="1095375"/>
          </a:xfrm>
        </p:spPr>
        <p:txBody>
          <a:bodyPr/>
          <a:lstStyle/>
          <a:p>
            <a:r>
              <a:rPr lang="de-DE" sz="2000" b="1" dirty="0">
                <a:solidFill>
                  <a:srgbClr val="5489C2"/>
                </a:solidFill>
              </a:rPr>
              <a:t>Bessere Digitalisierung durch Einsatz der Online-Ausweisfunktion </a:t>
            </a:r>
            <a:br>
              <a:rPr lang="de-DE" sz="2000" b="1" dirty="0">
                <a:solidFill>
                  <a:srgbClr val="5489C2"/>
                </a:solidFill>
              </a:rPr>
            </a:br>
            <a:r>
              <a:rPr lang="de-DE" sz="2000" b="1" dirty="0">
                <a:solidFill>
                  <a:srgbClr val="5489C2"/>
                </a:solidFill>
              </a:rPr>
              <a:t>Die Entwicklung von buergerservice.org e.V. seit Gründung im Jahr 2014</a:t>
            </a:r>
          </a:p>
        </p:txBody>
      </p:sp>
      <p:sp>
        <p:nvSpPr>
          <p:cNvPr id="13" name="Rechteck 12"/>
          <p:cNvSpPr/>
          <p:nvPr/>
        </p:nvSpPr>
        <p:spPr>
          <a:xfrm>
            <a:off x="178755" y="776077"/>
            <a:ext cx="3596487" cy="646331"/>
          </a:xfrm>
          <a:prstGeom prst="rect">
            <a:avLst/>
          </a:prstGeom>
          <a:noFill/>
        </p:spPr>
        <p:txBody>
          <a:bodyPr wrap="square" lIns="91440" tIns="45720" rIns="91440" bIns="45720">
            <a:spAutoFit/>
          </a:bodyPr>
          <a:lstStyle/>
          <a:p>
            <a:pPr algn="ctr">
              <a:spcBef>
                <a:spcPts val="0"/>
              </a:spcBef>
            </a:pPr>
            <a:r>
              <a:rPr lang="de-DE" sz="1800" b="1" dirty="0">
                <a:solidFill>
                  <a:srgbClr val="58B227"/>
                </a:solidFill>
                <a:latin typeface="+mn-lt"/>
              </a:rPr>
              <a:t>7 Enthusiasten gründen im Jahr 2014 buergerservice.org</a:t>
            </a:r>
          </a:p>
        </p:txBody>
      </p:sp>
      <p:sp>
        <p:nvSpPr>
          <p:cNvPr id="47" name="Rectangle 43">
            <a:extLst>
              <a:ext uri="{FF2B5EF4-FFF2-40B4-BE49-F238E27FC236}">
                <a16:creationId xmlns:a16="http://schemas.microsoft.com/office/drawing/2014/main" id="{B14B4B27-0A80-4D58-A6E2-5B795D48290F}"/>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D2B6D8B6-A0EC-4987-BECD-6D5F564A8A7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FCC4EC81-E419-42FA-B74B-799CCD09C0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a:t>
            </a:fld>
            <a:endParaRPr lang="de-DE" dirty="0"/>
          </a:p>
        </p:txBody>
      </p:sp>
      <p:pic>
        <p:nvPicPr>
          <p:cNvPr id="5" name="Grafik 4">
            <a:extLst>
              <a:ext uri="{FF2B5EF4-FFF2-40B4-BE49-F238E27FC236}">
                <a16:creationId xmlns:a16="http://schemas.microsoft.com/office/drawing/2014/main" id="{563C12B9-C978-BE5C-21B4-C84058516E5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71395" y="1538565"/>
            <a:ext cx="3157986" cy="1356947"/>
          </a:xfrm>
          <a:prstGeom prst="rect">
            <a:avLst/>
          </a:prstGeom>
        </p:spPr>
      </p:pic>
      <p:pic>
        <p:nvPicPr>
          <p:cNvPr id="4" name="Grafik 3">
            <a:extLst>
              <a:ext uri="{FF2B5EF4-FFF2-40B4-BE49-F238E27FC236}">
                <a16:creationId xmlns:a16="http://schemas.microsoft.com/office/drawing/2014/main" id="{7A2ACC23-54AE-3341-8FBA-6A4B2F7ECEA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17660" y="1537582"/>
            <a:ext cx="3100705" cy="1359255"/>
          </a:xfrm>
          <a:prstGeom prst="rect">
            <a:avLst/>
          </a:prstGeom>
        </p:spPr>
      </p:pic>
      <p:pic>
        <p:nvPicPr>
          <p:cNvPr id="9" name="Picture 6" descr="T_Kurzform_weiss_3C">
            <a:extLst>
              <a:ext uri="{FF2B5EF4-FFF2-40B4-BE49-F238E27FC236}">
                <a16:creationId xmlns:a16="http://schemas.microsoft.com/office/drawing/2014/main" id="{6B3CFE21-5894-1D23-D9C6-2304132F980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5175" y="2929365"/>
            <a:ext cx="394102" cy="12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id="{875D4F1B-76BC-A428-CDF7-40E3E909CB6A}"/>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2467142" y="2950486"/>
            <a:ext cx="362166" cy="87602"/>
          </a:xfrm>
          <a:prstGeom prst="rect">
            <a:avLst/>
          </a:prstGeom>
        </p:spPr>
      </p:pic>
      <p:pic>
        <p:nvPicPr>
          <p:cNvPr id="12" name="Grafik 11">
            <a:extLst>
              <a:ext uri="{FF2B5EF4-FFF2-40B4-BE49-F238E27FC236}">
                <a16:creationId xmlns:a16="http://schemas.microsoft.com/office/drawing/2014/main" id="{DD2A1D6A-E92F-760A-A4E5-5094CCDCD4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58552" y="2961220"/>
            <a:ext cx="342782" cy="90838"/>
          </a:xfrm>
          <a:prstGeom prst="rect">
            <a:avLst/>
          </a:prstGeom>
        </p:spPr>
      </p:pic>
      <p:pic>
        <p:nvPicPr>
          <p:cNvPr id="14" name="Grafik 13">
            <a:extLst>
              <a:ext uri="{FF2B5EF4-FFF2-40B4-BE49-F238E27FC236}">
                <a16:creationId xmlns:a16="http://schemas.microsoft.com/office/drawing/2014/main" id="{EFE8E3CE-7210-4077-2231-9ECB96205F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2837" y="2968373"/>
            <a:ext cx="91220" cy="93294"/>
          </a:xfrm>
          <a:prstGeom prst="rect">
            <a:avLst/>
          </a:prstGeom>
        </p:spPr>
      </p:pic>
      <p:pic>
        <p:nvPicPr>
          <p:cNvPr id="17" name="Grafik 16">
            <a:extLst>
              <a:ext uri="{FF2B5EF4-FFF2-40B4-BE49-F238E27FC236}">
                <a16:creationId xmlns:a16="http://schemas.microsoft.com/office/drawing/2014/main" id="{B02EE790-F4A0-5199-E9CD-A9A5BC8A4E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2470" y="2955831"/>
            <a:ext cx="383978" cy="75484"/>
          </a:xfrm>
          <a:prstGeom prst="rect">
            <a:avLst/>
          </a:prstGeom>
        </p:spPr>
      </p:pic>
      <p:pic>
        <p:nvPicPr>
          <p:cNvPr id="21" name="Grafik 20">
            <a:extLst>
              <a:ext uri="{FF2B5EF4-FFF2-40B4-BE49-F238E27FC236}">
                <a16:creationId xmlns:a16="http://schemas.microsoft.com/office/drawing/2014/main" id="{6A344AC7-0139-0CE5-82DC-62D4F7F61F2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69993" y="2961222"/>
            <a:ext cx="324694" cy="90836"/>
          </a:xfrm>
          <a:prstGeom prst="rect">
            <a:avLst/>
          </a:prstGeom>
        </p:spPr>
      </p:pic>
      <p:sp>
        <p:nvSpPr>
          <p:cNvPr id="23" name="Rechteck 22">
            <a:extLst>
              <a:ext uri="{FF2B5EF4-FFF2-40B4-BE49-F238E27FC236}">
                <a16:creationId xmlns:a16="http://schemas.microsoft.com/office/drawing/2014/main" id="{C3072C58-D3F9-A22F-65E6-D3ED82AC271E}"/>
              </a:ext>
            </a:extLst>
          </p:cNvPr>
          <p:cNvSpPr/>
          <p:nvPr/>
        </p:nvSpPr>
        <p:spPr>
          <a:xfrm>
            <a:off x="178755" y="3134080"/>
            <a:ext cx="3515631" cy="1754326"/>
          </a:xfrm>
          <a:prstGeom prst="rect">
            <a:avLst/>
          </a:prstGeom>
          <a:noFill/>
        </p:spPr>
        <p:txBody>
          <a:bodyPr wrap="square" lIns="91440" tIns="45720" rIns="91440" bIns="45720">
            <a:spAutoFit/>
          </a:bodyPr>
          <a:lstStyle/>
          <a:p>
            <a:pPr algn="ctr">
              <a:spcBef>
                <a:spcPts val="0"/>
              </a:spcBef>
            </a:pPr>
            <a:r>
              <a:rPr lang="de-DE" sz="1400" b="0" i="0" u="none" strike="noStrike" baseline="0" dirty="0">
                <a:solidFill>
                  <a:srgbClr val="58B327"/>
                </a:solidFill>
                <a:latin typeface="ArialMT"/>
              </a:rPr>
              <a:t>Deutschland hat mit der eID weltweit</a:t>
            </a:r>
          </a:p>
          <a:p>
            <a:pPr algn="ctr">
              <a:spcBef>
                <a:spcPts val="0"/>
              </a:spcBef>
            </a:pPr>
            <a:r>
              <a:rPr lang="de-DE" sz="1400" b="0" i="0" u="none" strike="noStrike" baseline="0" dirty="0">
                <a:solidFill>
                  <a:srgbClr val="58B327"/>
                </a:solidFill>
                <a:latin typeface="ArialMT"/>
              </a:rPr>
              <a:t>eines der besten Systeme für die</a:t>
            </a:r>
          </a:p>
          <a:p>
            <a:pPr algn="ctr">
              <a:spcBef>
                <a:spcPts val="0"/>
              </a:spcBef>
            </a:pPr>
            <a:r>
              <a:rPr lang="de-DE" sz="1400" b="0" i="0" u="none" strike="noStrike" baseline="0" dirty="0">
                <a:solidFill>
                  <a:srgbClr val="58B327"/>
                </a:solidFill>
                <a:latin typeface="ArialMT"/>
              </a:rPr>
              <a:t>digitale Identität, </a:t>
            </a:r>
            <a:r>
              <a:rPr lang="de-DE" sz="1400" b="0" i="0" u="none" strike="noStrike" baseline="0">
                <a:solidFill>
                  <a:srgbClr val="58B327"/>
                </a:solidFill>
                <a:latin typeface="ArialMT"/>
              </a:rPr>
              <a:t>nur kennt </a:t>
            </a:r>
            <a:r>
              <a:rPr lang="de-DE" sz="1400" b="0" i="0" u="none" strike="noStrike" baseline="0" dirty="0">
                <a:solidFill>
                  <a:srgbClr val="58B327"/>
                </a:solidFill>
                <a:latin typeface="ArialMT"/>
              </a:rPr>
              <a:t>das niemand.</a:t>
            </a:r>
            <a:endParaRPr lang="de-DE" sz="1400" b="1" dirty="0">
              <a:solidFill>
                <a:srgbClr val="58B227"/>
              </a:solidFill>
              <a:latin typeface="+mn-lt"/>
            </a:endParaRPr>
          </a:p>
          <a:p>
            <a:pPr algn="ctr">
              <a:spcBef>
                <a:spcPts val="600"/>
              </a:spcBef>
              <a:spcAft>
                <a:spcPts val="600"/>
              </a:spcAft>
            </a:pPr>
            <a:r>
              <a:rPr lang="de-DE" sz="1400" b="1" dirty="0">
                <a:solidFill>
                  <a:srgbClr val="58B227"/>
                </a:solidFill>
                <a:latin typeface="+mn-lt"/>
              </a:rPr>
              <a:t>Das Vereinsziel lautet deshalb:</a:t>
            </a:r>
          </a:p>
          <a:p>
            <a:pPr algn="ctr">
              <a:spcBef>
                <a:spcPts val="0"/>
              </a:spcBef>
            </a:pPr>
            <a:r>
              <a:rPr lang="de-DE" sz="1400" dirty="0">
                <a:solidFill>
                  <a:srgbClr val="58B227"/>
                </a:solidFill>
                <a:latin typeface="+mn-lt"/>
              </a:rPr>
              <a:t>bundesweite Aufklärungsarbeit zur Online-Ausweisfunktion (eID) mit möglichst vielen relevanten eID-Stakeholdern leisten.</a:t>
            </a:r>
          </a:p>
        </p:txBody>
      </p:sp>
      <p:sp>
        <p:nvSpPr>
          <p:cNvPr id="24" name="Rechteck 23">
            <a:extLst>
              <a:ext uri="{FF2B5EF4-FFF2-40B4-BE49-F238E27FC236}">
                <a16:creationId xmlns:a16="http://schemas.microsoft.com/office/drawing/2014/main" id="{C8047A74-3C47-02E7-B968-5E305F3DB9EA}"/>
              </a:ext>
            </a:extLst>
          </p:cNvPr>
          <p:cNvSpPr/>
          <p:nvPr/>
        </p:nvSpPr>
        <p:spPr>
          <a:xfrm>
            <a:off x="4572001" y="778755"/>
            <a:ext cx="4443662" cy="646331"/>
          </a:xfrm>
          <a:prstGeom prst="rect">
            <a:avLst/>
          </a:prstGeom>
          <a:noFill/>
        </p:spPr>
        <p:txBody>
          <a:bodyPr wrap="square" lIns="91440" tIns="45720" rIns="91440" bIns="45720">
            <a:spAutoFit/>
          </a:bodyPr>
          <a:lstStyle/>
          <a:p>
            <a:pPr algn="ctr">
              <a:spcBef>
                <a:spcPts val="0"/>
              </a:spcBef>
            </a:pPr>
            <a:r>
              <a:rPr lang="de-DE" sz="1800" b="1" dirty="0">
                <a:solidFill>
                  <a:srgbClr val="58B227"/>
                </a:solidFill>
                <a:latin typeface="+mn-lt"/>
              </a:rPr>
              <a:t>Im Jahr 2026 hat buergerservice.org </a:t>
            </a:r>
            <a:br>
              <a:rPr lang="de-DE" sz="1800" b="1" dirty="0">
                <a:solidFill>
                  <a:srgbClr val="58B227"/>
                </a:solidFill>
                <a:latin typeface="+mn-lt"/>
              </a:rPr>
            </a:br>
            <a:r>
              <a:rPr lang="de-DE" sz="1800" b="1" dirty="0">
                <a:solidFill>
                  <a:srgbClr val="58B227"/>
                </a:solidFill>
                <a:latin typeface="+mn-lt"/>
              </a:rPr>
              <a:t>60 Mitglieder und wächst weiter  </a:t>
            </a:r>
          </a:p>
        </p:txBody>
      </p:sp>
      <p:pic>
        <p:nvPicPr>
          <p:cNvPr id="26" name="Grafik 25" descr="Ein Bild, das Mobiliar, Stuhl, Ballon, Cartoon enthält.&#10;&#10;Automatisch generierte Beschreibung">
            <a:extLst>
              <a:ext uri="{FF2B5EF4-FFF2-40B4-BE49-F238E27FC236}">
                <a16:creationId xmlns:a16="http://schemas.microsoft.com/office/drawing/2014/main" id="{618FF908-12CF-C061-32F3-8049CB87A81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00297" y="1439607"/>
            <a:ext cx="1746446" cy="1707802"/>
          </a:xfrm>
          <a:prstGeom prst="rect">
            <a:avLst/>
          </a:prstGeom>
        </p:spPr>
      </p:pic>
      <p:sp>
        <p:nvSpPr>
          <p:cNvPr id="27" name="Rechteck 26">
            <a:extLst>
              <a:ext uri="{FF2B5EF4-FFF2-40B4-BE49-F238E27FC236}">
                <a16:creationId xmlns:a16="http://schemas.microsoft.com/office/drawing/2014/main" id="{CC012F94-C75A-82CF-54B8-8210B802BDE9}"/>
              </a:ext>
            </a:extLst>
          </p:cNvPr>
          <p:cNvSpPr/>
          <p:nvPr/>
        </p:nvSpPr>
        <p:spPr>
          <a:xfrm>
            <a:off x="2594628" y="3064656"/>
            <a:ext cx="3866146" cy="1815882"/>
          </a:xfrm>
          <a:prstGeom prst="rect">
            <a:avLst/>
          </a:prstGeom>
          <a:noFill/>
        </p:spPr>
        <p:txBody>
          <a:bodyPr wrap="square" lIns="91440" tIns="45720" rIns="91440" bIns="45720">
            <a:spAutoFit/>
          </a:bodyPr>
          <a:lstStyle/>
          <a:p>
            <a:pPr algn="ctr">
              <a:spcBef>
                <a:spcPts val="0"/>
              </a:spcBef>
            </a:pPr>
            <a:r>
              <a:rPr lang="de-DE" sz="1600" b="1" dirty="0">
                <a:solidFill>
                  <a:srgbClr val="5489C2"/>
                </a:solidFill>
                <a:latin typeface="+mn-lt"/>
              </a:rPr>
              <a:t>Entwicklungen:</a:t>
            </a:r>
          </a:p>
          <a:p>
            <a:pPr algn="ctr">
              <a:spcBef>
                <a:spcPts val="0"/>
              </a:spcBef>
            </a:pPr>
            <a:r>
              <a:rPr lang="de-DE" sz="1600" dirty="0">
                <a:solidFill>
                  <a:srgbClr val="5489C2"/>
                </a:solidFill>
                <a:latin typeface="+mn-lt"/>
              </a:rPr>
              <a:t>eID-Bürgerterminal</a:t>
            </a:r>
          </a:p>
          <a:p>
            <a:pPr algn="ctr">
              <a:spcBef>
                <a:spcPts val="0"/>
              </a:spcBef>
            </a:pPr>
            <a:r>
              <a:rPr lang="de-DE" sz="1600" dirty="0">
                <a:solidFill>
                  <a:srgbClr val="5489C2"/>
                </a:solidFill>
                <a:latin typeface="+mn-lt"/>
              </a:rPr>
              <a:t>eID-Roadshow</a:t>
            </a:r>
          </a:p>
          <a:p>
            <a:pPr algn="ctr">
              <a:spcBef>
                <a:spcPts val="0"/>
              </a:spcBef>
            </a:pPr>
            <a:r>
              <a:rPr lang="de-DE" sz="1600" dirty="0">
                <a:solidFill>
                  <a:srgbClr val="5489C2"/>
                </a:solidFill>
                <a:latin typeface="+mn-lt"/>
              </a:rPr>
              <a:t>BundID2Go</a:t>
            </a:r>
          </a:p>
          <a:p>
            <a:pPr algn="ctr">
              <a:spcBef>
                <a:spcPts val="0"/>
              </a:spcBef>
            </a:pPr>
            <a:r>
              <a:rPr lang="de-DE" sz="1600" dirty="0">
                <a:solidFill>
                  <a:srgbClr val="5489C2"/>
                </a:solidFill>
                <a:latin typeface="+mn-lt"/>
              </a:rPr>
              <a:t>Flotte PIN</a:t>
            </a:r>
          </a:p>
          <a:p>
            <a:pPr algn="ctr">
              <a:spcBef>
                <a:spcPts val="0"/>
              </a:spcBef>
            </a:pPr>
            <a:r>
              <a:rPr lang="de-DE" sz="1600" dirty="0">
                <a:solidFill>
                  <a:srgbClr val="5489C2"/>
                </a:solidFill>
                <a:latin typeface="+mn-lt"/>
              </a:rPr>
              <a:t>eID-Pakt</a:t>
            </a:r>
          </a:p>
          <a:p>
            <a:pPr algn="ctr">
              <a:spcBef>
                <a:spcPts val="0"/>
              </a:spcBef>
            </a:pPr>
            <a:r>
              <a:rPr lang="de-DE" sz="1600" dirty="0">
                <a:solidFill>
                  <a:srgbClr val="5489C2"/>
                </a:solidFill>
                <a:latin typeface="+mn-lt"/>
              </a:rPr>
              <a:t>u.v.m.</a:t>
            </a:r>
          </a:p>
        </p:txBody>
      </p:sp>
    </p:spTree>
    <p:extLst>
      <p:ext uri="{BB962C8B-B14F-4D97-AF65-F5344CB8AC3E}">
        <p14:creationId xmlns:p14="http://schemas.microsoft.com/office/powerpoint/2010/main" val="871236688"/>
      </p:ext>
    </p:extLst>
  </p:cSld>
  <p:clrMapOvr>
    <a:masterClrMapping/>
  </p:clrMapOvr>
  <mc:AlternateContent xmlns:mc="http://schemas.openxmlformats.org/markup-compatibility/2006" xmlns:p14="http://schemas.microsoft.com/office/powerpoint/2010/main">
    <mc:Choice Requires="p14">
      <p:transition spd="med" p14:dur="700" advTm="19612">
        <p:fade/>
      </p:transition>
    </mc:Choice>
    <mc:Fallback xmlns="">
      <p:transition spd="med" advTm="19612">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5359424E-611E-490B-B5C2-47BF27F345C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15" name="Grafik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1201706" y="1480863"/>
            <a:ext cx="3763472" cy="309114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Gekapselte Bürgerterminals für höchstmögliche Sicherheit</a:t>
            </a:r>
            <a:endParaRPr lang="de-DE" sz="1800" dirty="0">
              <a:solidFill>
                <a:srgbClr val="5489C2"/>
              </a:solidFill>
            </a:endParaRPr>
          </a:p>
        </p:txBody>
      </p:sp>
      <p:sp>
        <p:nvSpPr>
          <p:cNvPr id="11"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 typeface="Wingdings" panose="05000000000000000000" pitchFamily="2" charset="2"/>
              <a:buNone/>
            </a:pPr>
            <a:r>
              <a:rPr lang="de-DE" altLang="de-DE" sz="1200" dirty="0"/>
              <a:t>Höchstmögliche Sicherheit kann durch ein vollständig geschlossenes System hergestellt werden. Eine räumliche, service- und netzwerktechnische Abschottung erlaubt dabei zusätzliche neuartige </a:t>
            </a:r>
            <a:r>
              <a:rPr lang="de-DE" altLang="de-DE" sz="1200" dirty="0" err="1"/>
              <a:t>Diensteangebote</a:t>
            </a:r>
            <a:r>
              <a:rPr lang="de-DE" altLang="de-DE" sz="1200" dirty="0"/>
              <a:t>.</a:t>
            </a:r>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a:p>
            <a:pPr eaLnBrk="1" hangingPunct="1">
              <a:buFont typeface="Wingdings" panose="05000000000000000000" pitchFamily="2" charset="2"/>
              <a:buNone/>
            </a:pPr>
            <a:endParaRPr lang="de-DE" altLang="de-DE" sz="1200" dirty="0"/>
          </a:p>
        </p:txBody>
      </p:sp>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Neue Bauformen für Digital Service Points in geschlossenen Räumen und Netzen</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8" name="Grafik 7" descr="Ein Bild, das drinnen, Tisch, Schreibtisch, Computer enthält.&#10;&#10;Automatisch generierte Beschreibung">
            <a:extLst>
              <a:ext uri="{FF2B5EF4-FFF2-40B4-BE49-F238E27FC236}">
                <a16:creationId xmlns:a16="http://schemas.microsoft.com/office/drawing/2014/main" id="{1587F47C-847E-4E61-8DDE-49C8297D7F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9735" y="2730128"/>
            <a:ext cx="2952639" cy="2087354"/>
          </a:xfrm>
          <a:prstGeom prst="rect">
            <a:avLst/>
          </a:prstGeom>
        </p:spPr>
      </p:pic>
      <p:sp>
        <p:nvSpPr>
          <p:cNvPr id="7" name="Foliennummernplatzhalter 6">
            <a:extLst>
              <a:ext uri="{FF2B5EF4-FFF2-40B4-BE49-F238E27FC236}">
                <a16:creationId xmlns:a16="http://schemas.microsoft.com/office/drawing/2014/main" id="{DA2CEB17-FD08-480E-9170-E1F871C8910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40</a:t>
            </a:fld>
            <a:endParaRPr lang="de-DE" dirty="0"/>
          </a:p>
        </p:txBody>
      </p:sp>
    </p:spTree>
    <p:extLst>
      <p:ext uri="{BB962C8B-B14F-4D97-AF65-F5344CB8AC3E}">
        <p14:creationId xmlns:p14="http://schemas.microsoft.com/office/powerpoint/2010/main" val="367434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5359424E-611E-490B-B5C2-47BF27F345C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15" name="Grafik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388971" y="1480863"/>
            <a:ext cx="2347792" cy="3091144"/>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04799" y="134938"/>
            <a:ext cx="8839201"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entwickeln neue Generation von Bürgerterminals </a:t>
            </a:r>
            <a:endParaRPr lang="de-DE" sz="1800" dirty="0">
              <a:solidFill>
                <a:srgbClr val="5489C2"/>
              </a:solidFill>
            </a:endParaRPr>
          </a:p>
        </p:txBody>
      </p:sp>
      <p:sp>
        <p:nvSpPr>
          <p:cNvPr id="13" name="AutoShape 5"/>
          <p:cNvSpPr>
            <a:spLocks noChangeArrowheads="1"/>
          </p:cNvSpPr>
          <p:nvPr>
            <p:custDataLst>
              <p:tags r:id="rId1"/>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dirty="0">
                <a:solidFill>
                  <a:schemeClr val="bg1"/>
                </a:solidFill>
                <a:latin typeface="+mn-lt"/>
                <a:ea typeface="ＭＳ Ｐゴシック" pitchFamily="34" charset="-128"/>
                <a:cs typeface="Arial" pitchFamily="34" charset="0"/>
              </a:rPr>
              <a:t>Neue Bauformen und Geschäftsmodelle für Digital Service Points</a:t>
            </a:r>
          </a:p>
        </p:txBody>
      </p:sp>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8" name="Grafik 7">
            <a:extLst>
              <a:ext uri="{FF2B5EF4-FFF2-40B4-BE49-F238E27FC236}">
                <a16:creationId xmlns:a16="http://schemas.microsoft.com/office/drawing/2014/main" id="{1587F47C-847E-4E61-8DDE-49C8297D7F3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254263" y="1466751"/>
            <a:ext cx="5588111" cy="3135392"/>
          </a:xfrm>
          <a:prstGeom prst="rect">
            <a:avLst/>
          </a:prstGeom>
        </p:spPr>
      </p:pic>
      <p:sp>
        <p:nvSpPr>
          <p:cNvPr id="7" name="Foliennummernplatzhalter 6">
            <a:extLst>
              <a:ext uri="{FF2B5EF4-FFF2-40B4-BE49-F238E27FC236}">
                <a16:creationId xmlns:a16="http://schemas.microsoft.com/office/drawing/2014/main" id="{DA2CEB17-FD08-480E-9170-E1F871C8910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41</a:t>
            </a:fld>
            <a:endParaRPr lang="de-DE" dirty="0"/>
          </a:p>
        </p:txBody>
      </p:sp>
    </p:spTree>
    <p:extLst>
      <p:ext uri="{BB962C8B-B14F-4D97-AF65-F5344CB8AC3E}">
        <p14:creationId xmlns:p14="http://schemas.microsoft.com/office/powerpoint/2010/main" val="397285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96D0A-7090-0F01-E16B-CAF7AC119149}"/>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6650D1D0-93EE-7EDD-3F90-5525BE7E95E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a:extLst>
              <a:ext uri="{FF2B5EF4-FFF2-40B4-BE49-F238E27FC236}">
                <a16:creationId xmlns:a16="http://schemas.microsoft.com/office/drawing/2014/main" id="{11BB3E9F-A795-DD5E-9DD8-C710A8BC7772}"/>
              </a:ext>
            </a:extLst>
          </p:cNvPr>
          <p:cNvSpPr>
            <a:spLocks noGrp="1"/>
          </p:cNvSpPr>
          <p:nvPr>
            <p:ph type="title"/>
          </p:nvPr>
        </p:nvSpPr>
        <p:spPr>
          <a:xfrm>
            <a:off x="304800" y="134938"/>
            <a:ext cx="8609323"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Baden-Württemberg bereiten den Weg</a:t>
            </a:r>
            <a:endParaRPr lang="de-DE" b="1" dirty="0"/>
          </a:p>
        </p:txBody>
      </p:sp>
      <p:sp>
        <p:nvSpPr>
          <p:cNvPr id="9" name="Rectangle 43">
            <a:extLst>
              <a:ext uri="{FF2B5EF4-FFF2-40B4-BE49-F238E27FC236}">
                <a16:creationId xmlns:a16="http://schemas.microsoft.com/office/drawing/2014/main" id="{F117787E-B6E2-E52A-DB89-E582E1F05CA5}"/>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7A052443-D26D-F27F-3768-8B0FBD7B9335}"/>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2" name="Grafik 19">
            <a:extLst>
              <a:ext uri="{FF2B5EF4-FFF2-40B4-BE49-F238E27FC236}">
                <a16:creationId xmlns:a16="http://schemas.microsoft.com/office/drawing/2014/main" id="{63FA4D01-FAF1-BB6D-2EE5-91D0429C5C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80688" y="1531427"/>
            <a:ext cx="1116848" cy="2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Inhaltsplatzhalter 2">
            <a:extLst>
              <a:ext uri="{FF2B5EF4-FFF2-40B4-BE49-F238E27FC236}">
                <a16:creationId xmlns:a16="http://schemas.microsoft.com/office/drawing/2014/main" id="{859C967F-D074-40D3-3262-687D97DA4229}"/>
              </a:ext>
            </a:extLst>
          </p:cNvPr>
          <p:cNvSpPr txBox="1">
            <a:spLocks/>
          </p:cNvSpPr>
          <p:nvPr/>
        </p:nvSpPr>
        <p:spPr bwMode="auto">
          <a:xfrm>
            <a:off x="221659" y="4116159"/>
            <a:ext cx="846969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In Stuttgart wird Online-Ausweisen bereits heute erlebbar angeboten. Neue Einsatzfelder können so erörtert und für eine bessere Digitalisierung vorangetrieben werden.</a:t>
            </a:r>
          </a:p>
        </p:txBody>
      </p:sp>
      <p:pic>
        <p:nvPicPr>
          <p:cNvPr id="18" name="Grafik 17">
            <a:extLst>
              <a:ext uri="{FF2B5EF4-FFF2-40B4-BE49-F238E27FC236}">
                <a16:creationId xmlns:a16="http://schemas.microsoft.com/office/drawing/2014/main" id="{1CA1A40B-18B7-3655-8E86-B905F2CB27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501971" y="1715987"/>
            <a:ext cx="2960043" cy="2312500"/>
          </a:xfrm>
          <a:prstGeom prst="rect">
            <a:avLst/>
          </a:prstGeom>
        </p:spPr>
      </p:pic>
      <p:sp>
        <p:nvSpPr>
          <p:cNvPr id="4" name="Foliennummernplatzhalter 3">
            <a:extLst>
              <a:ext uri="{FF2B5EF4-FFF2-40B4-BE49-F238E27FC236}">
                <a16:creationId xmlns:a16="http://schemas.microsoft.com/office/drawing/2014/main" id="{C8CB2E97-8C00-CF90-E163-4F27726793A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42</a:t>
            </a:fld>
            <a:endParaRPr lang="de-DE" dirty="0"/>
          </a:p>
        </p:txBody>
      </p:sp>
    </p:spTree>
    <p:extLst>
      <p:ext uri="{BB962C8B-B14F-4D97-AF65-F5344CB8AC3E}">
        <p14:creationId xmlns:p14="http://schemas.microsoft.com/office/powerpoint/2010/main" val="203946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9EDEB694-8A53-437C-80DD-27796B8A88F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20" name="Grafik 19">
            <a:extLst>
              <a:ext uri="{FF2B5EF4-FFF2-40B4-BE49-F238E27FC236}">
                <a16:creationId xmlns:a16="http://schemas.microsoft.com/office/drawing/2014/main" id="{0EDD312C-7D90-4F38-B4B1-91394427E4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21267056">
            <a:off x="6242203" y="1835304"/>
            <a:ext cx="2537056" cy="1428362"/>
          </a:xfrm>
          <a:prstGeom prst="rect">
            <a:avLst/>
          </a:prstGeom>
        </p:spPr>
      </p:pic>
      <p:sp>
        <p:nvSpPr>
          <p:cNvPr id="7" name="Titel 1"/>
          <p:cNvSpPr>
            <a:spLocks noGrp="1"/>
          </p:cNvSpPr>
          <p:nvPr>
            <p:ph type="title"/>
          </p:nvPr>
        </p:nvSpPr>
        <p:spPr>
          <a:xfrm>
            <a:off x="304800" y="134938"/>
            <a:ext cx="8609323"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Bayern bereiten </a:t>
            </a:r>
            <a:br>
              <a:rPr lang="de-DE" b="1" dirty="0">
                <a:solidFill>
                  <a:srgbClr val="5489C2"/>
                </a:solidFill>
              </a:rPr>
            </a:br>
            <a:r>
              <a:rPr lang="de-DE" b="1" dirty="0">
                <a:solidFill>
                  <a:srgbClr val="5489C2"/>
                </a:solidFill>
              </a:rPr>
              <a:t>den Weg</a:t>
            </a:r>
            <a:endParaRPr lang="de-DE" b="1" dirty="0"/>
          </a:p>
        </p:txBody>
      </p:sp>
      <p:sp>
        <p:nvSpPr>
          <p:cNvPr id="9" name="Rectangle 43">
            <a:extLst>
              <a:ext uri="{FF2B5EF4-FFF2-40B4-BE49-F238E27FC236}">
                <a16:creationId xmlns:a16="http://schemas.microsoft.com/office/drawing/2014/main" id="{B0EDA8F3-B01F-4608-B996-9E7C39E0956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F38CDD4-679A-445C-80ED-C93E8685320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2" name="Grafik 19">
            <a:extLst>
              <a:ext uri="{FF2B5EF4-FFF2-40B4-BE49-F238E27FC236}">
                <a16:creationId xmlns:a16="http://schemas.microsoft.com/office/drawing/2014/main" id="{BC1AF9A2-440F-4467-A6CD-0AF39A2EB19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2247835" y="1418313"/>
            <a:ext cx="1116848" cy="210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a:extLst>
              <a:ext uri="{FF2B5EF4-FFF2-40B4-BE49-F238E27FC236}">
                <a16:creationId xmlns:a16="http://schemas.microsoft.com/office/drawing/2014/main" id="{0A5E79C4-47FD-476C-BA62-551F525D626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817632" y="1303846"/>
            <a:ext cx="889495" cy="273922"/>
          </a:xfrm>
          <a:prstGeom prst="rect">
            <a:avLst/>
          </a:prstGeom>
        </p:spPr>
      </p:pic>
      <p:sp>
        <p:nvSpPr>
          <p:cNvPr id="24" name="Inhaltsplatzhalter 2">
            <a:extLst>
              <a:ext uri="{FF2B5EF4-FFF2-40B4-BE49-F238E27FC236}">
                <a16:creationId xmlns:a16="http://schemas.microsoft.com/office/drawing/2014/main" id="{9E9DF14F-7768-4752-8AC0-EDDC844529E4}"/>
              </a:ext>
            </a:extLst>
          </p:cNvPr>
          <p:cNvSpPr txBox="1">
            <a:spLocks/>
          </p:cNvSpPr>
          <p:nvPr/>
        </p:nvSpPr>
        <p:spPr bwMode="auto">
          <a:xfrm>
            <a:off x="221659" y="4116159"/>
            <a:ext cx="846969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In den Städten München, Ingolstadt, Augsburg, Memmingen, Aschaffenburg und Schwandorf wird Online-Ausweisen bereits heute erlebbar angeboten. Neue Einsatzfelder können so erörtert und für eine bessere Digitalisierung vorangetrieben werden.</a:t>
            </a:r>
          </a:p>
        </p:txBody>
      </p:sp>
      <p:pic>
        <p:nvPicPr>
          <p:cNvPr id="6" name="Grafik 5">
            <a:extLst>
              <a:ext uri="{FF2B5EF4-FFF2-40B4-BE49-F238E27FC236}">
                <a16:creationId xmlns:a16="http://schemas.microsoft.com/office/drawing/2014/main" id="{5216F293-C5D5-4BF4-AC90-1138E1BA5F5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305565">
            <a:off x="2081955" y="1918634"/>
            <a:ext cx="2678331" cy="1507900"/>
          </a:xfrm>
          <a:prstGeom prst="rect">
            <a:avLst/>
          </a:prstGeom>
        </p:spPr>
      </p:pic>
      <p:pic>
        <p:nvPicPr>
          <p:cNvPr id="18" name="Grafik 17">
            <a:extLst>
              <a:ext uri="{FF2B5EF4-FFF2-40B4-BE49-F238E27FC236}">
                <a16:creationId xmlns:a16="http://schemas.microsoft.com/office/drawing/2014/main" id="{1F4D2780-AFB5-4F52-A391-7624DF5F181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rot="21026980">
            <a:off x="482108" y="1719745"/>
            <a:ext cx="1642643" cy="2125992"/>
          </a:xfrm>
          <a:prstGeom prst="rect">
            <a:avLst/>
          </a:prstGeom>
        </p:spPr>
      </p:pic>
      <p:sp>
        <p:nvSpPr>
          <p:cNvPr id="4" name="Foliennummernplatzhalter 3">
            <a:extLst>
              <a:ext uri="{FF2B5EF4-FFF2-40B4-BE49-F238E27FC236}">
                <a16:creationId xmlns:a16="http://schemas.microsoft.com/office/drawing/2014/main" id="{7D548C13-D2C2-4F39-BFA5-8F9F2271625A}"/>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43</a:t>
            </a:fld>
            <a:endParaRPr lang="de-DE" dirty="0"/>
          </a:p>
        </p:txBody>
      </p:sp>
      <p:pic>
        <p:nvPicPr>
          <p:cNvPr id="8" name="Grafik 19">
            <a:extLst>
              <a:ext uri="{FF2B5EF4-FFF2-40B4-BE49-F238E27FC236}">
                <a16:creationId xmlns:a16="http://schemas.microsoft.com/office/drawing/2014/main" id="{5D650F8D-3481-4095-9C3B-2EF37570837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bwMode="auto">
          <a:xfrm>
            <a:off x="304800" y="1230313"/>
            <a:ext cx="1116848" cy="325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id="{27FBE114-322B-61D7-836C-EFF341802AC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526269" y="2672584"/>
            <a:ext cx="2537055" cy="1428362"/>
          </a:xfrm>
          <a:prstGeom prst="rect">
            <a:avLst/>
          </a:prstGeom>
        </p:spPr>
      </p:pic>
      <p:pic>
        <p:nvPicPr>
          <p:cNvPr id="12" name="Grafik 11">
            <a:extLst>
              <a:ext uri="{FF2B5EF4-FFF2-40B4-BE49-F238E27FC236}">
                <a16:creationId xmlns:a16="http://schemas.microsoft.com/office/drawing/2014/main" id="{CC8F33D3-8B8E-57E0-C8AF-A4F7BA645F40}"/>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993523" y="2206983"/>
            <a:ext cx="1145530" cy="342502"/>
          </a:xfrm>
          <a:prstGeom prst="rect">
            <a:avLst/>
          </a:prstGeom>
        </p:spPr>
      </p:pic>
      <p:pic>
        <p:nvPicPr>
          <p:cNvPr id="13" name="Grafik 19">
            <a:extLst>
              <a:ext uri="{FF2B5EF4-FFF2-40B4-BE49-F238E27FC236}">
                <a16:creationId xmlns:a16="http://schemas.microsoft.com/office/drawing/2014/main" id="{7341E2F9-9E25-736B-765C-9ADAF30F071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bwMode="auto">
          <a:xfrm>
            <a:off x="4266192" y="1607751"/>
            <a:ext cx="946373" cy="210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19">
            <a:extLst>
              <a:ext uri="{FF2B5EF4-FFF2-40B4-BE49-F238E27FC236}">
                <a16:creationId xmlns:a16="http://schemas.microsoft.com/office/drawing/2014/main" id="{AAF94B92-6DE7-BA89-690A-40A6A2D3DC20}"/>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bwMode="auto">
          <a:xfrm>
            <a:off x="3602774" y="1140462"/>
            <a:ext cx="1006687" cy="2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78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17CA-0317-A7E7-F80D-5DE92CE85B58}"/>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8206DC96-0AAC-E834-44A4-32DB54BB69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20" name="Grafik 19">
            <a:extLst>
              <a:ext uri="{FF2B5EF4-FFF2-40B4-BE49-F238E27FC236}">
                <a16:creationId xmlns:a16="http://schemas.microsoft.com/office/drawing/2014/main" id="{39A2727B-73A9-5AFA-1205-04DC7228D6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5851690">
            <a:off x="5519454" y="1666559"/>
            <a:ext cx="2956875" cy="1665523"/>
          </a:xfrm>
          <a:prstGeom prst="rect">
            <a:avLst/>
          </a:prstGeom>
        </p:spPr>
      </p:pic>
      <p:sp>
        <p:nvSpPr>
          <p:cNvPr id="7" name="Titel 1">
            <a:extLst>
              <a:ext uri="{FF2B5EF4-FFF2-40B4-BE49-F238E27FC236}">
                <a16:creationId xmlns:a16="http://schemas.microsoft.com/office/drawing/2014/main" id="{DCA018B9-18BD-7A3E-E9CD-1C3D046D145C}"/>
              </a:ext>
            </a:extLst>
          </p:cNvPr>
          <p:cNvSpPr>
            <a:spLocks noGrp="1"/>
          </p:cNvSpPr>
          <p:nvPr>
            <p:ph type="title"/>
          </p:nvPr>
        </p:nvSpPr>
        <p:spPr>
          <a:xfrm>
            <a:off x="304800" y="134938"/>
            <a:ext cx="8609323"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Berlin bereiten </a:t>
            </a:r>
            <a:br>
              <a:rPr lang="de-DE" b="1" dirty="0">
                <a:solidFill>
                  <a:srgbClr val="5489C2"/>
                </a:solidFill>
              </a:rPr>
            </a:br>
            <a:r>
              <a:rPr lang="de-DE" b="1" dirty="0">
                <a:solidFill>
                  <a:srgbClr val="5489C2"/>
                </a:solidFill>
              </a:rPr>
              <a:t>den Weg</a:t>
            </a:r>
            <a:endParaRPr lang="de-DE" b="1" dirty="0"/>
          </a:p>
        </p:txBody>
      </p:sp>
      <p:sp>
        <p:nvSpPr>
          <p:cNvPr id="9" name="Rectangle 43">
            <a:extLst>
              <a:ext uri="{FF2B5EF4-FFF2-40B4-BE49-F238E27FC236}">
                <a16:creationId xmlns:a16="http://schemas.microsoft.com/office/drawing/2014/main" id="{66765AF2-C37D-CCB6-A14E-7E3D6C655402}"/>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A69EF4E-F2A9-B443-FBC3-A930D0A68EE2}"/>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2" name="Grafik 19">
            <a:extLst>
              <a:ext uri="{FF2B5EF4-FFF2-40B4-BE49-F238E27FC236}">
                <a16:creationId xmlns:a16="http://schemas.microsoft.com/office/drawing/2014/main" id="{FE9E7954-0971-8DC1-12B7-3AD89213BB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943077" y="1529412"/>
            <a:ext cx="1395977"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a:extLst>
              <a:ext uri="{FF2B5EF4-FFF2-40B4-BE49-F238E27FC236}">
                <a16:creationId xmlns:a16="http://schemas.microsoft.com/office/drawing/2014/main" id="{19706D1A-27E8-6CBF-27DC-B7D85E5782E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027202" y="1258516"/>
            <a:ext cx="1231708" cy="213467"/>
          </a:xfrm>
          <a:prstGeom prst="rect">
            <a:avLst/>
          </a:prstGeom>
        </p:spPr>
      </p:pic>
      <p:sp>
        <p:nvSpPr>
          <p:cNvPr id="24" name="Inhaltsplatzhalter 2">
            <a:extLst>
              <a:ext uri="{FF2B5EF4-FFF2-40B4-BE49-F238E27FC236}">
                <a16:creationId xmlns:a16="http://schemas.microsoft.com/office/drawing/2014/main" id="{698536E0-5E51-41E6-BBCD-C55FBA988B92}"/>
              </a:ext>
            </a:extLst>
          </p:cNvPr>
          <p:cNvSpPr txBox="1">
            <a:spLocks/>
          </p:cNvSpPr>
          <p:nvPr/>
        </p:nvSpPr>
        <p:spPr bwMode="auto">
          <a:xfrm>
            <a:off x="221659" y="4116159"/>
            <a:ext cx="846969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Im Bezirksamt Reinickendorf von Berlin und im Jobcenter Friedrichshain-Kreuzberg wird Online-Ausweisen bereits heute erlebbar angeboten. Neue Einsatzfelder können so erörtert und für eine bessere Digitalisierung vorangetrieben werden.</a:t>
            </a:r>
          </a:p>
        </p:txBody>
      </p:sp>
      <p:pic>
        <p:nvPicPr>
          <p:cNvPr id="6" name="Grafik 5">
            <a:extLst>
              <a:ext uri="{FF2B5EF4-FFF2-40B4-BE49-F238E27FC236}">
                <a16:creationId xmlns:a16="http://schemas.microsoft.com/office/drawing/2014/main" id="{B2EBDF63-3932-4BBF-8F60-AA8C6537B25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21302940">
            <a:off x="1016585" y="1940739"/>
            <a:ext cx="3279419" cy="1845219"/>
          </a:xfrm>
          <a:prstGeom prst="rect">
            <a:avLst/>
          </a:prstGeom>
        </p:spPr>
      </p:pic>
      <p:sp>
        <p:nvSpPr>
          <p:cNvPr id="4" name="Foliennummernplatzhalter 3">
            <a:extLst>
              <a:ext uri="{FF2B5EF4-FFF2-40B4-BE49-F238E27FC236}">
                <a16:creationId xmlns:a16="http://schemas.microsoft.com/office/drawing/2014/main" id="{D840249C-607C-D1C2-38A4-07B3095CEEA5}"/>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44</a:t>
            </a:fld>
            <a:endParaRPr lang="de-DE" dirty="0"/>
          </a:p>
        </p:txBody>
      </p:sp>
    </p:spTree>
    <p:extLst>
      <p:ext uri="{BB962C8B-B14F-4D97-AF65-F5344CB8AC3E}">
        <p14:creationId xmlns:p14="http://schemas.microsoft.com/office/powerpoint/2010/main" val="137811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C312D2CA-C66A-4EC4-BC79-AAEC1D44DA9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609323"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Hessen bereiten </a:t>
            </a:r>
            <a:br>
              <a:rPr lang="de-DE" b="1" dirty="0">
                <a:solidFill>
                  <a:srgbClr val="5489C2"/>
                </a:solidFill>
              </a:rPr>
            </a:br>
            <a:r>
              <a:rPr lang="de-DE" b="1" dirty="0">
                <a:solidFill>
                  <a:srgbClr val="5489C2"/>
                </a:solidFill>
              </a:rPr>
              <a:t>den Weg</a:t>
            </a:r>
            <a:endParaRPr lang="de-DE" b="1" dirty="0"/>
          </a:p>
        </p:txBody>
      </p:sp>
      <p:sp>
        <p:nvSpPr>
          <p:cNvPr id="9" name="Rectangle 43">
            <a:extLst>
              <a:ext uri="{FF2B5EF4-FFF2-40B4-BE49-F238E27FC236}">
                <a16:creationId xmlns:a16="http://schemas.microsoft.com/office/drawing/2014/main" id="{B0EDA8F3-B01F-4608-B996-9E7C39E0956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F38CDD4-679A-445C-80ED-C93E8685320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2" name="Grafik 19">
            <a:extLst>
              <a:ext uri="{FF2B5EF4-FFF2-40B4-BE49-F238E27FC236}">
                <a16:creationId xmlns:a16="http://schemas.microsoft.com/office/drawing/2014/main" id="{BC1AF9A2-440F-4467-A6CD-0AF39A2EB1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2450432" y="1318766"/>
            <a:ext cx="842754" cy="325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a:extLst>
              <a:ext uri="{FF2B5EF4-FFF2-40B4-BE49-F238E27FC236}">
                <a16:creationId xmlns:a16="http://schemas.microsoft.com/office/drawing/2014/main" id="{48211FA9-DE05-4D4E-AA3B-92193E8F66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38138" y="1180721"/>
            <a:ext cx="1227957" cy="369058"/>
          </a:xfrm>
          <a:prstGeom prst="rect">
            <a:avLst/>
          </a:prstGeom>
        </p:spPr>
      </p:pic>
      <p:pic>
        <p:nvPicPr>
          <p:cNvPr id="18" name="Grafik 17">
            <a:extLst>
              <a:ext uri="{FF2B5EF4-FFF2-40B4-BE49-F238E27FC236}">
                <a16:creationId xmlns:a16="http://schemas.microsoft.com/office/drawing/2014/main" id="{1F4D2780-AFB5-4F52-A391-7624DF5F181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21026980">
            <a:off x="653872" y="1888495"/>
            <a:ext cx="2219763" cy="1760177"/>
          </a:xfrm>
          <a:prstGeom prst="rect">
            <a:avLst/>
          </a:prstGeom>
        </p:spPr>
      </p:pic>
      <p:sp>
        <p:nvSpPr>
          <p:cNvPr id="24" name="Inhaltsplatzhalter 2">
            <a:extLst>
              <a:ext uri="{FF2B5EF4-FFF2-40B4-BE49-F238E27FC236}">
                <a16:creationId xmlns:a16="http://schemas.microsoft.com/office/drawing/2014/main" id="{9E9DF14F-7768-4752-8AC0-EDDC844529E4}"/>
              </a:ext>
            </a:extLst>
          </p:cNvPr>
          <p:cNvSpPr txBox="1">
            <a:spLocks/>
          </p:cNvSpPr>
          <p:nvPr/>
        </p:nvSpPr>
        <p:spPr bwMode="auto">
          <a:xfrm>
            <a:off x="221659" y="4116159"/>
            <a:ext cx="846969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In den Städten Kassel, Homberg (Efze), Nidderau und Neu-Isenburg wird Online-Ausweisen an Bürgerterminals bereits heute erlebbar angeboten. Neue Einsatzfelder können so erörtert und für eine bessere Digitalisierung vorangetrieben werden.</a:t>
            </a:r>
          </a:p>
        </p:txBody>
      </p:sp>
      <p:pic>
        <p:nvPicPr>
          <p:cNvPr id="6" name="Grafik 5">
            <a:extLst>
              <a:ext uri="{FF2B5EF4-FFF2-40B4-BE49-F238E27FC236}">
                <a16:creationId xmlns:a16="http://schemas.microsoft.com/office/drawing/2014/main" id="{5216F293-C5D5-4BF4-AC90-1138E1BA5F5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815643">
            <a:off x="5548754" y="1587070"/>
            <a:ext cx="3279419" cy="1846313"/>
          </a:xfrm>
          <a:prstGeom prst="rect">
            <a:avLst/>
          </a:prstGeom>
        </p:spPr>
      </p:pic>
      <p:pic>
        <p:nvPicPr>
          <p:cNvPr id="20" name="Grafik 19">
            <a:extLst>
              <a:ext uri="{FF2B5EF4-FFF2-40B4-BE49-F238E27FC236}">
                <a16:creationId xmlns:a16="http://schemas.microsoft.com/office/drawing/2014/main" id="{0EDD312C-7D90-4F38-B4B1-91394427E40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rot="238936">
            <a:off x="2773606" y="2067867"/>
            <a:ext cx="2956875" cy="1664720"/>
          </a:xfrm>
          <a:prstGeom prst="rect">
            <a:avLst/>
          </a:prstGeom>
        </p:spPr>
      </p:pic>
      <p:sp>
        <p:nvSpPr>
          <p:cNvPr id="3" name="Foliennummernplatzhalter 2">
            <a:extLst>
              <a:ext uri="{FF2B5EF4-FFF2-40B4-BE49-F238E27FC236}">
                <a16:creationId xmlns:a16="http://schemas.microsoft.com/office/drawing/2014/main" id="{4B07D347-CB35-4C20-BF47-1664682EA16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45</a:t>
            </a:fld>
            <a:endParaRPr lang="de-DE" dirty="0"/>
          </a:p>
        </p:txBody>
      </p:sp>
      <p:pic>
        <p:nvPicPr>
          <p:cNvPr id="8" name="Grafik 19">
            <a:extLst>
              <a:ext uri="{FF2B5EF4-FFF2-40B4-BE49-F238E27FC236}">
                <a16:creationId xmlns:a16="http://schemas.microsoft.com/office/drawing/2014/main" id="{3230360F-B7AB-D353-6A46-17EF8BF267E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bwMode="auto">
          <a:xfrm>
            <a:off x="3606592" y="986456"/>
            <a:ext cx="842754" cy="28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9">
            <a:extLst>
              <a:ext uri="{FF2B5EF4-FFF2-40B4-BE49-F238E27FC236}">
                <a16:creationId xmlns:a16="http://schemas.microsoft.com/office/drawing/2014/main" id="{0BA13A25-4A88-2772-30ED-FD406B160CA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bwMode="auto">
          <a:xfrm>
            <a:off x="4609461" y="1173473"/>
            <a:ext cx="502779" cy="325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848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2703DAC9-8BAE-4B58-895C-348CE7842CE1}"/>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839200"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NRW bereiten den Weg</a:t>
            </a:r>
            <a:endParaRPr lang="de-DE" b="1" dirty="0"/>
          </a:p>
        </p:txBody>
      </p:sp>
      <p:sp>
        <p:nvSpPr>
          <p:cNvPr id="9" name="Rectangle 43">
            <a:extLst>
              <a:ext uri="{FF2B5EF4-FFF2-40B4-BE49-F238E27FC236}">
                <a16:creationId xmlns:a16="http://schemas.microsoft.com/office/drawing/2014/main" id="{B0EDA8F3-B01F-4608-B996-9E7C39E0956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F38CDD4-679A-445C-80ED-C93E8685320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2" name="Grafik 19">
            <a:extLst>
              <a:ext uri="{FF2B5EF4-FFF2-40B4-BE49-F238E27FC236}">
                <a16:creationId xmlns:a16="http://schemas.microsoft.com/office/drawing/2014/main" id="{BC1AF9A2-440F-4467-A6CD-0AF39A2EB1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401793" y="1049582"/>
            <a:ext cx="1119683" cy="30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a:extLst>
              <a:ext uri="{FF2B5EF4-FFF2-40B4-BE49-F238E27FC236}">
                <a16:creationId xmlns:a16="http://schemas.microsoft.com/office/drawing/2014/main" id="{48211FA9-DE05-4D4E-AA3B-92193E8F66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94447" y="1078846"/>
            <a:ext cx="963250" cy="336873"/>
          </a:xfrm>
          <a:prstGeom prst="rect">
            <a:avLst/>
          </a:prstGeom>
        </p:spPr>
      </p:pic>
      <p:pic>
        <p:nvPicPr>
          <p:cNvPr id="6" name="Grafik 5">
            <a:extLst>
              <a:ext uri="{FF2B5EF4-FFF2-40B4-BE49-F238E27FC236}">
                <a16:creationId xmlns:a16="http://schemas.microsoft.com/office/drawing/2014/main" id="{5216F293-C5D5-4BF4-AC90-1138E1BA5F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815643">
            <a:off x="6203808" y="1604384"/>
            <a:ext cx="2476301" cy="1674383"/>
          </a:xfrm>
          <a:prstGeom prst="rect">
            <a:avLst/>
          </a:prstGeom>
        </p:spPr>
      </p:pic>
      <p:pic>
        <p:nvPicPr>
          <p:cNvPr id="18" name="Grafik 17">
            <a:extLst>
              <a:ext uri="{FF2B5EF4-FFF2-40B4-BE49-F238E27FC236}">
                <a16:creationId xmlns:a16="http://schemas.microsoft.com/office/drawing/2014/main" id="{1F4D2780-AFB5-4F52-A391-7624DF5F181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21026980">
            <a:off x="481789" y="1448910"/>
            <a:ext cx="2977996" cy="1985331"/>
          </a:xfrm>
          <a:prstGeom prst="rect">
            <a:avLst/>
          </a:prstGeom>
        </p:spPr>
      </p:pic>
      <p:pic>
        <p:nvPicPr>
          <p:cNvPr id="20" name="Grafik 19">
            <a:extLst>
              <a:ext uri="{FF2B5EF4-FFF2-40B4-BE49-F238E27FC236}">
                <a16:creationId xmlns:a16="http://schemas.microsoft.com/office/drawing/2014/main" id="{0EDD312C-7D90-4F38-B4B1-91394427E40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rot="21191375">
            <a:off x="3489938" y="1981541"/>
            <a:ext cx="2647106" cy="1985330"/>
          </a:xfrm>
          <a:prstGeom prst="rect">
            <a:avLst/>
          </a:prstGeom>
        </p:spPr>
      </p:pic>
      <p:sp>
        <p:nvSpPr>
          <p:cNvPr id="24" name="Inhaltsplatzhalter 2">
            <a:extLst>
              <a:ext uri="{FF2B5EF4-FFF2-40B4-BE49-F238E27FC236}">
                <a16:creationId xmlns:a16="http://schemas.microsoft.com/office/drawing/2014/main" id="{9E9DF14F-7768-4752-8AC0-EDDC844529E4}"/>
              </a:ext>
            </a:extLst>
          </p:cNvPr>
          <p:cNvSpPr txBox="1">
            <a:spLocks/>
          </p:cNvSpPr>
          <p:nvPr/>
        </p:nvSpPr>
        <p:spPr bwMode="auto">
          <a:xfrm>
            <a:off x="221659" y="4116159"/>
            <a:ext cx="846969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Im Ennepe-Ruhr-Kreis, dem Kreis Mettmann, in Moers, in Siegburg und Köln wird Online-Ausweisen bereits heute erlebbar angeboten. Neue Einsatzfelder können so erörtert und für eine bessere Digitalisierung vorangetrieben werden.</a:t>
            </a:r>
          </a:p>
        </p:txBody>
      </p:sp>
      <p:pic>
        <p:nvPicPr>
          <p:cNvPr id="13" name="Grafik 12">
            <a:extLst>
              <a:ext uri="{FF2B5EF4-FFF2-40B4-BE49-F238E27FC236}">
                <a16:creationId xmlns:a16="http://schemas.microsoft.com/office/drawing/2014/main" id="{BAF7FAC7-00AE-4C3D-8CA7-E83005068A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03269" y="1603878"/>
            <a:ext cx="1706474" cy="273036"/>
          </a:xfrm>
          <a:prstGeom prst="rect">
            <a:avLst/>
          </a:prstGeom>
        </p:spPr>
      </p:pic>
      <p:sp>
        <p:nvSpPr>
          <p:cNvPr id="5" name="Foliennummernplatzhalter 4">
            <a:extLst>
              <a:ext uri="{FF2B5EF4-FFF2-40B4-BE49-F238E27FC236}">
                <a16:creationId xmlns:a16="http://schemas.microsoft.com/office/drawing/2014/main" id="{860F861B-3629-4B23-929B-E022F119E7B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46</a:t>
            </a:fld>
            <a:endParaRPr lang="de-DE" dirty="0"/>
          </a:p>
        </p:txBody>
      </p:sp>
      <p:pic>
        <p:nvPicPr>
          <p:cNvPr id="8" name="Grafik 7">
            <a:extLst>
              <a:ext uri="{FF2B5EF4-FFF2-40B4-BE49-F238E27FC236}">
                <a16:creationId xmlns:a16="http://schemas.microsoft.com/office/drawing/2014/main" id="{B277BF44-68B6-E74F-A404-3DC836C349C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346493" y="1070947"/>
            <a:ext cx="963250" cy="213069"/>
          </a:xfrm>
          <a:prstGeom prst="rect">
            <a:avLst/>
          </a:prstGeom>
        </p:spPr>
      </p:pic>
      <p:pic>
        <p:nvPicPr>
          <p:cNvPr id="11" name="Grafik 10">
            <a:extLst>
              <a:ext uri="{FF2B5EF4-FFF2-40B4-BE49-F238E27FC236}">
                <a16:creationId xmlns:a16="http://schemas.microsoft.com/office/drawing/2014/main" id="{C676CDF1-DDEB-8E7A-75F4-C88C1154687D}"/>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7892350" y="1152201"/>
            <a:ext cx="704324" cy="396183"/>
          </a:xfrm>
          <a:prstGeom prst="rect">
            <a:avLst/>
          </a:prstGeom>
        </p:spPr>
      </p:pic>
    </p:spTree>
    <p:extLst>
      <p:ext uri="{BB962C8B-B14F-4D97-AF65-F5344CB8AC3E}">
        <p14:creationId xmlns:p14="http://schemas.microsoft.com/office/powerpoint/2010/main" val="428440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B880CE56-7BA9-E95D-D648-4A29C51BE6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404840" y="2303447"/>
            <a:ext cx="2977994" cy="1676611"/>
          </a:xfrm>
          <a:prstGeom prst="rect">
            <a:avLst/>
          </a:prstGeom>
        </p:spPr>
      </p:pic>
      <p:cxnSp>
        <p:nvCxnSpPr>
          <p:cNvPr id="5" name="Gerader Verbinder 4">
            <a:extLst>
              <a:ext uri="{FF2B5EF4-FFF2-40B4-BE49-F238E27FC236}">
                <a16:creationId xmlns:a16="http://schemas.microsoft.com/office/drawing/2014/main" id="{7164EFE7-8943-4541-B6F1-5CBAF9398A4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609323"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Sachsen-Anhalt bereiten den Weg</a:t>
            </a:r>
            <a:endParaRPr lang="de-DE" b="1" dirty="0"/>
          </a:p>
        </p:txBody>
      </p:sp>
      <p:sp>
        <p:nvSpPr>
          <p:cNvPr id="9" name="Rectangle 43">
            <a:extLst>
              <a:ext uri="{FF2B5EF4-FFF2-40B4-BE49-F238E27FC236}">
                <a16:creationId xmlns:a16="http://schemas.microsoft.com/office/drawing/2014/main" id="{B0EDA8F3-B01F-4608-B996-9E7C39E09568}"/>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DF38CDD4-679A-445C-80ED-C93E86853201}"/>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18" name="Grafik 17" descr="Ein Bild, das Mann, stehend, Frau, Computer enthält.&#10;&#10;Automatisch generierte Beschreibung">
            <a:extLst>
              <a:ext uri="{FF2B5EF4-FFF2-40B4-BE49-F238E27FC236}">
                <a16:creationId xmlns:a16="http://schemas.microsoft.com/office/drawing/2014/main" id="{1F4D2780-AFB5-4F52-A391-7624DF5F18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26980">
            <a:off x="304644" y="1588494"/>
            <a:ext cx="1960320" cy="1164075"/>
          </a:xfrm>
          <a:prstGeom prst="rect">
            <a:avLst/>
          </a:prstGeom>
        </p:spPr>
      </p:pic>
      <p:pic>
        <p:nvPicPr>
          <p:cNvPr id="20" name="Grafik 19">
            <a:extLst>
              <a:ext uri="{FF2B5EF4-FFF2-40B4-BE49-F238E27FC236}">
                <a16:creationId xmlns:a16="http://schemas.microsoft.com/office/drawing/2014/main" id="{0EDD312C-7D90-4F38-B4B1-91394427E40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21191375">
            <a:off x="5403118" y="2049135"/>
            <a:ext cx="2977996" cy="1676611"/>
          </a:xfrm>
          <a:prstGeom prst="rect">
            <a:avLst/>
          </a:prstGeom>
        </p:spPr>
      </p:pic>
      <p:pic>
        <p:nvPicPr>
          <p:cNvPr id="22" name="Grafik 21" descr="Ein Bild, das Zeichnung enthält.&#10;&#10;Automatisch generierte Beschreibung">
            <a:extLst>
              <a:ext uri="{FF2B5EF4-FFF2-40B4-BE49-F238E27FC236}">
                <a16:creationId xmlns:a16="http://schemas.microsoft.com/office/drawing/2014/main" id="{D0D2562B-7E0B-4E86-97CD-8C6117ECB8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8897" y="1319140"/>
            <a:ext cx="506053" cy="397614"/>
          </a:xfrm>
          <a:prstGeom prst="rect">
            <a:avLst/>
          </a:prstGeom>
        </p:spPr>
      </p:pic>
      <p:sp>
        <p:nvSpPr>
          <p:cNvPr id="24" name="Inhaltsplatzhalter 2">
            <a:extLst>
              <a:ext uri="{FF2B5EF4-FFF2-40B4-BE49-F238E27FC236}">
                <a16:creationId xmlns:a16="http://schemas.microsoft.com/office/drawing/2014/main" id="{9E9DF14F-7768-4752-8AC0-EDDC844529E4}"/>
              </a:ext>
            </a:extLst>
          </p:cNvPr>
          <p:cNvSpPr txBox="1">
            <a:spLocks/>
          </p:cNvSpPr>
          <p:nvPr/>
        </p:nvSpPr>
        <p:spPr bwMode="auto">
          <a:xfrm>
            <a:off x="221659" y="4116159"/>
            <a:ext cx="869246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Von den Mitgliedern Landkreis Wittenberg, MITZ in Merseburg und Gemeinde Barleben wird Online-Ausweisen bereits heute erlebbar angeboten. Neue Einsatzfelder werden erörtert und für eine bessere Digitalisierung erschlossen.</a:t>
            </a:r>
          </a:p>
        </p:txBody>
      </p:sp>
      <p:sp>
        <p:nvSpPr>
          <p:cNvPr id="8" name="Foliennummernplatzhalter 7">
            <a:extLst>
              <a:ext uri="{FF2B5EF4-FFF2-40B4-BE49-F238E27FC236}">
                <a16:creationId xmlns:a16="http://schemas.microsoft.com/office/drawing/2014/main" id="{48A8AFD6-E711-49E8-92B1-BD9050C8088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47</a:t>
            </a:fld>
            <a:endParaRPr lang="de-DE" dirty="0"/>
          </a:p>
        </p:txBody>
      </p:sp>
      <p:pic>
        <p:nvPicPr>
          <p:cNvPr id="11" name="Grafik 10">
            <a:extLst>
              <a:ext uri="{FF2B5EF4-FFF2-40B4-BE49-F238E27FC236}">
                <a16:creationId xmlns:a16="http://schemas.microsoft.com/office/drawing/2014/main" id="{5EFAD7E6-8237-EDC3-CC5D-C7747E18A1F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047668" y="1658722"/>
            <a:ext cx="1083658" cy="343499"/>
          </a:xfrm>
          <a:prstGeom prst="rect">
            <a:avLst/>
          </a:prstGeom>
        </p:spPr>
      </p:pic>
      <p:pic>
        <p:nvPicPr>
          <p:cNvPr id="13" name="Grafik 12">
            <a:extLst>
              <a:ext uri="{FF2B5EF4-FFF2-40B4-BE49-F238E27FC236}">
                <a16:creationId xmlns:a16="http://schemas.microsoft.com/office/drawing/2014/main" id="{211E0F5E-947D-C5D8-97FA-92F464285CB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92184" y="1899672"/>
            <a:ext cx="709101" cy="267674"/>
          </a:xfrm>
          <a:prstGeom prst="rect">
            <a:avLst/>
          </a:prstGeom>
        </p:spPr>
      </p:pic>
    </p:spTree>
    <p:extLst>
      <p:ext uri="{BB962C8B-B14F-4D97-AF65-F5344CB8AC3E}">
        <p14:creationId xmlns:p14="http://schemas.microsoft.com/office/powerpoint/2010/main" val="371484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F94CC-297E-42EB-D60E-62F8EFAC251F}"/>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7C556D8B-CB1F-D417-A5B7-512B1CC28FF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49064" y="1597638"/>
            <a:ext cx="4231652" cy="2382419"/>
          </a:xfrm>
          <a:prstGeom prst="rect">
            <a:avLst/>
          </a:prstGeom>
        </p:spPr>
      </p:pic>
      <p:cxnSp>
        <p:nvCxnSpPr>
          <p:cNvPr id="5" name="Gerader Verbinder 4">
            <a:extLst>
              <a:ext uri="{FF2B5EF4-FFF2-40B4-BE49-F238E27FC236}">
                <a16:creationId xmlns:a16="http://schemas.microsoft.com/office/drawing/2014/main" id="{85A6F857-3629-4E9C-B84C-D0492E554035}"/>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a:extLst>
              <a:ext uri="{FF2B5EF4-FFF2-40B4-BE49-F238E27FC236}">
                <a16:creationId xmlns:a16="http://schemas.microsoft.com/office/drawing/2014/main" id="{04894E12-619B-7816-3D6E-793681784E82}"/>
              </a:ext>
            </a:extLst>
          </p:cNvPr>
          <p:cNvSpPr>
            <a:spLocks noGrp="1"/>
          </p:cNvSpPr>
          <p:nvPr>
            <p:ph type="title"/>
          </p:nvPr>
        </p:nvSpPr>
        <p:spPr>
          <a:xfrm>
            <a:off x="304800" y="134938"/>
            <a:ext cx="8609323"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Mitglieder von buergerservice.org in Niedersachsen bereiten den Weg</a:t>
            </a:r>
            <a:endParaRPr lang="de-DE" b="1" dirty="0"/>
          </a:p>
        </p:txBody>
      </p:sp>
      <p:sp>
        <p:nvSpPr>
          <p:cNvPr id="9" name="Rectangle 43">
            <a:extLst>
              <a:ext uri="{FF2B5EF4-FFF2-40B4-BE49-F238E27FC236}">
                <a16:creationId xmlns:a16="http://schemas.microsoft.com/office/drawing/2014/main" id="{1146999B-5AB5-5DE7-C64A-B69FD9B538A3}"/>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10" name="Rectangle 44">
            <a:extLst>
              <a:ext uri="{FF2B5EF4-FFF2-40B4-BE49-F238E27FC236}">
                <a16:creationId xmlns:a16="http://schemas.microsoft.com/office/drawing/2014/main" id="{F8510012-D740-D03C-02EE-4C7449EEB6BC}"/>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pic>
        <p:nvPicPr>
          <p:cNvPr id="4" name="Grafik 3">
            <a:extLst>
              <a:ext uri="{FF2B5EF4-FFF2-40B4-BE49-F238E27FC236}">
                <a16:creationId xmlns:a16="http://schemas.microsoft.com/office/drawing/2014/main" id="{65123142-ABE3-AF66-A47E-E49733D381F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114995" y="1563230"/>
            <a:ext cx="1118760" cy="195239"/>
          </a:xfrm>
          <a:prstGeom prst="rect">
            <a:avLst/>
          </a:prstGeom>
        </p:spPr>
      </p:pic>
      <p:pic>
        <p:nvPicPr>
          <p:cNvPr id="6" name="Grafik 5">
            <a:extLst>
              <a:ext uri="{FF2B5EF4-FFF2-40B4-BE49-F238E27FC236}">
                <a16:creationId xmlns:a16="http://schemas.microsoft.com/office/drawing/2014/main" id="{9DC92994-4856-658B-828D-D5B73248770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815643">
            <a:off x="6659282" y="1926183"/>
            <a:ext cx="2092068" cy="1634405"/>
          </a:xfrm>
          <a:prstGeom prst="rect">
            <a:avLst/>
          </a:prstGeom>
        </p:spPr>
      </p:pic>
      <p:sp>
        <p:nvSpPr>
          <p:cNvPr id="24" name="Inhaltsplatzhalter 2">
            <a:extLst>
              <a:ext uri="{FF2B5EF4-FFF2-40B4-BE49-F238E27FC236}">
                <a16:creationId xmlns:a16="http://schemas.microsoft.com/office/drawing/2014/main" id="{5D42B7ED-DFF8-8E5F-FB9E-123AEE0D444E}"/>
              </a:ext>
            </a:extLst>
          </p:cNvPr>
          <p:cNvSpPr txBox="1">
            <a:spLocks/>
          </p:cNvSpPr>
          <p:nvPr/>
        </p:nvSpPr>
        <p:spPr bwMode="auto">
          <a:xfrm>
            <a:off x="221659" y="4116159"/>
            <a:ext cx="8692464" cy="27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400" dirty="0"/>
              <a:t>Von den Mitgliedern Stadt Celle, Stadt Osnabrück und Gemeinde Ilsede wird Online-Ausweisen bereits heute erlebbar angeboten. Neue Einsatzfelder werden erörtert und für eine bessere Digitalisierung erschlossen.</a:t>
            </a:r>
          </a:p>
        </p:txBody>
      </p:sp>
      <p:sp>
        <p:nvSpPr>
          <p:cNvPr id="8" name="Foliennummernplatzhalter 7">
            <a:extLst>
              <a:ext uri="{FF2B5EF4-FFF2-40B4-BE49-F238E27FC236}">
                <a16:creationId xmlns:a16="http://schemas.microsoft.com/office/drawing/2014/main" id="{F2119963-DC7C-112F-74C5-BFC1B4AC93A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48</a:t>
            </a:fld>
            <a:endParaRPr lang="de-DE" dirty="0"/>
          </a:p>
        </p:txBody>
      </p:sp>
      <p:pic>
        <p:nvPicPr>
          <p:cNvPr id="13" name="Grafik 12">
            <a:extLst>
              <a:ext uri="{FF2B5EF4-FFF2-40B4-BE49-F238E27FC236}">
                <a16:creationId xmlns:a16="http://schemas.microsoft.com/office/drawing/2014/main" id="{0AE144FF-87B2-31A1-1161-2897DDC322C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18143" y="1597638"/>
            <a:ext cx="675373" cy="422251"/>
          </a:xfrm>
          <a:prstGeom prst="rect">
            <a:avLst/>
          </a:prstGeom>
        </p:spPr>
      </p:pic>
      <p:pic>
        <p:nvPicPr>
          <p:cNvPr id="3" name="Grafik 2" descr="Ein Bild, das Kleidung, Schuhwerk, draußen, Person enthält.&#10;&#10;KI-generierte Inhalte können fehlerhaft sein.">
            <a:extLst>
              <a:ext uri="{FF2B5EF4-FFF2-40B4-BE49-F238E27FC236}">
                <a16:creationId xmlns:a16="http://schemas.microsoft.com/office/drawing/2014/main" id="{77ABEE88-72E5-2CBF-977E-DDA6AE4493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86955" y="1008776"/>
            <a:ext cx="1602569" cy="2136759"/>
          </a:xfrm>
          <a:prstGeom prst="rect">
            <a:avLst/>
          </a:prstGeom>
        </p:spPr>
      </p:pic>
    </p:spTree>
    <p:extLst>
      <p:ext uri="{BB962C8B-B14F-4D97-AF65-F5344CB8AC3E}">
        <p14:creationId xmlns:p14="http://schemas.microsoft.com/office/powerpoint/2010/main" val="359963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3C4071B3-93D7-4FB7-BAE9-4A54F2E27D44}"/>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Vorgehensmodelle</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42D1CB9D-F493-464F-B3D1-714CCF6881F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49</a:t>
            </a:fld>
            <a:endParaRPr lang="de-DE" dirty="0"/>
          </a:p>
        </p:txBody>
      </p:sp>
    </p:spTree>
    <p:extLst>
      <p:ext uri="{BB962C8B-B14F-4D97-AF65-F5344CB8AC3E}">
        <p14:creationId xmlns:p14="http://schemas.microsoft.com/office/powerpoint/2010/main" val="417555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100B1-565D-9C6D-57C1-F5EC40F7F542}"/>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7BED0EE5-6782-7AA3-DBB6-39633B469FF4}"/>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82495D15-FEDF-3659-B329-10D99434B2A5}"/>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a:extLst>
              <a:ext uri="{FF2B5EF4-FFF2-40B4-BE49-F238E27FC236}">
                <a16:creationId xmlns:a16="http://schemas.microsoft.com/office/drawing/2014/main" id="{A9037265-2850-2240-4BCB-A5EECFB05C71}"/>
              </a:ext>
            </a:extLst>
          </p:cNvPr>
          <p:cNvSpPr>
            <a:spLocks noChangeArrowheads="1"/>
          </p:cNvSpPr>
          <p:nvPr>
            <p:custDataLst>
              <p:tags r:id="rId1"/>
            </p:custDataLst>
          </p:nvPr>
        </p:nvSpPr>
        <p:spPr bwMode="gray">
          <a:xfrm>
            <a:off x="1010654" y="2067217"/>
            <a:ext cx="7143320"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Wir lernen Online-Ausweisen</a:t>
            </a:r>
          </a:p>
        </p:txBody>
      </p:sp>
      <p:sp>
        <p:nvSpPr>
          <p:cNvPr id="12" name="AutoShape 5">
            <a:extLst>
              <a:ext uri="{FF2B5EF4-FFF2-40B4-BE49-F238E27FC236}">
                <a16:creationId xmlns:a16="http://schemas.microsoft.com/office/drawing/2014/main" id="{0493777F-55B3-494E-DB22-5441E65990F3}"/>
              </a:ext>
            </a:extLst>
          </p:cNvPr>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90CC5869-CFBF-2651-AA90-6EB7DC16DA6F}"/>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0276B043-B3D0-55BA-A0C9-9042D680DC56}"/>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D745B7D-020C-1335-D09B-9CF7E29508C9}"/>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a:t>
            </a:fld>
            <a:endParaRPr lang="de-DE" dirty="0"/>
          </a:p>
        </p:txBody>
      </p:sp>
    </p:spTree>
    <p:extLst>
      <p:ext uri="{BB962C8B-B14F-4D97-AF65-F5344CB8AC3E}">
        <p14:creationId xmlns:p14="http://schemas.microsoft.com/office/powerpoint/2010/main" val="1935970190"/>
      </p:ext>
    </p:extLst>
  </p:cSld>
  <p:clrMapOvr>
    <a:masterClrMapping/>
  </p:clrMapOvr>
  <mc:AlternateContent xmlns:mc="http://schemas.openxmlformats.org/markup-compatibility/2006" xmlns:p14="http://schemas.microsoft.com/office/powerpoint/2010/main">
    <mc:Choice Requires="p14">
      <p:transition spd="med" p14:dur="700" advTm="2024">
        <p:fade/>
      </p:transition>
    </mc:Choice>
    <mc:Fallback xmlns="">
      <p:transition spd="med" advTm="2024">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4F67BE2F-4265-4EDB-86D4-57CA41BC0F9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Vorgehensmodelle aktivieren das eID-Potenzial</a:t>
            </a:r>
            <a:endParaRPr lang="de-DE" dirty="0"/>
          </a:p>
        </p:txBody>
      </p:sp>
      <p:pic>
        <p:nvPicPr>
          <p:cNvPr id="47"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2974385" y="1019725"/>
            <a:ext cx="2543819" cy="339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AutoShape 10" descr="Verlauf_weiss_grau"/>
          <p:cNvSpPr>
            <a:spLocks noChangeArrowheads="1"/>
          </p:cNvSpPr>
          <p:nvPr>
            <p:custDataLst>
              <p:tags r:id="rId1"/>
            </p:custDataLst>
          </p:nvPr>
        </p:nvSpPr>
        <p:spPr bwMode="gray">
          <a:xfrm>
            <a:off x="5681350" y="1385453"/>
            <a:ext cx="3064316" cy="3025182"/>
          </a:xfrm>
          <a:prstGeom prst="roundRect">
            <a:avLst>
              <a:gd name="adj" fmla="val 6676"/>
            </a:avLst>
          </a:prstGeom>
          <a:blipFill dpi="0" rotWithShape="1">
            <a:blip r:embed="rId6" cstate="print"/>
            <a:srcRect/>
            <a:stretch>
              <a:fillRect/>
            </a:stretch>
          </a:blipFill>
          <a:ln w="6350" algn="ctr">
            <a:solidFill>
              <a:srgbClr val="999999"/>
            </a:solidFill>
            <a:round/>
            <a:headEnd/>
            <a:tailEnd/>
          </a:ln>
          <a:effectLst/>
        </p:spPr>
        <p:txBody>
          <a:bodyPr lIns="36000" tIns="0" rIns="0" bIns="72000"/>
          <a:lstStyle/>
          <a:p>
            <a:pPr marL="179388" lvl="1" indent="-177800">
              <a:spcBef>
                <a:spcPct val="25000"/>
              </a:spcBef>
              <a:buFont typeface="Wingdings" pitchFamily="2" charset="2"/>
              <a:buChar char="§"/>
            </a:pPr>
            <a:r>
              <a:rPr lang="de-DE" sz="1400" dirty="0">
                <a:latin typeface="+mn-lt"/>
              </a:rPr>
              <a:t>Das anonyme Internet mit den damit verbundenen Chancen und Risiken ist weltweit in den Köpfen der Menschen verankert.</a:t>
            </a:r>
          </a:p>
          <a:p>
            <a:pPr marL="179388" lvl="1" indent="-177800">
              <a:spcBef>
                <a:spcPct val="25000"/>
              </a:spcBef>
              <a:buFont typeface="Wingdings" pitchFamily="2" charset="2"/>
              <a:buChar char="§"/>
            </a:pPr>
            <a:r>
              <a:rPr lang="de-DE" sz="1400" dirty="0">
                <a:latin typeface="+mn-lt"/>
              </a:rPr>
              <a:t>Das Online-Ausweisen (die eID) weitet unser Rechtswesen ohne Einschränkungen in das Internet aus. Diese neue Dimension im Internet muss erlebbar vermittelt werden. </a:t>
            </a:r>
          </a:p>
          <a:p>
            <a:pPr marL="179388" lvl="1" indent="-177800">
              <a:spcBef>
                <a:spcPct val="25000"/>
              </a:spcBef>
              <a:buFont typeface="Wingdings" pitchFamily="2" charset="2"/>
              <a:buChar char="§"/>
            </a:pPr>
            <a:r>
              <a:rPr lang="de-DE" sz="1400">
                <a:latin typeface="+mn-lt"/>
              </a:rPr>
              <a:t>Zielgerichtete </a:t>
            </a:r>
            <a:r>
              <a:rPr lang="de-DE" sz="1400" dirty="0">
                <a:latin typeface="+mn-lt"/>
              </a:rPr>
              <a:t>Vorgehensmodelle nutzen das Erlebnis Online-Aus-weisen für Win-Win-Situationen.</a:t>
            </a:r>
          </a:p>
        </p:txBody>
      </p:sp>
      <p:sp>
        <p:nvSpPr>
          <p:cNvPr id="49" name="AutoShape 5"/>
          <p:cNvSpPr>
            <a:spLocks noChangeArrowheads="1"/>
          </p:cNvSpPr>
          <p:nvPr>
            <p:custDataLst>
              <p:tags r:id="rId2"/>
            </p:custDataLst>
          </p:nvPr>
        </p:nvSpPr>
        <p:spPr bwMode="gray">
          <a:xfrm>
            <a:off x="5660409" y="1019725"/>
            <a:ext cx="3087693"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eID-Transformationsmanagement</a:t>
            </a:r>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5" name="Foliennummernplatzhalter 4">
            <a:extLst>
              <a:ext uri="{FF2B5EF4-FFF2-40B4-BE49-F238E27FC236}">
                <a16:creationId xmlns:a16="http://schemas.microsoft.com/office/drawing/2014/main" id="{440113C6-5924-4268-B71D-178E69A5748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50</a:t>
            </a:fld>
            <a:endParaRPr lang="de-DE" dirty="0"/>
          </a:p>
        </p:txBody>
      </p:sp>
      <p:pic>
        <p:nvPicPr>
          <p:cNvPr id="11" name="Grafik 10">
            <a:extLst>
              <a:ext uri="{FF2B5EF4-FFF2-40B4-BE49-F238E27FC236}">
                <a16:creationId xmlns:a16="http://schemas.microsoft.com/office/drawing/2014/main" id="{FD79DF18-B2D0-4BA4-8C71-CA9F252BAC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734" y="2785854"/>
            <a:ext cx="700209" cy="421803"/>
          </a:xfrm>
          <a:prstGeom prst="rect">
            <a:avLst/>
          </a:prstGeom>
        </p:spPr>
      </p:pic>
      <p:pic>
        <p:nvPicPr>
          <p:cNvPr id="4" name="Grafik 3">
            <a:extLst>
              <a:ext uri="{FF2B5EF4-FFF2-40B4-BE49-F238E27FC236}">
                <a16:creationId xmlns:a16="http://schemas.microsoft.com/office/drawing/2014/main" id="{CA9DC201-AE7E-4372-BD17-941FB1D5845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33190" y="2383379"/>
            <a:ext cx="849113" cy="441083"/>
          </a:xfrm>
          <a:prstGeom prst="rect">
            <a:avLst/>
          </a:prstGeom>
        </p:spPr>
      </p:pic>
      <p:pic>
        <p:nvPicPr>
          <p:cNvPr id="12" name="Grafik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1278" y="2005582"/>
            <a:ext cx="849113" cy="383697"/>
          </a:xfrm>
          <a:prstGeom prst="rect">
            <a:avLst/>
          </a:prstGeom>
        </p:spPr>
      </p:pic>
      <p:pic>
        <p:nvPicPr>
          <p:cNvPr id="9" name="Grafik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5571" y="1626348"/>
            <a:ext cx="713571" cy="381498"/>
          </a:xfrm>
          <a:prstGeom prst="rect">
            <a:avLst/>
          </a:prstGeom>
        </p:spPr>
      </p:pic>
      <p:pic>
        <p:nvPicPr>
          <p:cNvPr id="8" name="Grafik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6944" y="1247113"/>
            <a:ext cx="713571" cy="381498"/>
          </a:xfrm>
          <a:prstGeom prst="rect">
            <a:avLst/>
          </a:prstGeom>
        </p:spPr>
      </p:pic>
      <p:pic>
        <p:nvPicPr>
          <p:cNvPr id="17" name="Grafik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7749" y="856341"/>
            <a:ext cx="660716" cy="391467"/>
          </a:xfrm>
          <a:prstGeom prst="rect">
            <a:avLst/>
          </a:prstGeom>
        </p:spPr>
      </p:pic>
      <p:pic>
        <p:nvPicPr>
          <p:cNvPr id="16" name="Grafik 15">
            <a:extLst>
              <a:ext uri="{FF2B5EF4-FFF2-40B4-BE49-F238E27FC236}">
                <a16:creationId xmlns:a16="http://schemas.microsoft.com/office/drawing/2014/main" id="{76069360-41E5-7B61-7BF2-47EC72FBB661}"/>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715087" y="3207090"/>
            <a:ext cx="787983" cy="417084"/>
          </a:xfrm>
          <a:prstGeom prst="rect">
            <a:avLst/>
          </a:prstGeom>
        </p:spPr>
      </p:pic>
      <p:pic>
        <p:nvPicPr>
          <p:cNvPr id="10" name="Grafik 9">
            <a:extLst>
              <a:ext uri="{FF2B5EF4-FFF2-40B4-BE49-F238E27FC236}">
                <a16:creationId xmlns:a16="http://schemas.microsoft.com/office/drawing/2014/main" id="{6671006D-9C1F-AFAD-BEFF-D6549AC6DB65}"/>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2025071" y="3621489"/>
            <a:ext cx="729005" cy="417084"/>
          </a:xfrm>
          <a:prstGeom prst="rect">
            <a:avLst/>
          </a:prstGeom>
        </p:spPr>
      </p:pic>
      <p:pic>
        <p:nvPicPr>
          <p:cNvPr id="14" name="Grafik 13">
            <a:extLst>
              <a:ext uri="{FF2B5EF4-FFF2-40B4-BE49-F238E27FC236}">
                <a16:creationId xmlns:a16="http://schemas.microsoft.com/office/drawing/2014/main" id="{732988EF-6262-8BE8-194D-597A7433D2FA}"/>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rot="19657710">
            <a:off x="243434" y="3589862"/>
            <a:ext cx="1234199" cy="723625"/>
          </a:xfrm>
          <a:prstGeom prst="rect">
            <a:avLst/>
          </a:prstGeom>
        </p:spPr>
      </p:pic>
      <p:pic>
        <p:nvPicPr>
          <p:cNvPr id="15" name="Grafik 14">
            <a:extLst>
              <a:ext uri="{FF2B5EF4-FFF2-40B4-BE49-F238E27FC236}">
                <a16:creationId xmlns:a16="http://schemas.microsoft.com/office/drawing/2014/main" id="{B7DADFFA-15D3-E0AC-9FC4-D92EA5A33AB8}"/>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2188217" y="4027023"/>
            <a:ext cx="729005" cy="414416"/>
          </a:xfrm>
          <a:prstGeom prst="rect">
            <a:avLst/>
          </a:prstGeom>
        </p:spPr>
      </p:pic>
    </p:spTree>
    <p:extLst>
      <p:ext uri="{BB962C8B-B14F-4D97-AF65-F5344CB8AC3E}">
        <p14:creationId xmlns:p14="http://schemas.microsoft.com/office/powerpoint/2010/main" val="115540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C0ECA8B1-BA96-4F5E-BAA2-C0682553E8E5}"/>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059" y="3122894"/>
            <a:ext cx="1455542" cy="952571"/>
          </a:xfrm>
          <a:prstGeom prst="rect">
            <a:avLst/>
          </a:prstGeom>
        </p:spPr>
      </p:pic>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Fast Lane Bürgerservices</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FF8C2229-8D26-4809-AE79-702C1070070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51</a:t>
            </a:fld>
            <a:endParaRPr lang="de-DE" dirty="0"/>
          </a:p>
        </p:txBody>
      </p:sp>
    </p:spTree>
    <p:extLst>
      <p:ext uri="{BB962C8B-B14F-4D97-AF65-F5344CB8AC3E}">
        <p14:creationId xmlns:p14="http://schemas.microsoft.com/office/powerpoint/2010/main" val="3829209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 name="Group 3"/>
          <p:cNvGrpSpPr/>
          <p:nvPr/>
        </p:nvGrpSpPr>
        <p:grpSpPr>
          <a:xfrm>
            <a:off x="383192" y="1074097"/>
            <a:ext cx="6209711" cy="1971914"/>
            <a:chOff x="569368" y="1124680"/>
            <a:chExt cx="8695072" cy="2761148"/>
          </a:xfrm>
        </p:grpSpPr>
        <p:grpSp>
          <p:nvGrpSpPr>
            <p:cNvPr id="216" name="Group 77">
              <a:extLst>
                <a:ext uri="{FF2B5EF4-FFF2-40B4-BE49-F238E27FC236}">
                  <a16:creationId xmlns:a16="http://schemas.microsoft.com/office/drawing/2014/main" id="{90856EFC-8C43-4CA6-AC7E-2507661A820D}"/>
                </a:ext>
              </a:extLst>
            </p:cNvPr>
            <p:cNvGrpSpPr>
              <a:grpSpLocks noChangeAspect="1"/>
            </p:cNvGrpSpPr>
            <p:nvPr/>
          </p:nvGrpSpPr>
          <p:grpSpPr>
            <a:xfrm>
              <a:off x="6997002" y="1124680"/>
              <a:ext cx="1038846" cy="1115450"/>
              <a:chOff x="11005726" y="3890550"/>
              <a:chExt cx="97253" cy="104424"/>
            </a:xfrm>
            <a:solidFill>
              <a:srgbClr val="C3C3C3"/>
            </a:solidFill>
          </p:grpSpPr>
          <p:sp>
            <p:nvSpPr>
              <p:cNvPr id="231"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232"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233"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234"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grpSp>
          <p:nvGrpSpPr>
            <p:cNvPr id="217" name="Group 85">
              <a:extLst>
                <a:ext uri="{FF2B5EF4-FFF2-40B4-BE49-F238E27FC236}">
                  <a16:creationId xmlns:a16="http://schemas.microsoft.com/office/drawing/2014/main" id="{90856EFC-8C43-4CA6-AC7E-2507661A820D}"/>
                </a:ext>
              </a:extLst>
            </p:cNvPr>
            <p:cNvGrpSpPr>
              <a:grpSpLocks noChangeAspect="1"/>
            </p:cNvGrpSpPr>
            <p:nvPr/>
          </p:nvGrpSpPr>
          <p:grpSpPr>
            <a:xfrm>
              <a:off x="8225594" y="1783532"/>
              <a:ext cx="1038846" cy="1115450"/>
              <a:chOff x="11005726" y="3890550"/>
              <a:chExt cx="97253" cy="104424"/>
            </a:xfrm>
            <a:solidFill>
              <a:srgbClr val="C3C3C3"/>
            </a:solidFill>
          </p:grpSpPr>
          <p:sp>
            <p:nvSpPr>
              <p:cNvPr id="227"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228"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229"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230"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pic>
          <p:nvPicPr>
            <p:cNvPr id="218" name="Picture 12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6034886" y="1419604"/>
              <a:ext cx="684204" cy="720000"/>
            </a:xfrm>
            <a:prstGeom prst="rect">
              <a:avLst/>
            </a:prstGeom>
          </p:spPr>
        </p:pic>
        <p:pic>
          <p:nvPicPr>
            <p:cNvPr id="219" name="Picture 121"/>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246160" y="1670700"/>
              <a:ext cx="1673779" cy="828000"/>
            </a:xfrm>
            <a:prstGeom prst="rect">
              <a:avLst/>
            </a:prstGeom>
          </p:spPr>
        </p:pic>
        <p:pic>
          <p:nvPicPr>
            <p:cNvPr id="220" name="Picture 122"/>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7271560" y="2457405"/>
              <a:ext cx="684204" cy="720000"/>
            </a:xfrm>
            <a:prstGeom prst="rect">
              <a:avLst/>
            </a:prstGeom>
          </p:spPr>
        </p:pic>
        <p:pic>
          <p:nvPicPr>
            <p:cNvPr id="221" name="Picture 123"/>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686413" y="1799031"/>
              <a:ext cx="1673779" cy="828000"/>
            </a:xfrm>
            <a:prstGeom prst="rect">
              <a:avLst/>
            </a:prstGeom>
          </p:spPr>
        </p:pic>
        <p:pic>
          <p:nvPicPr>
            <p:cNvPr id="222" name="Picture 126"/>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3572835" y="2768072"/>
              <a:ext cx="1673779" cy="828000"/>
            </a:xfrm>
            <a:prstGeom prst="rect">
              <a:avLst/>
            </a:prstGeom>
          </p:spPr>
        </p:pic>
        <p:pic>
          <p:nvPicPr>
            <p:cNvPr id="223" name="Picture 12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041862" y="2939788"/>
              <a:ext cx="1673779" cy="828000"/>
            </a:xfrm>
            <a:prstGeom prst="rect">
              <a:avLst/>
            </a:prstGeom>
          </p:spPr>
        </p:pic>
        <p:pic>
          <p:nvPicPr>
            <p:cNvPr id="224" name="Picture 125"/>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569368" y="3057828"/>
              <a:ext cx="1673779" cy="828000"/>
            </a:xfrm>
            <a:prstGeom prst="rect">
              <a:avLst/>
            </a:prstGeom>
          </p:spPr>
        </p:pic>
        <p:sp>
          <p:nvSpPr>
            <p:cNvPr id="225" name="Freeform: Shape 1710">
              <a:extLst>
                <a:ext uri="{FF2B5EF4-FFF2-40B4-BE49-F238E27FC236}">
                  <a16:creationId xmlns:a16="http://schemas.microsoft.com/office/drawing/2014/main" id="{A7A390FD-9478-4576-8ABF-CD10CE4BC8A8}"/>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sp>
          <p:nvSpPr>
            <p:cNvPr id="226" name="Freeform: Shape 1710">
              <a:extLst>
                <a:ext uri="{FF2B5EF4-FFF2-40B4-BE49-F238E27FC236}">
                  <a16:creationId xmlns:a16="http://schemas.microsoft.com/office/drawing/2014/main" id="{A7A390FD-9478-4576-8ABF-CD10CE4BC8A8}"/>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cxnSp>
        <p:nvCxnSpPr>
          <p:cNvPr id="3" name="Gerader Verbinder 2">
            <a:extLst>
              <a:ext uri="{FF2B5EF4-FFF2-40B4-BE49-F238E27FC236}">
                <a16:creationId xmlns:a16="http://schemas.microsoft.com/office/drawing/2014/main" id="{BFD31748-7000-496A-9B0B-F2FA87BEA8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-Fast Lane Bürgerservices-</a:t>
            </a:r>
            <a:endParaRPr lang="de-DE" dirty="0"/>
          </a:p>
        </p:txBody>
      </p:sp>
      <p:sp>
        <p:nvSpPr>
          <p:cNvPr id="9" name="Datumsplatzhalter 8"/>
          <p:cNvSpPr>
            <a:spLocks noGrp="1"/>
          </p:cNvSpPr>
          <p:nvPr>
            <p:ph type="dt" sz="half" idx="10"/>
          </p:nvPr>
        </p:nvSpPr>
        <p:spPr/>
        <p:txBody>
          <a:bodyPr/>
          <a:lstStyle/>
          <a:p>
            <a:pPr>
              <a:defRPr/>
            </a:pPr>
            <a:r>
              <a:rPr lang="de-DE"/>
              <a:t>27. Juli 2026</a:t>
            </a:r>
            <a:endParaRPr lang="de-DE" dirty="0"/>
          </a:p>
        </p:txBody>
      </p:sp>
      <p:sp>
        <p:nvSpPr>
          <p:cNvPr id="10" name="Fußzeilenplatzhalter 9"/>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209" name="Grafik 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7142" y="2859716"/>
            <a:ext cx="1593374" cy="1558118"/>
          </a:xfrm>
          <a:prstGeom prst="rect">
            <a:avLst/>
          </a:prstGeom>
        </p:spPr>
      </p:pic>
      <p:sp>
        <p:nvSpPr>
          <p:cNvPr id="211" name="Textfeld 89"/>
          <p:cNvSpPr txBox="1"/>
          <p:nvPr/>
        </p:nvSpPr>
        <p:spPr>
          <a:xfrm>
            <a:off x="227407" y="740245"/>
            <a:ext cx="8403109" cy="707886"/>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8AB27"/>
                </a:solidFill>
                <a:latin typeface="Calibri" panose="020F0502020204030204" pitchFamily="34" charset="0"/>
              </a:rPr>
              <a:t>Entweder Sie warten, bis Sie einen freien Termin zur persönlichen Vorsprache buchen können …</a:t>
            </a:r>
          </a:p>
        </p:txBody>
      </p:sp>
      <p:pic>
        <p:nvPicPr>
          <p:cNvPr id="212" name="Grafik 9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853" y="3399013"/>
            <a:ext cx="1279251" cy="837199"/>
          </a:xfrm>
          <a:prstGeom prst="rect">
            <a:avLst/>
          </a:prstGeom>
        </p:spPr>
      </p:pic>
      <p:sp>
        <p:nvSpPr>
          <p:cNvPr id="213" name="Textfeld 99"/>
          <p:cNvSpPr txBox="1"/>
          <p:nvPr/>
        </p:nvSpPr>
        <p:spPr>
          <a:xfrm>
            <a:off x="313549" y="4300773"/>
            <a:ext cx="7989076" cy="707886"/>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489C2"/>
                </a:solidFill>
                <a:latin typeface="Calibri" panose="020F0502020204030204" pitchFamily="34" charset="0"/>
              </a:rPr>
              <a:t>… oder Sie buchen die Fast Lane Bürgerservices für einen Selfservice am Bürgerterminal.</a:t>
            </a:r>
          </a:p>
        </p:txBody>
      </p:sp>
      <p:grpSp>
        <p:nvGrpSpPr>
          <p:cNvPr id="235" name="Group 131"/>
          <p:cNvGrpSpPr/>
          <p:nvPr/>
        </p:nvGrpSpPr>
        <p:grpSpPr>
          <a:xfrm>
            <a:off x="6056376" y="2340422"/>
            <a:ext cx="793662" cy="769266"/>
            <a:chOff x="8904390" y="2959516"/>
            <a:chExt cx="1111316" cy="1077155"/>
          </a:xfrm>
        </p:grpSpPr>
        <p:grpSp>
          <p:nvGrpSpPr>
            <p:cNvPr id="236" name="Group 104">
              <a:extLst>
                <a:ext uri="{FF2B5EF4-FFF2-40B4-BE49-F238E27FC236}">
                  <a16:creationId xmlns:a16="http://schemas.microsoft.com/office/drawing/2014/main" id="{90856EFC-8C43-4CA6-AC7E-2507661A820D}"/>
                </a:ext>
              </a:extLst>
            </p:cNvPr>
            <p:cNvGrpSpPr>
              <a:grpSpLocks noChangeAspect="1"/>
            </p:cNvGrpSpPr>
            <p:nvPr/>
          </p:nvGrpSpPr>
          <p:grpSpPr>
            <a:xfrm>
              <a:off x="9012525" y="2959516"/>
              <a:ext cx="1003181" cy="1077155"/>
              <a:chOff x="11005726" y="3890550"/>
              <a:chExt cx="97253" cy="104424"/>
            </a:xfrm>
            <a:solidFill>
              <a:srgbClr val="C3C3C3"/>
            </a:solidFill>
          </p:grpSpPr>
          <p:sp>
            <p:nvSpPr>
              <p:cNvPr id="238"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239"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240"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241"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sp>
          <p:nvSpPr>
            <p:cNvPr id="237" name="Freeform: Shape 1710">
              <a:extLst>
                <a:ext uri="{FF2B5EF4-FFF2-40B4-BE49-F238E27FC236}">
                  <a16:creationId xmlns:a16="http://schemas.microsoft.com/office/drawing/2014/main" id="{A7A390FD-9478-4576-8ABF-CD10CE4BC8A8}"/>
                </a:ext>
              </a:extLst>
            </p:cNvPr>
            <p:cNvSpPr>
              <a:spLocks noChangeAspect="1"/>
            </p:cNvSpPr>
            <p:nvPr/>
          </p:nvSpPr>
          <p:spPr>
            <a:xfrm>
              <a:off x="8904390" y="3204000"/>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sp>
        <p:nvSpPr>
          <p:cNvPr id="242" name="Nach unten gekrümmter Pfeil 98"/>
          <p:cNvSpPr/>
          <p:nvPr/>
        </p:nvSpPr>
        <p:spPr bwMode="auto">
          <a:xfrm rot="21206081">
            <a:off x="2032207" y="2878192"/>
            <a:ext cx="5079543" cy="1110861"/>
          </a:xfrm>
          <a:prstGeom prst="curvedDownArrow">
            <a:avLst>
              <a:gd name="adj1" fmla="val 25000"/>
              <a:gd name="adj2" fmla="val 50000"/>
              <a:gd name="adj3" fmla="val 33133"/>
            </a:avLst>
          </a:prstGeom>
          <a:solidFill>
            <a:schemeClr val="bg2"/>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57601" indent="-357601" fontAlgn="base">
              <a:spcBef>
                <a:spcPct val="50000"/>
              </a:spcBef>
              <a:spcAft>
                <a:spcPct val="0"/>
              </a:spcAft>
              <a:buClr>
                <a:srgbClr val="B7200E"/>
              </a:buClr>
              <a:buSzPct val="75000"/>
              <a:tabLst>
                <a:tab pos="357601" algn="l"/>
              </a:tabLst>
            </a:pPr>
            <a:endParaRPr lang="de-DE" sz="1333">
              <a:solidFill>
                <a:srgbClr val="000000"/>
              </a:solidFill>
              <a:latin typeface="Calibri" panose="020F0502020204030204" pitchFamily="34" charset="0"/>
            </a:endParaRPr>
          </a:p>
        </p:txBody>
      </p:sp>
      <p:grpSp>
        <p:nvGrpSpPr>
          <p:cNvPr id="243" name="Group 118"/>
          <p:cNvGrpSpPr/>
          <p:nvPr/>
        </p:nvGrpSpPr>
        <p:grpSpPr>
          <a:xfrm>
            <a:off x="5461510" y="2655767"/>
            <a:ext cx="399876" cy="885288"/>
            <a:chOff x="4617183" y="3963267"/>
            <a:chExt cx="559921" cy="1239614"/>
          </a:xfrm>
          <a:effectLst/>
        </p:grpSpPr>
        <p:sp>
          <p:nvSpPr>
            <p:cNvPr id="244"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245"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246" name="Group 115"/>
          <p:cNvGrpSpPr/>
          <p:nvPr/>
        </p:nvGrpSpPr>
        <p:grpSpPr>
          <a:xfrm>
            <a:off x="3543376" y="2859241"/>
            <a:ext cx="399876" cy="892208"/>
            <a:chOff x="6443748" y="4446684"/>
            <a:chExt cx="559921" cy="1249304"/>
          </a:xfrm>
        </p:grpSpPr>
        <p:sp>
          <p:nvSpPr>
            <p:cNvPr id="247" name="Rechteck 560"/>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91440" tIns="45720" rIns="91440" bIns="45720" numCol="1" anchor="t" anchorCtr="0" compatLnSpc="1">
              <a:prstTxWarp prst="textNoShape">
                <a:avLst/>
              </a:prstTxWarp>
            </a:bodyPr>
            <a:lstStyle/>
            <a:p>
              <a:endParaRPr lang="de-DE" sz="2400"/>
            </a:p>
          </p:txBody>
        </p:sp>
        <p:sp>
          <p:nvSpPr>
            <p:cNvPr id="248" name="Rechteck 561"/>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2400"/>
            </a:p>
          </p:txBody>
        </p:sp>
        <p:sp>
          <p:nvSpPr>
            <p:cNvPr id="249" name="Freeform 6"/>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250" name="Group 46"/>
          <p:cNvGrpSpPr/>
          <p:nvPr/>
        </p:nvGrpSpPr>
        <p:grpSpPr>
          <a:xfrm>
            <a:off x="4167186" y="2738670"/>
            <a:ext cx="399876" cy="885288"/>
            <a:chOff x="4617183" y="3963267"/>
            <a:chExt cx="559921" cy="1239614"/>
          </a:xfrm>
          <a:effectLst/>
        </p:grpSpPr>
        <p:sp>
          <p:nvSpPr>
            <p:cNvPr id="251"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252"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cxnSp>
        <p:nvCxnSpPr>
          <p:cNvPr id="253" name="Gerade Verbindung 21"/>
          <p:cNvCxnSpPr/>
          <p:nvPr/>
        </p:nvCxnSpPr>
        <p:spPr bwMode="auto">
          <a:xfrm flipV="1">
            <a:off x="425934" y="2348476"/>
            <a:ext cx="6073883" cy="1050537"/>
          </a:xfrm>
          <a:prstGeom prst="line">
            <a:avLst/>
          </a:prstGeom>
          <a:solidFill>
            <a:schemeClr val="bg2"/>
          </a:solidFill>
          <a:ln w="12700" cap="flat" cmpd="sng" algn="ctr">
            <a:solidFill>
              <a:schemeClr val="bg1">
                <a:lumMod val="50000"/>
              </a:schemeClr>
            </a:solidFill>
            <a:prstDash val="dash"/>
            <a:round/>
            <a:headEnd type="none" w="med" len="med"/>
            <a:tailEnd type="none" w="med" len="med"/>
          </a:ln>
          <a:effectLst/>
        </p:spPr>
      </p:cxnSp>
      <p:sp>
        <p:nvSpPr>
          <p:cNvPr id="4" name="Foliennummernplatzhalter 3">
            <a:extLst>
              <a:ext uri="{FF2B5EF4-FFF2-40B4-BE49-F238E27FC236}">
                <a16:creationId xmlns:a16="http://schemas.microsoft.com/office/drawing/2014/main" id="{491D0CCF-8140-4E3F-9591-1A2D700E922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52</a:t>
            </a:fld>
            <a:endParaRPr lang="de-DE" dirty="0"/>
          </a:p>
        </p:txBody>
      </p:sp>
      <p:sp>
        <p:nvSpPr>
          <p:cNvPr id="214" name="Textfeld 105"/>
          <p:cNvSpPr txBox="1"/>
          <p:nvPr/>
        </p:nvSpPr>
        <p:spPr>
          <a:xfrm>
            <a:off x="2691905" y="3519083"/>
            <a:ext cx="1594565" cy="912814"/>
          </a:xfrm>
          <a:prstGeom prst="rect">
            <a:avLst/>
          </a:prstGeom>
          <a:noFill/>
        </p:spPr>
        <p:txBody>
          <a:bodyPr wrap="square" rtlCol="0">
            <a:spAutoFit/>
          </a:bodyPr>
          <a:lstStyle/>
          <a:p>
            <a:pPr fontAlgn="base">
              <a:spcAft>
                <a:spcPct val="0"/>
              </a:spcAft>
              <a:buClr>
                <a:srgbClr val="B7200E"/>
              </a:buClr>
              <a:buSzPct val="75000"/>
              <a:buFont typeface="Wingdings" pitchFamily="2" charset="2"/>
              <a:buNone/>
            </a:pPr>
            <a:r>
              <a:rPr lang="de-DE" sz="1333" b="1" dirty="0">
                <a:solidFill>
                  <a:srgbClr val="5489C2"/>
                </a:solidFill>
                <a:latin typeface="Calibri" panose="020F0502020204030204" pitchFamily="34" charset="0"/>
              </a:rPr>
              <a:t>Schritt 1:</a:t>
            </a:r>
            <a:br>
              <a:rPr lang="de-DE" sz="1333" b="1" dirty="0">
                <a:solidFill>
                  <a:srgbClr val="58AB27"/>
                </a:solidFill>
                <a:latin typeface="Calibri" panose="020F0502020204030204" pitchFamily="34" charset="0"/>
              </a:rPr>
            </a:br>
            <a:r>
              <a:rPr lang="de-DE" sz="1333" dirty="0">
                <a:solidFill>
                  <a:srgbClr val="000000"/>
                </a:solidFill>
                <a:latin typeface="Calibri" panose="020F0502020204030204" pitchFamily="34" charset="0"/>
              </a:rPr>
              <a:t>Termin zur Nutzung des Bürgerterminals buchen.</a:t>
            </a:r>
          </a:p>
        </p:txBody>
      </p:sp>
      <p:sp>
        <p:nvSpPr>
          <p:cNvPr id="5" name="Textfeld 84">
            <a:extLst>
              <a:ext uri="{FF2B5EF4-FFF2-40B4-BE49-F238E27FC236}">
                <a16:creationId xmlns:a16="http://schemas.microsoft.com/office/drawing/2014/main" id="{4E879975-FC95-8338-D8A0-4622E0427AD2}"/>
              </a:ext>
            </a:extLst>
          </p:cNvPr>
          <p:cNvSpPr txBox="1"/>
          <p:nvPr/>
        </p:nvSpPr>
        <p:spPr>
          <a:xfrm>
            <a:off x="7010121" y="1966050"/>
            <a:ext cx="2155041" cy="1117935"/>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1333" b="1" dirty="0">
                <a:solidFill>
                  <a:srgbClr val="5489C2"/>
                </a:solidFill>
                <a:latin typeface="Calibri" panose="020F0502020204030204" pitchFamily="34" charset="0"/>
              </a:rPr>
              <a:t>Schritt 3:</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Bürgerterminal im Self-service nutzen (je nach Verfügbarkeit auch unter Anleitung geschulter Kräfte).</a:t>
            </a:r>
          </a:p>
        </p:txBody>
      </p:sp>
      <p:sp>
        <p:nvSpPr>
          <p:cNvPr id="210" name="Textfeld 84"/>
          <p:cNvSpPr txBox="1"/>
          <p:nvPr/>
        </p:nvSpPr>
        <p:spPr>
          <a:xfrm>
            <a:off x="4453176" y="3314774"/>
            <a:ext cx="2438144" cy="912814"/>
          </a:xfrm>
          <a:prstGeom prst="rect">
            <a:avLst/>
          </a:prstGeom>
          <a:noFill/>
        </p:spPr>
        <p:txBody>
          <a:bodyPr wrap="square" rtlCol="0">
            <a:spAutoFit/>
          </a:bodyPr>
          <a:lstStyle/>
          <a:p>
            <a:pPr>
              <a:buClr>
                <a:srgbClr val="B7200E"/>
              </a:buClr>
            </a:pPr>
            <a:r>
              <a:rPr lang="de-DE" sz="1333" b="1" dirty="0">
                <a:solidFill>
                  <a:srgbClr val="5489C2"/>
                </a:solidFill>
                <a:latin typeface="Calibri" panose="020F0502020204030204" pitchFamily="34" charset="0"/>
              </a:rPr>
              <a:t>Schritt 2:</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Unterlagen und Personalausweis (mit PIN/PIN-Brief) zum Termin am Bürgerterminal mitbringen.</a:t>
            </a:r>
          </a:p>
        </p:txBody>
      </p:sp>
    </p:spTree>
    <p:extLst>
      <p:ext uri="{BB962C8B-B14F-4D97-AF65-F5344CB8AC3E}">
        <p14:creationId xmlns:p14="http://schemas.microsoft.com/office/powerpoint/2010/main" val="105638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D2F5A772-5F69-40A2-8960-4D15D516489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Fast Lane Bürgerservices im Lauf der Zeit</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886047"/>
            <a:ext cx="4861909" cy="3646431"/>
          </a:xfrm>
          <a:prstGeom prst="rect">
            <a:avLst/>
          </a:prstGeom>
        </p:spPr>
      </p:pic>
      <p:sp>
        <p:nvSpPr>
          <p:cNvPr id="8" name="Inhaltsplatzhalter 2"/>
          <p:cNvSpPr txBox="1">
            <a:spLocks/>
          </p:cNvSpPr>
          <p:nvPr/>
        </p:nvSpPr>
        <p:spPr bwMode="auto">
          <a:xfrm>
            <a:off x="5291418" y="886047"/>
            <a:ext cx="3715078" cy="33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Zusammen mit dem Vereinsmitglied Bundesstadt Bonn wurde im Jahr 2018 die Fast Lane entwickelt, um den War-</a:t>
            </a:r>
            <a:r>
              <a:rPr lang="de-DE" altLang="de-DE" sz="1600" dirty="0" err="1"/>
              <a:t>tenden</a:t>
            </a:r>
            <a:r>
              <a:rPr lang="de-DE" altLang="de-DE" sz="1600" dirty="0"/>
              <a:t> im Bürgeramt eine schnellere Alternative anbieten zu können. </a:t>
            </a:r>
          </a:p>
          <a:p>
            <a:pPr>
              <a:buNone/>
            </a:pPr>
            <a:r>
              <a:rPr lang="de-DE" altLang="de-DE" sz="1600" dirty="0"/>
              <a:t>Zwischenzeitlich ist durch die Corona-Pandemie die Terminvergabe für den Behördengang etabliert. Das Vorgehensmodell Fast Lane wurde entsprechend angepasst. Bürgerinnen und Bürger können nach diesem Modell ein zeitnahes Terminangebot für die Nutzung des Bürgerterminals im Selfservice buchen.</a:t>
            </a:r>
          </a:p>
        </p:txBody>
      </p:sp>
      <p:sp>
        <p:nvSpPr>
          <p:cNvPr id="12" name="Datumsplatzhalter 6"/>
          <p:cNvSpPr>
            <a:spLocks noGrp="1"/>
          </p:cNvSpPr>
          <p:nvPr>
            <p:ph type="dt" sz="half" idx="10"/>
          </p:nvPr>
        </p:nvSpPr>
        <p:spPr>
          <a:xfrm>
            <a:off x="6827520" y="4948238"/>
            <a:ext cx="1402080" cy="144462"/>
          </a:xfrm>
        </p:spPr>
        <p:txBody>
          <a:bodyPr/>
          <a:lstStyle/>
          <a:p>
            <a:pPr>
              <a:defRPr/>
            </a:pPr>
            <a:r>
              <a:rPr lang="de-DE"/>
              <a:t>27. Juli 2026</a:t>
            </a:r>
            <a:endParaRPr lang="de-DE" dirty="0"/>
          </a:p>
        </p:txBody>
      </p:sp>
      <p:sp>
        <p:nvSpPr>
          <p:cNvPr id="13" name="Fußzeilenplatzhalter 7"/>
          <p:cNvSpPr>
            <a:spLocks noGrp="1"/>
          </p:cNvSpPr>
          <p:nvPr>
            <p:ph type="ftr" sz="quarter" idx="11"/>
          </p:nvPr>
        </p:nvSpPr>
        <p:spPr>
          <a:xfrm>
            <a:off x="306388" y="4948238"/>
            <a:ext cx="6521132" cy="144462"/>
          </a:xfrm>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8F4330DE-AB18-433D-BAC8-493E62CFC26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53</a:t>
            </a:fld>
            <a:endParaRPr lang="de-DE" dirty="0"/>
          </a:p>
        </p:txBody>
      </p:sp>
    </p:spTree>
    <p:extLst>
      <p:ext uri="{BB962C8B-B14F-4D97-AF65-F5344CB8AC3E}">
        <p14:creationId xmlns:p14="http://schemas.microsoft.com/office/powerpoint/2010/main" val="1395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2DEBCA31-B1C7-4AEA-ABF2-C508F187739A}"/>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ursprüngliche Fast Lane in Düsseldorf</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886047"/>
            <a:ext cx="4861909" cy="3646432"/>
          </a:xfrm>
          <a:prstGeom prst="rect">
            <a:avLst/>
          </a:prstGeom>
        </p:spPr>
      </p:pic>
      <p:sp>
        <p:nvSpPr>
          <p:cNvPr id="7"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228600" indent="-228600" eaLnBrk="1" hangingPunct="1">
              <a:buClr>
                <a:srgbClr val="5489C2"/>
              </a:buClr>
              <a:buSzPct val="100000"/>
              <a:buFont typeface="Wingdings" panose="05000000000000000000" pitchFamily="2" charset="2"/>
              <a:buAutoNum type="arabicPeriod"/>
            </a:pPr>
            <a:r>
              <a:rPr lang="de-DE" altLang="de-DE" sz="1200" dirty="0"/>
              <a:t>Dienstleistungszentrum aufsuchen</a:t>
            </a:r>
          </a:p>
          <a:p>
            <a:pPr marL="228600" indent="-228600" eaLnBrk="1" hangingPunct="1">
              <a:buClr>
                <a:srgbClr val="5489C2"/>
              </a:buClr>
              <a:buSzPct val="100000"/>
              <a:buFont typeface="Wingdings" panose="05000000000000000000" pitchFamily="2" charset="2"/>
              <a:buAutoNum type="arabicPeriod"/>
            </a:pPr>
            <a:r>
              <a:rPr lang="de-DE" altLang="de-DE" sz="1200" dirty="0"/>
              <a:t>Pfeilen folgen zum Aktivieren der Online-Ausweisfunktion</a:t>
            </a:r>
          </a:p>
          <a:p>
            <a:pPr marL="228600" indent="-228600" eaLnBrk="1" hangingPunct="1">
              <a:buClr>
                <a:srgbClr val="5489C2"/>
              </a:buClr>
              <a:buSzPct val="100000"/>
              <a:buFont typeface="Wingdings" panose="05000000000000000000" pitchFamily="2" charset="2"/>
              <a:buAutoNum type="arabicPeriod"/>
            </a:pPr>
            <a:r>
              <a:rPr lang="de-DE" altLang="de-DE" sz="1200" dirty="0"/>
              <a:t>Bevorzugte Wartemarke zur Freischaltung der eID ziehen</a:t>
            </a:r>
          </a:p>
          <a:p>
            <a:pPr marL="228600" indent="-228600" eaLnBrk="1" hangingPunct="1">
              <a:buClr>
                <a:srgbClr val="5489C2"/>
              </a:buClr>
              <a:buSzPct val="100000"/>
              <a:buFont typeface="Wingdings" panose="05000000000000000000" pitchFamily="2" charset="2"/>
              <a:buAutoNum type="arabicPeriod"/>
            </a:pPr>
            <a:r>
              <a:rPr lang="de-DE" altLang="de-DE" sz="1200" dirty="0"/>
              <a:t>eID freischalten lassen und/oder PIN-Neuvergabe</a:t>
            </a:r>
          </a:p>
          <a:p>
            <a:pPr marL="228600" indent="-228600" eaLnBrk="1" hangingPunct="1">
              <a:buClr>
                <a:srgbClr val="5489C2"/>
              </a:buClr>
              <a:buSzPct val="100000"/>
              <a:buFont typeface="Wingdings" panose="05000000000000000000" pitchFamily="2" charset="2"/>
              <a:buAutoNum type="arabicPeriod"/>
            </a:pPr>
            <a:r>
              <a:rPr lang="de-DE" altLang="de-DE" sz="1200" dirty="0"/>
              <a:t>Serviceterminal starten</a:t>
            </a:r>
          </a:p>
          <a:p>
            <a:pPr marL="228600" indent="-228600" eaLnBrk="1" hangingPunct="1">
              <a:buClr>
                <a:srgbClr val="5489C2"/>
              </a:buClr>
              <a:buSzPct val="100000"/>
              <a:buFont typeface="Wingdings" panose="05000000000000000000" pitchFamily="2" charset="2"/>
              <a:buAutoNum type="arabicPeriod"/>
            </a:pPr>
            <a:r>
              <a:rPr lang="de-DE" altLang="de-DE" sz="1200" dirty="0"/>
              <a:t>Dienst mit Online-Ausweisfunktion auswählen</a:t>
            </a:r>
          </a:p>
          <a:p>
            <a:pPr marL="228600" indent="-228600" eaLnBrk="1" hangingPunct="1">
              <a:buClr>
                <a:srgbClr val="5489C2"/>
              </a:buClr>
              <a:buSzPct val="100000"/>
              <a:buFont typeface="Wingdings" panose="05000000000000000000" pitchFamily="2" charset="2"/>
              <a:buAutoNum type="arabicPeriod"/>
            </a:pPr>
            <a:r>
              <a:rPr lang="de-DE" altLang="de-DE" sz="1200" dirty="0"/>
              <a:t>Mit Online-Ausweisfunktion ausweisen</a:t>
            </a:r>
          </a:p>
          <a:p>
            <a:pPr marL="228600" indent="-228600" eaLnBrk="1" hangingPunct="1">
              <a:buClr>
                <a:srgbClr val="5489C2"/>
              </a:buClr>
              <a:buSzPct val="100000"/>
              <a:buFont typeface="Wingdings" panose="05000000000000000000" pitchFamily="2" charset="2"/>
              <a:buAutoNum type="arabicPeriod"/>
            </a:pPr>
            <a:r>
              <a:rPr lang="de-DE" altLang="de-DE" sz="1200" dirty="0"/>
              <a:t>Ausdrucke bei Bedarf erstellen</a:t>
            </a:r>
          </a:p>
        </p:txBody>
      </p:sp>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D5EC96A9-D16E-4E90-960F-C6635260E655}"/>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54</a:t>
            </a:fld>
            <a:endParaRPr lang="de-DE" dirty="0"/>
          </a:p>
        </p:txBody>
      </p:sp>
    </p:spTree>
    <p:extLst>
      <p:ext uri="{BB962C8B-B14F-4D97-AF65-F5344CB8AC3E}">
        <p14:creationId xmlns:p14="http://schemas.microsoft.com/office/powerpoint/2010/main" val="271786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35DB64EE-F431-42B9-8410-ADCB32BD1DD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Short Lane ländlicher Raum</a:t>
            </a:r>
          </a:p>
        </p:txBody>
      </p:sp>
      <p:sp>
        <p:nvSpPr>
          <p:cNvPr id="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059" y="3169405"/>
            <a:ext cx="1455542" cy="859548"/>
          </a:xfrm>
          <a:prstGeom prst="rect">
            <a:avLst/>
          </a:prstGeom>
        </p:spPr>
      </p:pic>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Foliennummernplatzhalter 6">
            <a:extLst>
              <a:ext uri="{FF2B5EF4-FFF2-40B4-BE49-F238E27FC236}">
                <a16:creationId xmlns:a16="http://schemas.microsoft.com/office/drawing/2014/main" id="{21AA79FD-6592-4046-A26D-46058A12B27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55</a:t>
            </a:fld>
            <a:endParaRPr lang="de-DE" dirty="0"/>
          </a:p>
        </p:txBody>
      </p:sp>
    </p:spTree>
    <p:extLst>
      <p:ext uri="{BB962C8B-B14F-4D97-AF65-F5344CB8AC3E}">
        <p14:creationId xmlns:p14="http://schemas.microsoft.com/office/powerpoint/2010/main" val="368669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C195A0A-7A9B-4B64-826F-3C52C49A5AB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-Short Lane ländlicher Raum-</a:t>
            </a:r>
            <a:endParaRPr lang="de-DE" dirty="0"/>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3" name="Gruppieren 2"/>
          <p:cNvGrpSpPr/>
          <p:nvPr/>
        </p:nvGrpSpPr>
        <p:grpSpPr>
          <a:xfrm>
            <a:off x="220900" y="835495"/>
            <a:ext cx="8827850" cy="4015655"/>
            <a:chOff x="335200" y="889716"/>
            <a:chExt cx="12177971" cy="5539574"/>
          </a:xfrm>
        </p:grpSpPr>
        <p:pic>
          <p:nvPicPr>
            <p:cNvPr id="54" name="Grafik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200" y="4615902"/>
              <a:ext cx="1987350" cy="1173600"/>
            </a:xfrm>
            <a:prstGeom prst="rect">
              <a:avLst/>
            </a:prstGeom>
          </p:spPr>
        </p:pic>
        <p:pic>
          <p:nvPicPr>
            <p:cNvPr id="55" name="Grafik 8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3130" y="3845719"/>
              <a:ext cx="2231103" cy="2181736"/>
            </a:xfrm>
            <a:prstGeom prst="rect">
              <a:avLst/>
            </a:prstGeom>
          </p:spPr>
        </p:pic>
        <p:sp>
          <p:nvSpPr>
            <p:cNvPr id="56" name="Textfeld 84"/>
            <p:cNvSpPr txBox="1"/>
            <p:nvPr/>
          </p:nvSpPr>
          <p:spPr>
            <a:xfrm>
              <a:off x="7345416" y="4764083"/>
              <a:ext cx="2148410" cy="912814"/>
            </a:xfrm>
            <a:prstGeom prst="rect">
              <a:avLst/>
            </a:prstGeom>
            <a:noFill/>
          </p:spPr>
          <p:txBody>
            <a:bodyPr wrap="none" rtlCol="0">
              <a:spAutoFit/>
            </a:bodyPr>
            <a:lstStyle/>
            <a:p>
              <a:pPr fontAlgn="base">
                <a:spcBef>
                  <a:spcPct val="50000"/>
                </a:spcBef>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2:</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Bürgerterminal am Wohnort</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unter Anleitung geschulter</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Kräfte nutzen.</a:t>
              </a:r>
            </a:p>
          </p:txBody>
        </p:sp>
        <p:sp>
          <p:nvSpPr>
            <p:cNvPr id="57" name="Textfeld 89"/>
            <p:cNvSpPr txBox="1"/>
            <p:nvPr/>
          </p:nvSpPr>
          <p:spPr>
            <a:xfrm>
              <a:off x="335200" y="889716"/>
              <a:ext cx="12177971" cy="551949"/>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489C2"/>
                  </a:solidFill>
                  <a:latin typeface="Calibri" panose="020F0502020204030204" pitchFamily="34" charset="0"/>
                </a:rPr>
                <a:t>Entweder Sie nehmen weite Wege ins Landratsamt und Warteschlangen in Kauf …</a:t>
              </a:r>
            </a:p>
          </p:txBody>
        </p:sp>
        <p:sp>
          <p:nvSpPr>
            <p:cNvPr id="58" name="Textfeld 99"/>
            <p:cNvSpPr txBox="1"/>
            <p:nvPr/>
          </p:nvSpPr>
          <p:spPr>
            <a:xfrm>
              <a:off x="351232" y="5877340"/>
              <a:ext cx="12030542" cy="551950"/>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8AB27"/>
                  </a:solidFill>
                  <a:latin typeface="Calibri" panose="020F0502020204030204" pitchFamily="34" charset="0"/>
                </a:rPr>
                <a:t>… oder Sie nutzen Ihren Online-Ausweis am Bürgerterminal in Ihrer Gemeinde.</a:t>
              </a:r>
            </a:p>
          </p:txBody>
        </p:sp>
        <p:sp>
          <p:nvSpPr>
            <p:cNvPr id="59" name="Textfeld 105"/>
            <p:cNvSpPr txBox="1"/>
            <p:nvPr/>
          </p:nvSpPr>
          <p:spPr>
            <a:xfrm>
              <a:off x="9704560" y="3039019"/>
              <a:ext cx="2071399" cy="707694"/>
            </a:xfrm>
            <a:prstGeom prst="rect">
              <a:avLst/>
            </a:prstGeom>
            <a:noFill/>
          </p:spPr>
          <p:txBody>
            <a:bodyPr wrap="none" rtlCol="0">
              <a:spAutoFit/>
            </a:bodyPr>
            <a:lstStyle/>
            <a:p>
              <a:pPr fontAlgn="base">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1:</a:t>
              </a:r>
            </a:p>
            <a:p>
              <a:pPr fontAlgn="base">
                <a:spcAft>
                  <a:spcPct val="0"/>
                </a:spcAft>
                <a:buClr>
                  <a:srgbClr val="B7200E"/>
                </a:buClr>
                <a:buSzPct val="75000"/>
                <a:buFont typeface="Wingdings" pitchFamily="2" charset="2"/>
                <a:buNone/>
              </a:pPr>
              <a:r>
                <a:rPr lang="de-DE" sz="1333" dirty="0">
                  <a:solidFill>
                    <a:srgbClr val="000000"/>
                  </a:solidFill>
                  <a:latin typeface="Calibri" panose="020F0502020204030204" pitchFamily="34" charset="0"/>
                </a:rPr>
                <a:t>Ausweis freischalten lassen</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und/oder PIN-Neuvergabe</a:t>
              </a:r>
            </a:p>
          </p:txBody>
        </p:sp>
        <p:grpSp>
          <p:nvGrpSpPr>
            <p:cNvPr id="60" name="Group 131"/>
            <p:cNvGrpSpPr/>
            <p:nvPr/>
          </p:nvGrpSpPr>
          <p:grpSpPr>
            <a:xfrm>
              <a:off x="8513174" y="2999935"/>
              <a:ext cx="1111316" cy="1077155"/>
              <a:chOff x="8904390" y="2959516"/>
              <a:chExt cx="1111316" cy="1077155"/>
            </a:xfrm>
          </p:grpSpPr>
          <p:grpSp>
            <p:nvGrpSpPr>
              <p:cNvPr id="61" name="Group 104">
                <a:extLst>
                  <a:ext uri="{FF2B5EF4-FFF2-40B4-BE49-F238E27FC236}">
                    <a16:creationId xmlns:a16="http://schemas.microsoft.com/office/drawing/2014/main" id="{90856EFC-8C43-4CA6-AC7E-2507661A820D}"/>
                  </a:ext>
                </a:extLst>
              </p:cNvPr>
              <p:cNvGrpSpPr>
                <a:grpSpLocks noChangeAspect="1"/>
              </p:cNvGrpSpPr>
              <p:nvPr/>
            </p:nvGrpSpPr>
            <p:grpSpPr>
              <a:xfrm>
                <a:off x="9012525" y="2959516"/>
                <a:ext cx="1003181" cy="1077155"/>
                <a:chOff x="11005726" y="3890550"/>
                <a:chExt cx="97253" cy="104424"/>
              </a:xfrm>
              <a:solidFill>
                <a:srgbClr val="C3C3C3"/>
              </a:solidFill>
            </p:grpSpPr>
            <p:sp>
              <p:nvSpPr>
                <p:cNvPr id="63"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64"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65"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66"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sp>
            <p:nvSpPr>
              <p:cNvPr id="62" name="Freeform: Shape 1710">
                <a:extLst>
                  <a:ext uri="{FF2B5EF4-FFF2-40B4-BE49-F238E27FC236}">
                    <a16:creationId xmlns:a16="http://schemas.microsoft.com/office/drawing/2014/main" id="{A7A390FD-9478-4576-8ABF-CD10CE4BC8A8}"/>
                  </a:ext>
                </a:extLst>
              </p:cNvPr>
              <p:cNvSpPr>
                <a:spLocks noChangeAspect="1"/>
              </p:cNvSpPr>
              <p:nvPr/>
            </p:nvSpPr>
            <p:spPr>
              <a:xfrm>
                <a:off x="8904390" y="3204000"/>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sp>
          <p:nvSpPr>
            <p:cNvPr id="67" name="Nach unten gekrümmter Pfeil 98"/>
            <p:cNvSpPr/>
            <p:nvPr/>
          </p:nvSpPr>
          <p:spPr bwMode="auto">
            <a:xfrm rot="21206081">
              <a:off x="2878381" y="3752941"/>
              <a:ext cx="7112568" cy="1555469"/>
            </a:xfrm>
            <a:prstGeom prst="curvedDownArrow">
              <a:avLst>
                <a:gd name="adj1" fmla="val 25000"/>
                <a:gd name="adj2" fmla="val 50000"/>
                <a:gd name="adj3" fmla="val 33133"/>
              </a:avLst>
            </a:prstGeom>
            <a:solidFill>
              <a:schemeClr val="bg2"/>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57601" indent="-357601" fontAlgn="base">
                <a:spcBef>
                  <a:spcPct val="50000"/>
                </a:spcBef>
                <a:spcAft>
                  <a:spcPct val="0"/>
                </a:spcAft>
                <a:buClr>
                  <a:srgbClr val="B7200E"/>
                </a:buClr>
                <a:buSzPct val="75000"/>
                <a:tabLst>
                  <a:tab pos="357601" algn="l"/>
                </a:tabLst>
              </a:pPr>
              <a:endParaRPr lang="de-DE" sz="1333">
                <a:solidFill>
                  <a:srgbClr val="000000"/>
                </a:solidFill>
                <a:latin typeface="Calibri" panose="020F0502020204030204" pitchFamily="34" charset="0"/>
              </a:endParaRPr>
            </a:p>
          </p:txBody>
        </p:sp>
        <p:grpSp>
          <p:nvGrpSpPr>
            <p:cNvPr id="68" name="Group 118"/>
            <p:cNvGrpSpPr/>
            <p:nvPr/>
          </p:nvGrpSpPr>
          <p:grpSpPr>
            <a:xfrm>
              <a:off x="7680220" y="3441493"/>
              <a:ext cx="559921" cy="1239614"/>
              <a:chOff x="4617183" y="3963267"/>
              <a:chExt cx="559921" cy="1239614"/>
            </a:xfrm>
            <a:effectLst/>
          </p:grpSpPr>
          <p:sp>
            <p:nvSpPr>
              <p:cNvPr id="69"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70"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71" name="Group 115"/>
            <p:cNvGrpSpPr/>
            <p:nvPr/>
          </p:nvGrpSpPr>
          <p:grpSpPr>
            <a:xfrm>
              <a:off x="5285820" y="3687283"/>
              <a:ext cx="559921" cy="1249304"/>
              <a:chOff x="6443748" y="4446684"/>
              <a:chExt cx="559921" cy="1249304"/>
            </a:xfrm>
          </p:grpSpPr>
          <p:sp>
            <p:nvSpPr>
              <p:cNvPr id="72" name="Rechteck 560"/>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91440" tIns="45720" rIns="91440" bIns="45720" numCol="1" anchor="t" anchorCtr="0" compatLnSpc="1">
                <a:prstTxWarp prst="textNoShape">
                  <a:avLst/>
                </a:prstTxWarp>
              </a:bodyPr>
              <a:lstStyle/>
              <a:p>
                <a:endParaRPr lang="de-DE" sz="2400"/>
              </a:p>
            </p:txBody>
          </p:sp>
          <p:sp>
            <p:nvSpPr>
              <p:cNvPr id="73" name="Rechteck 561"/>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2400"/>
              </a:p>
            </p:txBody>
          </p:sp>
          <p:sp>
            <p:nvSpPr>
              <p:cNvPr id="74" name="Freeform 6"/>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75" name="Group 47"/>
            <p:cNvGrpSpPr/>
            <p:nvPr/>
          </p:nvGrpSpPr>
          <p:grpSpPr>
            <a:xfrm>
              <a:off x="5867859" y="3557576"/>
              <a:ext cx="559921" cy="1239614"/>
              <a:chOff x="4617183" y="3963267"/>
              <a:chExt cx="559921" cy="1239614"/>
            </a:xfrm>
            <a:effectLst/>
          </p:grpSpPr>
          <p:sp>
            <p:nvSpPr>
              <p:cNvPr id="76"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77"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cxnSp>
          <p:nvCxnSpPr>
            <p:cNvPr id="78" name="Gerade Verbindung 21"/>
            <p:cNvCxnSpPr/>
            <p:nvPr/>
          </p:nvCxnSpPr>
          <p:spPr bwMode="auto">
            <a:xfrm rot="-120000" flipV="1">
              <a:off x="629217" y="2996940"/>
              <a:ext cx="8504880" cy="1471002"/>
            </a:xfrm>
            <a:prstGeom prst="line">
              <a:avLst/>
            </a:prstGeom>
            <a:solidFill>
              <a:schemeClr val="bg2"/>
            </a:solidFill>
            <a:ln w="12700" cap="flat" cmpd="sng" algn="ctr">
              <a:solidFill>
                <a:schemeClr val="bg1">
                  <a:lumMod val="50000"/>
                </a:schemeClr>
              </a:solidFill>
              <a:prstDash val="dash"/>
              <a:round/>
              <a:headEnd type="none" w="med" len="med"/>
              <a:tailEnd type="none" w="med" len="med"/>
            </a:ln>
            <a:effectLst/>
          </p:spPr>
        </p:cxnSp>
        <p:pic>
          <p:nvPicPr>
            <p:cNvPr id="79" name="Picture 2" descr="C:\Users\bastian.k\Desktop\straße.png">
              <a:extLst>
                <a:ext uri="{FF2B5EF4-FFF2-40B4-BE49-F238E27FC236}">
                  <a16:creationId xmlns:a16="http://schemas.microsoft.com/office/drawing/2014/main" id="{045F3E59-F8F9-494A-A4E9-36B2DCEE048C}"/>
                </a:ext>
              </a:extLst>
            </p:cNvPr>
            <p:cNvPicPr>
              <a:picLocks noChangeAspect="1" noChangeArrowheads="1"/>
            </p:cNvPicPr>
            <p:nvPr/>
          </p:nvPicPr>
          <p:blipFill>
            <a:blip r:embed="rId5" cstate="print"/>
            <a:srcRect t="889" b="26130"/>
            <a:stretch>
              <a:fillRect/>
            </a:stretch>
          </p:blipFill>
          <p:spPr bwMode="gray">
            <a:xfrm rot="21420000">
              <a:off x="866661" y="3001975"/>
              <a:ext cx="2262636" cy="1088091"/>
            </a:xfrm>
            <a:prstGeom prst="rect">
              <a:avLst/>
            </a:prstGeom>
            <a:noFill/>
            <a:effectLst/>
          </p:spPr>
        </p:pic>
        <p:grpSp>
          <p:nvGrpSpPr>
            <p:cNvPr id="80" name="Group 52"/>
            <p:cNvGrpSpPr>
              <a:grpSpLocks noChangeAspect="1"/>
            </p:cNvGrpSpPr>
            <p:nvPr/>
          </p:nvGrpSpPr>
          <p:grpSpPr>
            <a:xfrm>
              <a:off x="3555862" y="1702446"/>
              <a:ext cx="3311923" cy="1051711"/>
              <a:chOff x="569368" y="1124680"/>
              <a:chExt cx="8695072" cy="2761148"/>
            </a:xfrm>
          </p:grpSpPr>
          <p:grpSp>
            <p:nvGrpSpPr>
              <p:cNvPr id="81" name="Group 53">
                <a:extLst>
                  <a:ext uri="{FF2B5EF4-FFF2-40B4-BE49-F238E27FC236}">
                    <a16:creationId xmlns:a16="http://schemas.microsoft.com/office/drawing/2014/main" id="{90856EFC-8C43-4CA6-AC7E-2507661A820D}"/>
                  </a:ext>
                </a:extLst>
              </p:cNvPr>
              <p:cNvGrpSpPr>
                <a:grpSpLocks noChangeAspect="1"/>
              </p:cNvGrpSpPr>
              <p:nvPr/>
            </p:nvGrpSpPr>
            <p:grpSpPr>
              <a:xfrm>
                <a:off x="6997002" y="1124680"/>
                <a:ext cx="1038846" cy="1115450"/>
                <a:chOff x="11005726" y="3890550"/>
                <a:chExt cx="97253" cy="104424"/>
              </a:xfrm>
              <a:solidFill>
                <a:srgbClr val="C3C3C3"/>
              </a:solidFill>
            </p:grpSpPr>
            <p:sp>
              <p:nvSpPr>
                <p:cNvPr id="132"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133"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134"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135"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grpSp>
            <p:nvGrpSpPr>
              <p:cNvPr id="82" name="Group 54">
                <a:extLst>
                  <a:ext uri="{FF2B5EF4-FFF2-40B4-BE49-F238E27FC236}">
                    <a16:creationId xmlns:a16="http://schemas.microsoft.com/office/drawing/2014/main" id="{90856EFC-8C43-4CA6-AC7E-2507661A820D}"/>
                  </a:ext>
                </a:extLst>
              </p:cNvPr>
              <p:cNvGrpSpPr>
                <a:grpSpLocks noChangeAspect="1"/>
              </p:cNvGrpSpPr>
              <p:nvPr/>
            </p:nvGrpSpPr>
            <p:grpSpPr>
              <a:xfrm>
                <a:off x="8225594" y="1783532"/>
                <a:ext cx="1038846" cy="1115450"/>
                <a:chOff x="11005726" y="3890550"/>
                <a:chExt cx="97253" cy="104424"/>
              </a:xfrm>
              <a:solidFill>
                <a:srgbClr val="C3C3C3"/>
              </a:solidFill>
            </p:grpSpPr>
            <p:sp>
              <p:nvSpPr>
                <p:cNvPr id="92"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93"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130"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131"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pic>
            <p:nvPicPr>
              <p:cNvPr id="83" name="Picture 55"/>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6034886" y="1419604"/>
                <a:ext cx="684204" cy="720000"/>
              </a:xfrm>
              <a:prstGeom prst="rect">
                <a:avLst/>
              </a:prstGeom>
            </p:spPr>
          </p:pic>
          <p:pic>
            <p:nvPicPr>
              <p:cNvPr id="84" name="Picture 56"/>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246160" y="1670700"/>
                <a:ext cx="1673779" cy="828000"/>
              </a:xfrm>
              <a:prstGeom prst="rect">
                <a:avLst/>
              </a:prstGeom>
            </p:spPr>
          </p:pic>
          <p:pic>
            <p:nvPicPr>
              <p:cNvPr id="85" name="Picture 5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7271560" y="2457405"/>
                <a:ext cx="684204" cy="720000"/>
              </a:xfrm>
              <a:prstGeom prst="rect">
                <a:avLst/>
              </a:prstGeom>
            </p:spPr>
          </p:pic>
          <p:pic>
            <p:nvPicPr>
              <p:cNvPr id="86" name="Picture 58"/>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686413" y="1799031"/>
                <a:ext cx="1673779" cy="828000"/>
              </a:xfrm>
              <a:prstGeom prst="rect">
                <a:avLst/>
              </a:prstGeom>
            </p:spPr>
          </p:pic>
          <p:pic>
            <p:nvPicPr>
              <p:cNvPr id="87" name="Picture 59"/>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3572835" y="2768072"/>
                <a:ext cx="1673779" cy="828000"/>
              </a:xfrm>
              <a:prstGeom prst="rect">
                <a:avLst/>
              </a:prstGeom>
            </p:spPr>
          </p:pic>
          <p:pic>
            <p:nvPicPr>
              <p:cNvPr id="88" name="Picture 60"/>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041862" y="2939788"/>
                <a:ext cx="1673779" cy="828000"/>
              </a:xfrm>
              <a:prstGeom prst="rect">
                <a:avLst/>
              </a:prstGeom>
            </p:spPr>
          </p:pic>
          <p:pic>
            <p:nvPicPr>
              <p:cNvPr id="89" name="Picture 61"/>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569368" y="3057828"/>
                <a:ext cx="1673779" cy="828000"/>
              </a:xfrm>
              <a:prstGeom prst="rect">
                <a:avLst/>
              </a:prstGeom>
            </p:spPr>
          </p:pic>
          <p:sp>
            <p:nvSpPr>
              <p:cNvPr id="90" name="Freeform: Shape 1710">
                <a:extLst>
                  <a:ext uri="{FF2B5EF4-FFF2-40B4-BE49-F238E27FC236}">
                    <a16:creationId xmlns:a16="http://schemas.microsoft.com/office/drawing/2014/main" id="{A7A390FD-9478-4576-8ABF-CD10CE4BC8A8}"/>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sp>
            <p:nvSpPr>
              <p:cNvPr id="91" name="Freeform: Shape 1710">
                <a:extLst>
                  <a:ext uri="{FF2B5EF4-FFF2-40B4-BE49-F238E27FC236}">
                    <a16:creationId xmlns:a16="http://schemas.microsoft.com/office/drawing/2014/main" id="{A7A390FD-9478-4576-8ABF-CD10CE4BC8A8}"/>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grpSp>
          <p:nvGrpSpPr>
            <p:cNvPr id="136" name="Group 3"/>
            <p:cNvGrpSpPr/>
            <p:nvPr/>
          </p:nvGrpSpPr>
          <p:grpSpPr>
            <a:xfrm>
              <a:off x="1685133" y="1340232"/>
              <a:ext cx="1727606" cy="1603315"/>
              <a:chOff x="2998323" y="1167080"/>
              <a:chExt cx="1727606" cy="1603315"/>
            </a:xfrm>
          </p:grpSpPr>
          <p:grpSp>
            <p:nvGrpSpPr>
              <p:cNvPr id="137" name="Group 72">
                <a:extLst>
                  <a:ext uri="{FF2B5EF4-FFF2-40B4-BE49-F238E27FC236}">
                    <a16:creationId xmlns:a16="http://schemas.microsoft.com/office/drawing/2014/main" id="{50DC5755-54AD-45BC-BA93-340986BC7C42}"/>
                  </a:ext>
                </a:extLst>
              </p:cNvPr>
              <p:cNvGrpSpPr>
                <a:grpSpLocks noChangeAspect="1"/>
              </p:cNvGrpSpPr>
              <p:nvPr/>
            </p:nvGrpSpPr>
            <p:grpSpPr>
              <a:xfrm>
                <a:off x="2998323" y="1167080"/>
                <a:ext cx="1727606" cy="1603315"/>
                <a:chOff x="7249051" y="5247909"/>
                <a:chExt cx="173107" cy="160653"/>
              </a:xfrm>
              <a:solidFill>
                <a:srgbClr val="C3C3C3"/>
              </a:solidFill>
            </p:grpSpPr>
            <p:sp>
              <p:nvSpPr>
                <p:cNvPr id="139" name="Freeform: Shape 1546">
                  <a:extLst>
                    <a:ext uri="{FF2B5EF4-FFF2-40B4-BE49-F238E27FC236}">
                      <a16:creationId xmlns:a16="http://schemas.microsoft.com/office/drawing/2014/main" id="{24C77EAE-60E9-4161-9B7F-B18D3B77F70A}"/>
                    </a:ext>
                  </a:extLst>
                </p:cNvPr>
                <p:cNvSpPr/>
                <p:nvPr/>
              </p:nvSpPr>
              <p:spPr>
                <a:xfrm>
                  <a:off x="7249051" y="5247909"/>
                  <a:ext cx="173107" cy="160653"/>
                </a:xfrm>
                <a:custGeom>
                  <a:avLst/>
                  <a:gdLst>
                    <a:gd name="connsiteX0" fmla="*/ 150585 w 152377"/>
                    <a:gd name="connsiteY0" fmla="*/ 145880 h 147896"/>
                    <a:gd name="connsiteX1" fmla="*/ 139381 w 152377"/>
                    <a:gd name="connsiteY1" fmla="*/ 145880 h 147896"/>
                    <a:gd name="connsiteX2" fmla="*/ 139381 w 152377"/>
                    <a:gd name="connsiteY2" fmla="*/ 73724 h 147896"/>
                    <a:gd name="connsiteX3" fmla="*/ 148792 w 152377"/>
                    <a:gd name="connsiteY3" fmla="*/ 84032 h 147896"/>
                    <a:gd name="connsiteX4" fmla="*/ 150585 w 152377"/>
                    <a:gd name="connsiteY4" fmla="*/ 84928 h 147896"/>
                    <a:gd name="connsiteX5" fmla="*/ 151930 w 152377"/>
                    <a:gd name="connsiteY5" fmla="*/ 84480 h 147896"/>
                    <a:gd name="connsiteX6" fmla="*/ 151930 w 152377"/>
                    <a:gd name="connsiteY6" fmla="*/ 81343 h 147896"/>
                    <a:gd name="connsiteX7" fmla="*/ 77982 w 152377"/>
                    <a:gd name="connsiteY7" fmla="*/ 672 h 147896"/>
                    <a:gd name="connsiteX8" fmla="*/ 74844 w 152377"/>
                    <a:gd name="connsiteY8" fmla="*/ 672 h 147896"/>
                    <a:gd name="connsiteX9" fmla="*/ 896 w 152377"/>
                    <a:gd name="connsiteY9" fmla="*/ 81343 h 147896"/>
                    <a:gd name="connsiteX10" fmla="*/ 896 w 152377"/>
                    <a:gd name="connsiteY10" fmla="*/ 84480 h 147896"/>
                    <a:gd name="connsiteX11" fmla="*/ 4034 w 152377"/>
                    <a:gd name="connsiteY11" fmla="*/ 84480 h 147896"/>
                    <a:gd name="connsiteX12" fmla="*/ 13445 w 152377"/>
                    <a:gd name="connsiteY12" fmla="*/ 74172 h 147896"/>
                    <a:gd name="connsiteX13" fmla="*/ 13445 w 152377"/>
                    <a:gd name="connsiteY13" fmla="*/ 146328 h 147896"/>
                    <a:gd name="connsiteX14" fmla="*/ 2241 w 152377"/>
                    <a:gd name="connsiteY14" fmla="*/ 146328 h 147896"/>
                    <a:gd name="connsiteX15" fmla="*/ 0 w 152377"/>
                    <a:gd name="connsiteY15" fmla="*/ 148569 h 147896"/>
                    <a:gd name="connsiteX16" fmla="*/ 2241 w 152377"/>
                    <a:gd name="connsiteY16" fmla="*/ 150809 h 147896"/>
                    <a:gd name="connsiteX17" fmla="*/ 150137 w 152377"/>
                    <a:gd name="connsiteY17" fmla="*/ 150809 h 147896"/>
                    <a:gd name="connsiteX18" fmla="*/ 152378 w 152377"/>
                    <a:gd name="connsiteY18" fmla="*/ 148569 h 147896"/>
                    <a:gd name="connsiteX19" fmla="*/ 150585 w 152377"/>
                    <a:gd name="connsiteY19" fmla="*/ 145880 h 147896"/>
                    <a:gd name="connsiteX20" fmla="*/ 18375 w 152377"/>
                    <a:gd name="connsiteY20" fmla="*/ 68794 h 147896"/>
                    <a:gd name="connsiteX21" fmla="*/ 76637 w 152377"/>
                    <a:gd name="connsiteY21" fmla="*/ 5154 h 147896"/>
                    <a:gd name="connsiteX22" fmla="*/ 134899 w 152377"/>
                    <a:gd name="connsiteY22" fmla="*/ 68794 h 147896"/>
                    <a:gd name="connsiteX23" fmla="*/ 134899 w 152377"/>
                    <a:gd name="connsiteY23" fmla="*/ 145880 h 147896"/>
                    <a:gd name="connsiteX24" fmla="*/ 88738 w 152377"/>
                    <a:gd name="connsiteY24" fmla="*/ 145880 h 147896"/>
                    <a:gd name="connsiteX25" fmla="*/ 88738 w 152377"/>
                    <a:gd name="connsiteY25" fmla="*/ 107785 h 147896"/>
                    <a:gd name="connsiteX26" fmla="*/ 86497 w 152377"/>
                    <a:gd name="connsiteY26" fmla="*/ 105544 h 147896"/>
                    <a:gd name="connsiteX27" fmla="*/ 66329 w 152377"/>
                    <a:gd name="connsiteY27" fmla="*/ 105544 h 147896"/>
                    <a:gd name="connsiteX28" fmla="*/ 64088 w 152377"/>
                    <a:gd name="connsiteY28" fmla="*/ 107785 h 147896"/>
                    <a:gd name="connsiteX29" fmla="*/ 64088 w 152377"/>
                    <a:gd name="connsiteY29" fmla="*/ 145880 h 147896"/>
                    <a:gd name="connsiteX30" fmla="*/ 17927 w 152377"/>
                    <a:gd name="connsiteY30" fmla="*/ 145880 h 147896"/>
                    <a:gd name="connsiteX31" fmla="*/ 18375 w 152377"/>
                    <a:gd name="connsiteY31" fmla="*/ 68794 h 147896"/>
                    <a:gd name="connsiteX32" fmla="*/ 18375 w 152377"/>
                    <a:gd name="connsiteY32" fmla="*/ 68794 h 147896"/>
                    <a:gd name="connsiteX33" fmla="*/ 84256 w 152377"/>
                    <a:gd name="connsiteY33" fmla="*/ 145880 h 147896"/>
                    <a:gd name="connsiteX34" fmla="*/ 68570 w 152377"/>
                    <a:gd name="connsiteY34" fmla="*/ 145880 h 147896"/>
                    <a:gd name="connsiteX35" fmla="*/ 68570 w 152377"/>
                    <a:gd name="connsiteY35" fmla="*/ 110026 h 147896"/>
                    <a:gd name="connsiteX36" fmla="*/ 84256 w 152377"/>
                    <a:gd name="connsiteY36" fmla="*/ 110026 h 147896"/>
                    <a:gd name="connsiteX37" fmla="*/ 84256 w 152377"/>
                    <a:gd name="connsiteY37" fmla="*/ 145880 h 1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377" h="147896">
                      <a:moveTo>
                        <a:pt x="150585" y="145880"/>
                      </a:moveTo>
                      <a:lnTo>
                        <a:pt x="139381" y="145880"/>
                      </a:lnTo>
                      <a:lnTo>
                        <a:pt x="139381" y="73724"/>
                      </a:lnTo>
                      <a:lnTo>
                        <a:pt x="148792" y="84032"/>
                      </a:lnTo>
                      <a:cubicBezTo>
                        <a:pt x="149241" y="84480"/>
                        <a:pt x="149689" y="84928"/>
                        <a:pt x="150585" y="84928"/>
                      </a:cubicBezTo>
                      <a:cubicBezTo>
                        <a:pt x="151033" y="84928"/>
                        <a:pt x="151482" y="84928"/>
                        <a:pt x="151930" y="84480"/>
                      </a:cubicBezTo>
                      <a:cubicBezTo>
                        <a:pt x="152826" y="83584"/>
                        <a:pt x="152826" y="82239"/>
                        <a:pt x="151930" y="81343"/>
                      </a:cubicBezTo>
                      <a:lnTo>
                        <a:pt x="77982" y="672"/>
                      </a:lnTo>
                      <a:cubicBezTo>
                        <a:pt x="77085" y="-224"/>
                        <a:pt x="75741" y="-224"/>
                        <a:pt x="74844" y="672"/>
                      </a:cubicBezTo>
                      <a:lnTo>
                        <a:pt x="896" y="81343"/>
                      </a:lnTo>
                      <a:cubicBezTo>
                        <a:pt x="0" y="82239"/>
                        <a:pt x="0" y="83584"/>
                        <a:pt x="896" y="84480"/>
                      </a:cubicBezTo>
                      <a:cubicBezTo>
                        <a:pt x="1793" y="85377"/>
                        <a:pt x="3137" y="85377"/>
                        <a:pt x="4034" y="84480"/>
                      </a:cubicBezTo>
                      <a:lnTo>
                        <a:pt x="13445" y="74172"/>
                      </a:lnTo>
                      <a:lnTo>
                        <a:pt x="13445" y="146328"/>
                      </a:lnTo>
                      <a:lnTo>
                        <a:pt x="2241" y="146328"/>
                      </a:lnTo>
                      <a:cubicBezTo>
                        <a:pt x="896" y="146328"/>
                        <a:pt x="0" y="147224"/>
                        <a:pt x="0" y="148569"/>
                      </a:cubicBezTo>
                      <a:cubicBezTo>
                        <a:pt x="0" y="149913"/>
                        <a:pt x="896" y="150809"/>
                        <a:pt x="2241" y="150809"/>
                      </a:cubicBezTo>
                      <a:lnTo>
                        <a:pt x="150137" y="150809"/>
                      </a:lnTo>
                      <a:cubicBezTo>
                        <a:pt x="151482" y="150809"/>
                        <a:pt x="152378" y="149913"/>
                        <a:pt x="152378" y="148569"/>
                      </a:cubicBezTo>
                      <a:cubicBezTo>
                        <a:pt x="152378" y="147224"/>
                        <a:pt x="151930" y="145880"/>
                        <a:pt x="150585" y="145880"/>
                      </a:cubicBezTo>
                      <a:close/>
                      <a:moveTo>
                        <a:pt x="18375" y="68794"/>
                      </a:moveTo>
                      <a:lnTo>
                        <a:pt x="76637" y="5154"/>
                      </a:lnTo>
                      <a:lnTo>
                        <a:pt x="134899" y="68794"/>
                      </a:lnTo>
                      <a:lnTo>
                        <a:pt x="134899" y="145880"/>
                      </a:lnTo>
                      <a:lnTo>
                        <a:pt x="88738" y="145880"/>
                      </a:lnTo>
                      <a:lnTo>
                        <a:pt x="88738" y="107785"/>
                      </a:lnTo>
                      <a:cubicBezTo>
                        <a:pt x="88738" y="106441"/>
                        <a:pt x="87841" y="105544"/>
                        <a:pt x="86497" y="105544"/>
                      </a:cubicBezTo>
                      <a:lnTo>
                        <a:pt x="66329" y="105544"/>
                      </a:lnTo>
                      <a:cubicBezTo>
                        <a:pt x="64985" y="105544"/>
                        <a:pt x="64088" y="106441"/>
                        <a:pt x="64088" y="107785"/>
                      </a:cubicBezTo>
                      <a:lnTo>
                        <a:pt x="64088" y="145880"/>
                      </a:lnTo>
                      <a:lnTo>
                        <a:pt x="17927" y="145880"/>
                      </a:lnTo>
                      <a:lnTo>
                        <a:pt x="18375" y="68794"/>
                      </a:lnTo>
                      <a:cubicBezTo>
                        <a:pt x="18375" y="68794"/>
                        <a:pt x="18375" y="68794"/>
                        <a:pt x="18375" y="68794"/>
                      </a:cubicBezTo>
                      <a:close/>
                      <a:moveTo>
                        <a:pt x="84256" y="145880"/>
                      </a:moveTo>
                      <a:lnTo>
                        <a:pt x="68570" y="145880"/>
                      </a:lnTo>
                      <a:lnTo>
                        <a:pt x="68570" y="110026"/>
                      </a:lnTo>
                      <a:lnTo>
                        <a:pt x="84256" y="110026"/>
                      </a:lnTo>
                      <a:lnTo>
                        <a:pt x="84256" y="145880"/>
                      </a:lnTo>
                      <a:close/>
                    </a:path>
                  </a:pathLst>
                </a:custGeom>
                <a:grpFill/>
                <a:ln w="4477" cap="flat">
                  <a:noFill/>
                  <a:prstDash val="solid"/>
                  <a:miter/>
                </a:ln>
              </p:spPr>
              <p:txBody>
                <a:bodyPr rtlCol="0" anchor="ctr"/>
                <a:lstStyle/>
                <a:p>
                  <a:endParaRPr lang="en-US"/>
                </a:p>
              </p:txBody>
            </p:sp>
            <p:sp>
              <p:nvSpPr>
                <p:cNvPr id="140" name="Freeform: Shape 1548">
                  <a:extLst>
                    <a:ext uri="{FF2B5EF4-FFF2-40B4-BE49-F238E27FC236}">
                      <a16:creationId xmlns:a16="http://schemas.microsoft.com/office/drawing/2014/main" id="{3BDA54FD-539E-44E8-BA38-8A53108D05D6}"/>
                    </a:ext>
                  </a:extLst>
                </p:cNvPr>
                <p:cNvSpPr/>
                <p:nvPr/>
              </p:nvSpPr>
              <p:spPr>
                <a:xfrm>
                  <a:off x="7364481" y="5366210"/>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1" name="Freeform: Shape 1549">
                  <a:extLst>
                    <a:ext uri="{FF2B5EF4-FFF2-40B4-BE49-F238E27FC236}">
                      <a16:creationId xmlns:a16="http://schemas.microsoft.com/office/drawing/2014/main" id="{7816D2D7-EB60-4C3F-97DB-C0C299C24A6B}"/>
                    </a:ext>
                  </a:extLst>
                </p:cNvPr>
                <p:cNvSpPr/>
                <p:nvPr/>
              </p:nvSpPr>
              <p:spPr>
                <a:xfrm>
                  <a:off x="7283948" y="5367527"/>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2" name="Freeform: Shape 1550">
                  <a:extLst>
                    <a:ext uri="{FF2B5EF4-FFF2-40B4-BE49-F238E27FC236}">
                      <a16:creationId xmlns:a16="http://schemas.microsoft.com/office/drawing/2014/main" id="{BBAB6703-3D8A-4647-811C-52289B5F9697}"/>
                    </a:ext>
                  </a:extLst>
                </p:cNvPr>
                <p:cNvSpPr/>
                <p:nvPr/>
              </p:nvSpPr>
              <p:spPr>
                <a:xfrm>
                  <a:off x="7364481" y="5325875"/>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3" name="Freeform: Shape 1551">
                  <a:extLst>
                    <a:ext uri="{FF2B5EF4-FFF2-40B4-BE49-F238E27FC236}">
                      <a16:creationId xmlns:a16="http://schemas.microsoft.com/office/drawing/2014/main" id="{45585CD0-16F7-4635-8705-F178FCCACA8B}"/>
                    </a:ext>
                  </a:extLst>
                </p:cNvPr>
                <p:cNvSpPr/>
                <p:nvPr/>
              </p:nvSpPr>
              <p:spPr>
                <a:xfrm>
                  <a:off x="7283948" y="5327192"/>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4" name="Freeform: Shape 1552">
                  <a:extLst>
                    <a:ext uri="{FF2B5EF4-FFF2-40B4-BE49-F238E27FC236}">
                      <a16:creationId xmlns:a16="http://schemas.microsoft.com/office/drawing/2014/main" id="{F19DF714-5A0F-4EC3-96F6-F72DD8E7B7B9}"/>
                    </a:ext>
                  </a:extLst>
                </p:cNvPr>
                <p:cNvSpPr/>
                <p:nvPr/>
              </p:nvSpPr>
              <p:spPr>
                <a:xfrm>
                  <a:off x="7323332" y="5327219"/>
                  <a:ext cx="22409" cy="31372"/>
                </a:xfrm>
                <a:custGeom>
                  <a:avLst/>
                  <a:gdLst>
                    <a:gd name="connsiteX0" fmla="*/ 22409 w 22408"/>
                    <a:gd name="connsiteY0" fmla="*/ 0 h 31371"/>
                    <a:gd name="connsiteX1" fmla="*/ 2241 w 22408"/>
                    <a:gd name="connsiteY1" fmla="*/ 0 h 31371"/>
                    <a:gd name="connsiteX2" fmla="*/ 0 w 22408"/>
                    <a:gd name="connsiteY2" fmla="*/ 2241 h 31371"/>
                    <a:gd name="connsiteX3" fmla="*/ 0 w 22408"/>
                    <a:gd name="connsiteY3" fmla="*/ 29131 h 31371"/>
                    <a:gd name="connsiteX4" fmla="*/ 2241 w 22408"/>
                    <a:gd name="connsiteY4" fmla="*/ 31372 h 31371"/>
                    <a:gd name="connsiteX5" fmla="*/ 22409 w 22408"/>
                    <a:gd name="connsiteY5" fmla="*/ 31372 h 31371"/>
                    <a:gd name="connsiteX6" fmla="*/ 24649 w 22408"/>
                    <a:gd name="connsiteY6" fmla="*/ 29131 h 31371"/>
                    <a:gd name="connsiteX7" fmla="*/ 24649 w 22408"/>
                    <a:gd name="connsiteY7" fmla="*/ 2241 h 31371"/>
                    <a:gd name="connsiteX8" fmla="*/ 22409 w 22408"/>
                    <a:gd name="connsiteY8" fmla="*/ 0 h 31371"/>
                    <a:gd name="connsiteX9" fmla="*/ 20168 w 22408"/>
                    <a:gd name="connsiteY9" fmla="*/ 26890 h 31371"/>
                    <a:gd name="connsiteX10" fmla="*/ 4482 w 22408"/>
                    <a:gd name="connsiteY10" fmla="*/ 26890 h 31371"/>
                    <a:gd name="connsiteX11" fmla="*/ 4482 w 22408"/>
                    <a:gd name="connsiteY11" fmla="*/ 4482 h 31371"/>
                    <a:gd name="connsiteX12" fmla="*/ 20168 w 22408"/>
                    <a:gd name="connsiteY12" fmla="*/ 4482 h 31371"/>
                    <a:gd name="connsiteX13" fmla="*/ 20168 w 22408"/>
                    <a:gd name="connsiteY13" fmla="*/ 26890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09" y="0"/>
                      </a:moveTo>
                      <a:lnTo>
                        <a:pt x="2241" y="0"/>
                      </a:lnTo>
                      <a:cubicBezTo>
                        <a:pt x="896" y="0"/>
                        <a:pt x="0" y="896"/>
                        <a:pt x="0" y="2241"/>
                      </a:cubicBezTo>
                      <a:lnTo>
                        <a:pt x="0" y="29131"/>
                      </a:lnTo>
                      <a:cubicBezTo>
                        <a:pt x="0" y="30476"/>
                        <a:pt x="896" y="31372"/>
                        <a:pt x="2241" y="31372"/>
                      </a:cubicBezTo>
                      <a:lnTo>
                        <a:pt x="22409" y="31372"/>
                      </a:lnTo>
                      <a:cubicBezTo>
                        <a:pt x="23753" y="31372"/>
                        <a:pt x="24649" y="30476"/>
                        <a:pt x="24649" y="29131"/>
                      </a:cubicBezTo>
                      <a:lnTo>
                        <a:pt x="24649" y="2241"/>
                      </a:lnTo>
                      <a:cubicBezTo>
                        <a:pt x="24649" y="896"/>
                        <a:pt x="23753" y="0"/>
                        <a:pt x="22409" y="0"/>
                      </a:cubicBezTo>
                      <a:close/>
                      <a:moveTo>
                        <a:pt x="20168" y="26890"/>
                      </a:moveTo>
                      <a:lnTo>
                        <a:pt x="4482" y="26890"/>
                      </a:lnTo>
                      <a:lnTo>
                        <a:pt x="4482" y="4482"/>
                      </a:lnTo>
                      <a:lnTo>
                        <a:pt x="20168" y="4482"/>
                      </a:lnTo>
                      <a:lnTo>
                        <a:pt x="20168" y="26890"/>
                      </a:lnTo>
                      <a:close/>
                    </a:path>
                  </a:pathLst>
                </a:custGeom>
                <a:grpFill/>
                <a:ln w="4477" cap="flat">
                  <a:noFill/>
                  <a:prstDash val="solid"/>
                  <a:miter/>
                </a:ln>
              </p:spPr>
              <p:txBody>
                <a:bodyPr rtlCol="0" anchor="ctr"/>
                <a:lstStyle/>
                <a:p>
                  <a:endParaRPr lang="en-US"/>
                </a:p>
              </p:txBody>
            </p:sp>
          </p:grpSp>
          <p:sp>
            <p:nvSpPr>
              <p:cNvPr id="138" name="Rechteck 110"/>
              <p:cNvSpPr/>
              <p:nvPr/>
            </p:nvSpPr>
            <p:spPr bwMode="auto">
              <a:xfrm>
                <a:off x="3299280" y="1730679"/>
                <a:ext cx="1197851" cy="206079"/>
              </a:xfrm>
              <a:prstGeom prst="rect">
                <a:avLst/>
              </a:prstGeom>
              <a:solidFill>
                <a:schemeClr val="bg1">
                  <a:alpha val="0"/>
                </a:schemeClr>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357601" indent="-357601" algn="ctr" fontAlgn="base">
                  <a:spcBef>
                    <a:spcPts val="1599"/>
                  </a:spcBef>
                  <a:spcAft>
                    <a:spcPct val="0"/>
                  </a:spcAft>
                  <a:buClr>
                    <a:srgbClr val="B7200E"/>
                  </a:buClr>
                  <a:buSzPct val="75000"/>
                  <a:tabLst>
                    <a:tab pos="357601" algn="l"/>
                  </a:tabLst>
                </a:pPr>
                <a:r>
                  <a:rPr lang="de-DE" sz="1000" b="1" cap="all" dirty="0">
                    <a:solidFill>
                      <a:schemeClr val="bg1">
                        <a:lumMod val="50000"/>
                      </a:schemeClr>
                    </a:solidFill>
                    <a:latin typeface="Calibri" panose="020F0502020204030204" pitchFamily="34" charset="0"/>
                  </a:rPr>
                  <a:t>Landratsamt</a:t>
                </a:r>
              </a:p>
            </p:txBody>
          </p:sp>
        </p:grpSp>
      </p:grpSp>
      <p:sp>
        <p:nvSpPr>
          <p:cNvPr id="5" name="Foliennummernplatzhalter 4">
            <a:extLst>
              <a:ext uri="{FF2B5EF4-FFF2-40B4-BE49-F238E27FC236}">
                <a16:creationId xmlns:a16="http://schemas.microsoft.com/office/drawing/2014/main" id="{1D23C19E-6F9B-4E32-9D69-BEEFAAB5CC8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56</a:t>
            </a:fld>
            <a:endParaRPr lang="de-DE" dirty="0"/>
          </a:p>
        </p:txBody>
      </p:sp>
    </p:spTree>
    <p:extLst>
      <p:ext uri="{BB962C8B-B14F-4D97-AF65-F5344CB8AC3E}">
        <p14:creationId xmlns:p14="http://schemas.microsoft.com/office/powerpoint/2010/main" val="112172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79E6F010-5FF0-4EA7-B132-AC90DDB73588}"/>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Ein Vorgehensmodell: Bürgerterminal in der Gemeinde</a:t>
            </a:r>
            <a:endParaRPr lang="de-DE" dirty="0"/>
          </a:p>
        </p:txBody>
      </p:sp>
      <p:sp>
        <p:nvSpPr>
          <p:cNvPr id="7" name="Inhaltsplatzhalter 2"/>
          <p:cNvSpPr txBox="1">
            <a:spLocks/>
          </p:cNvSpPr>
          <p:nvPr/>
        </p:nvSpPr>
        <p:spPr bwMode="auto">
          <a:xfrm>
            <a:off x="5889738" y="1480862"/>
            <a:ext cx="2952638"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228600" indent="-228600" eaLnBrk="1" hangingPunct="1">
              <a:buClr>
                <a:srgbClr val="5489C2"/>
              </a:buClr>
              <a:buSzPct val="100000"/>
              <a:buFont typeface="Wingdings" panose="05000000000000000000" pitchFamily="2" charset="2"/>
              <a:buChar char="Ø"/>
            </a:pPr>
            <a:r>
              <a:rPr lang="de-DE" altLang="de-DE" sz="1200" dirty="0"/>
              <a:t>Anliegen, wie z.B. die Angelegenheiten im Bereich KFZ-Wesen, können direkt in der Gemeinde am Wohnort erledigt werden.</a:t>
            </a:r>
          </a:p>
          <a:p>
            <a:pPr marL="228600" indent="-228600" eaLnBrk="1" hangingPunct="1">
              <a:buClr>
                <a:srgbClr val="5489C2"/>
              </a:buClr>
              <a:buSzPct val="100000"/>
              <a:buFont typeface="Wingdings" panose="05000000000000000000" pitchFamily="2" charset="2"/>
              <a:buChar char="Ø"/>
            </a:pPr>
            <a:r>
              <a:rPr lang="de-DE" altLang="de-DE" sz="1200" dirty="0"/>
              <a:t>Das Bürgeramt am Wohnort schaltet die Online-Ausweisfunktion frei</a:t>
            </a:r>
          </a:p>
          <a:p>
            <a:pPr marL="228600" indent="-228600" eaLnBrk="1" hangingPunct="1">
              <a:buClr>
                <a:srgbClr val="5489C2"/>
              </a:buClr>
              <a:buSzPct val="100000"/>
              <a:buFont typeface="Wingdings" panose="05000000000000000000" pitchFamily="2" charset="2"/>
              <a:buChar char="Ø"/>
            </a:pPr>
            <a:r>
              <a:rPr lang="de-DE" altLang="de-DE" sz="1200" dirty="0"/>
              <a:t>Im Anschluss kann am Bürgerterminal der Dienst mit Online-Ausweisfunktion genutzt werden </a:t>
            </a: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939611"/>
            <a:ext cx="4861909" cy="3539304"/>
          </a:xfrm>
          <a:prstGeom prst="rect">
            <a:avLst/>
          </a:prstGeom>
        </p:spPr>
      </p:pic>
      <p:sp>
        <p:nvSpPr>
          <p:cNvPr id="20" name="Datumsplatzhalter 19"/>
          <p:cNvSpPr>
            <a:spLocks noGrp="1"/>
          </p:cNvSpPr>
          <p:nvPr>
            <p:ph type="dt" sz="half" idx="10"/>
          </p:nvPr>
        </p:nvSpPr>
        <p:spPr/>
        <p:txBody>
          <a:bodyPr/>
          <a:lstStyle/>
          <a:p>
            <a:pPr>
              <a:defRPr/>
            </a:pPr>
            <a:r>
              <a:rPr lang="de-DE"/>
              <a:t>27. Juli 2026</a:t>
            </a:r>
            <a:endParaRPr lang="de-DE" dirty="0"/>
          </a:p>
        </p:txBody>
      </p:sp>
      <p:sp>
        <p:nvSpPr>
          <p:cNvPr id="21" name="Fußzeilenplatzhalter 20"/>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BC76D9B0-B316-4978-B4DD-55ED6764E4C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57</a:t>
            </a:fld>
            <a:endParaRPr lang="de-DE" dirty="0"/>
          </a:p>
        </p:txBody>
      </p:sp>
    </p:spTree>
    <p:extLst>
      <p:ext uri="{BB962C8B-B14F-4D97-AF65-F5344CB8AC3E}">
        <p14:creationId xmlns:p14="http://schemas.microsoft.com/office/powerpoint/2010/main" val="97985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063244EF-160B-4E63-8B69-A1B647589975}"/>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059" y="3169405"/>
            <a:ext cx="1455542" cy="859548"/>
          </a:xfrm>
          <a:prstGeom prst="rect">
            <a:avLst/>
          </a:prstGeom>
        </p:spPr>
      </p:pic>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Show Lane Online-Ausweis</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74620AE-04A6-4292-9EFB-1DD191E29C9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58</a:t>
            </a:fld>
            <a:endParaRPr lang="de-DE" dirty="0"/>
          </a:p>
        </p:txBody>
      </p:sp>
    </p:spTree>
    <p:extLst>
      <p:ext uri="{BB962C8B-B14F-4D97-AF65-F5344CB8AC3E}">
        <p14:creationId xmlns:p14="http://schemas.microsoft.com/office/powerpoint/2010/main" val="613809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710BC1BA-7625-45E9-A566-5C2DC78F80A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-Show Lane Online-Ausweis-</a:t>
            </a:r>
            <a:endParaRPr lang="de-DE" dirty="0"/>
          </a:p>
        </p:txBody>
      </p:sp>
      <p:sp>
        <p:nvSpPr>
          <p:cNvPr id="7" name="Datumsplatzhalter 6"/>
          <p:cNvSpPr>
            <a:spLocks noGrp="1"/>
          </p:cNvSpPr>
          <p:nvPr>
            <p:ph type="dt" sz="half" idx="10"/>
          </p:nvPr>
        </p:nvSpPr>
        <p:spPr/>
        <p:txBody>
          <a:bodyPr/>
          <a:lstStyle/>
          <a:p>
            <a:pPr>
              <a:defRPr/>
            </a:pPr>
            <a:r>
              <a:rPr lang="de-DE"/>
              <a:t>27. Juli 2026</a:t>
            </a:r>
            <a:endParaRPr lang="de-DE" dirty="0"/>
          </a:p>
        </p:txBody>
      </p:sp>
      <p:sp>
        <p:nvSpPr>
          <p:cNvPr id="16" name="Fußzeilenplatzhalter 15"/>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37" name="Rectangle 15">
            <a:extLst>
              <a:ext uri="{FF2B5EF4-FFF2-40B4-BE49-F238E27FC236}">
                <a16:creationId xmlns:a16="http://schemas.microsoft.com/office/drawing/2014/main" id="{1CE06A3F-2B35-4CD8-9118-EC58F1215350}"/>
              </a:ext>
            </a:extLst>
          </p:cNvPr>
          <p:cNvSpPr txBox="1">
            <a:spLocks/>
          </p:cNvSpPr>
          <p:nvPr>
            <p:custDataLst>
              <p:tags r:id="rId1"/>
            </p:custDataLst>
          </p:nvPr>
        </p:nvSpPr>
        <p:spPr bwMode="auto">
          <a:xfrm>
            <a:off x="311231" y="2233514"/>
            <a:ext cx="8651662" cy="1289819"/>
          </a:xfrm>
          <a:prstGeom prst="rect">
            <a:avLst/>
          </a:prstGeom>
          <a:solidFill>
            <a:schemeClr val="bg1">
              <a:lumMod val="95000"/>
            </a:schemeClr>
          </a:solidFill>
          <a:ln/>
        </p:spPr>
        <p:txBody>
          <a:bodyPr vert="horz" wrap="square" lIns="144000" tIns="108000" rIns="144000" bIns="108000" rtlCol="0" anchor="t" anchorCtr="0">
            <a:no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0"/>
              </a:spcBef>
              <a:buNone/>
            </a:pPr>
            <a:r>
              <a:rPr lang="de-DE" b="1" dirty="0">
                <a:solidFill>
                  <a:srgbClr val="637AAE"/>
                </a:solidFill>
                <a:latin typeface="Calibri" panose="020F0502020204030204" pitchFamily="34" charset="0"/>
              </a:rPr>
              <a:t>Show Lane+</a:t>
            </a:r>
            <a:br>
              <a:rPr lang="de-DE" sz="120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br>
              <a:rPr lang="de-DE" sz="1100" b="1" dirty="0">
                <a:solidFill>
                  <a:srgbClr val="637AAE"/>
                </a:solidFill>
                <a:latin typeface="Calibri" panose="020F0502020204030204" pitchFamily="34" charset="0"/>
              </a:rPr>
            </a:br>
            <a:endParaRPr lang="de-DE" sz="1100" b="1" dirty="0">
              <a:solidFill>
                <a:srgbClr val="637AAE"/>
              </a:solidFill>
              <a:latin typeface="Calibri" panose="020F0502020204030204" pitchFamily="34" charset="0"/>
            </a:endParaRPr>
          </a:p>
          <a:p>
            <a:pPr marL="0" lvl="1" indent="0">
              <a:spcBef>
                <a:spcPts val="0"/>
              </a:spcBef>
              <a:buNone/>
            </a:pPr>
            <a:r>
              <a:rPr lang="de-DE" sz="1100" dirty="0">
                <a:latin typeface="Calibri" panose="020F0502020204030204" pitchFamily="34" charset="0"/>
              </a:rPr>
              <a:t>Bei der Nutzung von Verwaltungsleistungen im Bürgeramt</a:t>
            </a:r>
          </a:p>
        </p:txBody>
      </p:sp>
      <p:sp>
        <p:nvSpPr>
          <p:cNvPr id="43" name="Rectangle 15">
            <a:extLst>
              <a:ext uri="{FF2B5EF4-FFF2-40B4-BE49-F238E27FC236}">
                <a16:creationId xmlns:a16="http://schemas.microsoft.com/office/drawing/2014/main" id="{8468C406-9E26-4B01-9E93-02CF6E9997BE}"/>
              </a:ext>
            </a:extLst>
          </p:cNvPr>
          <p:cNvSpPr txBox="1">
            <a:spLocks/>
          </p:cNvSpPr>
          <p:nvPr>
            <p:custDataLst>
              <p:tags r:id="rId2"/>
            </p:custDataLst>
          </p:nvPr>
        </p:nvSpPr>
        <p:spPr bwMode="auto">
          <a:xfrm>
            <a:off x="311363" y="867634"/>
            <a:ext cx="8651662" cy="1289819"/>
          </a:xfrm>
          <a:prstGeom prst="rect">
            <a:avLst/>
          </a:prstGeom>
          <a:solidFill>
            <a:schemeClr val="bg1">
              <a:lumMod val="95000"/>
            </a:schemeClr>
          </a:solidFill>
          <a:ln/>
        </p:spPr>
        <p:txBody>
          <a:bodyPr vert="horz" wrap="square" lIns="144000" tIns="108000" rIns="144000" bIns="108000" rtlCol="0" anchor="t" anchorCtr="0">
            <a:no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0"/>
              </a:spcBef>
              <a:buNone/>
            </a:pPr>
            <a:r>
              <a:rPr lang="de-DE" b="1" dirty="0">
                <a:solidFill>
                  <a:srgbClr val="637AAE"/>
                </a:solidFill>
                <a:latin typeface="Calibri" panose="020F0502020204030204" pitchFamily="34" charset="0"/>
              </a:rPr>
              <a:t>Show Lane </a:t>
            </a:r>
          </a:p>
          <a:p>
            <a:pPr marL="0" lvl="2" indent="0">
              <a:spcBef>
                <a:spcPts val="0"/>
              </a:spcBef>
              <a:buNone/>
            </a:pPr>
            <a:endParaRPr lang="de-DE" sz="1100" b="1" dirty="0">
              <a:solidFill>
                <a:srgbClr val="637AAE"/>
              </a:solidFill>
              <a:latin typeface="Calibri" panose="020F0502020204030204" pitchFamily="34" charset="0"/>
            </a:endParaRPr>
          </a:p>
          <a:p>
            <a:pPr marL="0" lvl="2" indent="0">
              <a:spcBef>
                <a:spcPts val="0"/>
              </a:spcBef>
              <a:buNone/>
            </a:pPr>
            <a:endParaRPr lang="de-DE" sz="1100" b="1" dirty="0">
              <a:solidFill>
                <a:srgbClr val="637AAE"/>
              </a:solidFill>
              <a:latin typeface="Calibri" panose="020F0502020204030204" pitchFamily="34" charset="0"/>
            </a:endParaRPr>
          </a:p>
          <a:p>
            <a:pPr marL="0" lvl="2" indent="0">
              <a:spcBef>
                <a:spcPts val="0"/>
              </a:spcBef>
              <a:buNone/>
            </a:pPr>
            <a:endParaRPr lang="de-DE" sz="1100" b="1" dirty="0">
              <a:solidFill>
                <a:srgbClr val="637AAE"/>
              </a:solidFill>
              <a:latin typeface="Calibri" panose="020F0502020204030204" pitchFamily="34" charset="0"/>
            </a:endParaRPr>
          </a:p>
          <a:p>
            <a:pPr marL="0" lvl="2" indent="0">
              <a:spcBef>
                <a:spcPts val="0"/>
              </a:spcBef>
              <a:buNone/>
            </a:pPr>
            <a:endParaRPr lang="de-DE" sz="1100" b="1" dirty="0">
              <a:solidFill>
                <a:srgbClr val="637AAE"/>
              </a:solidFill>
              <a:latin typeface="Calibri" panose="020F0502020204030204" pitchFamily="34" charset="0"/>
            </a:endParaRPr>
          </a:p>
          <a:p>
            <a:pPr marL="0" lvl="2" indent="0">
              <a:spcBef>
                <a:spcPts val="0"/>
              </a:spcBef>
              <a:buNone/>
            </a:pPr>
            <a:r>
              <a:rPr lang="de-DE" sz="1100" dirty="0">
                <a:latin typeface="Calibri" panose="020F0502020204030204" pitchFamily="34" charset="0"/>
              </a:rPr>
              <a:t>Bei der Ausgabe von Personalausweisen im Bürgeramt</a:t>
            </a:r>
          </a:p>
        </p:txBody>
      </p:sp>
      <p:grpSp>
        <p:nvGrpSpPr>
          <p:cNvPr id="44" name="Group 5"/>
          <p:cNvGrpSpPr/>
          <p:nvPr/>
        </p:nvGrpSpPr>
        <p:grpSpPr>
          <a:xfrm>
            <a:off x="2671056" y="2622656"/>
            <a:ext cx="495751" cy="487897"/>
            <a:chOff x="8158238" y="1783532"/>
            <a:chExt cx="1106202" cy="1115450"/>
          </a:xfrm>
          <a:solidFill>
            <a:schemeClr val="tx1"/>
          </a:solidFill>
        </p:grpSpPr>
        <p:grpSp>
          <p:nvGrpSpPr>
            <p:cNvPr id="46" name="Group 80">
              <a:extLst>
                <a:ext uri="{FF2B5EF4-FFF2-40B4-BE49-F238E27FC236}">
                  <a16:creationId xmlns:a16="http://schemas.microsoft.com/office/drawing/2014/main" id="{90856EFC-8C43-4CA6-AC7E-2507661A820D}"/>
                </a:ext>
              </a:extLst>
            </p:cNvPr>
            <p:cNvGrpSpPr>
              <a:grpSpLocks noChangeAspect="1"/>
            </p:cNvGrpSpPr>
            <p:nvPr/>
          </p:nvGrpSpPr>
          <p:grpSpPr>
            <a:xfrm>
              <a:off x="8225594" y="1783532"/>
              <a:ext cx="1038846" cy="1115450"/>
              <a:chOff x="11005726" y="3890550"/>
              <a:chExt cx="97253" cy="104424"/>
            </a:xfrm>
            <a:grpFill/>
          </p:grpSpPr>
          <p:sp>
            <p:nvSpPr>
              <p:cNvPr id="48"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800"/>
              </a:p>
            </p:txBody>
          </p:sp>
          <p:sp>
            <p:nvSpPr>
              <p:cNvPr id="49"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800"/>
              </a:p>
            </p:txBody>
          </p:sp>
          <p:sp>
            <p:nvSpPr>
              <p:cNvPr id="50"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800"/>
              </a:p>
            </p:txBody>
          </p:sp>
          <p:sp>
            <p:nvSpPr>
              <p:cNvPr id="51"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800"/>
              </a:p>
            </p:txBody>
          </p:sp>
        </p:grpSp>
        <p:sp>
          <p:nvSpPr>
            <p:cNvPr id="47" name="Freeform: Shape 1710">
              <a:extLst>
                <a:ext uri="{FF2B5EF4-FFF2-40B4-BE49-F238E27FC236}">
                  <a16:creationId xmlns:a16="http://schemas.microsoft.com/office/drawing/2014/main" id="{A7A390FD-9478-4576-8ABF-CD10CE4BC8A8}"/>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grpFill/>
            <a:ln w="4474" cap="flat">
              <a:noFill/>
              <a:prstDash val="solid"/>
              <a:miter/>
            </a:ln>
          </p:spPr>
          <p:txBody>
            <a:bodyPr rtlCol="0" anchor="ctr"/>
            <a:lstStyle/>
            <a:p>
              <a:endParaRPr lang="en-US" sz="800"/>
            </a:p>
          </p:txBody>
        </p:sp>
      </p:grpSp>
      <p:grpSp>
        <p:nvGrpSpPr>
          <p:cNvPr id="52" name="Group 109">
            <a:extLst>
              <a:ext uri="{FF2B5EF4-FFF2-40B4-BE49-F238E27FC236}">
                <a16:creationId xmlns:a16="http://schemas.microsoft.com/office/drawing/2014/main" id="{49CBF768-ADFD-4B31-B911-15FFEDBF835D}"/>
              </a:ext>
            </a:extLst>
          </p:cNvPr>
          <p:cNvGrpSpPr>
            <a:grpSpLocks noChangeAspect="1"/>
          </p:cNvGrpSpPr>
          <p:nvPr/>
        </p:nvGrpSpPr>
        <p:grpSpPr>
          <a:xfrm>
            <a:off x="445178" y="2746888"/>
            <a:ext cx="720941" cy="362167"/>
            <a:chOff x="7540474" y="3204850"/>
            <a:chExt cx="152378" cy="78430"/>
          </a:xfrm>
        </p:grpSpPr>
        <p:sp>
          <p:nvSpPr>
            <p:cNvPr id="53"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54"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55"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56"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grpSp>
        <p:nvGrpSpPr>
          <p:cNvPr id="57" name="Group 121">
            <a:extLst>
              <a:ext uri="{FF2B5EF4-FFF2-40B4-BE49-F238E27FC236}">
                <a16:creationId xmlns:a16="http://schemas.microsoft.com/office/drawing/2014/main" id="{6ED7AFF0-7B5E-417C-B82F-423F5AEE11B6}"/>
              </a:ext>
            </a:extLst>
          </p:cNvPr>
          <p:cNvGrpSpPr>
            <a:grpSpLocks noChangeAspect="1"/>
          </p:cNvGrpSpPr>
          <p:nvPr/>
        </p:nvGrpSpPr>
        <p:grpSpPr>
          <a:xfrm>
            <a:off x="2276500" y="2715784"/>
            <a:ext cx="277144" cy="314927"/>
            <a:chOff x="8860783" y="3510950"/>
            <a:chExt cx="125488" cy="146103"/>
          </a:xfrm>
        </p:grpSpPr>
        <p:sp>
          <p:nvSpPr>
            <p:cNvPr id="58" name="Freeform: Shape 1065">
              <a:extLst>
                <a:ext uri="{FF2B5EF4-FFF2-40B4-BE49-F238E27FC236}">
                  <a16:creationId xmlns:a16="http://schemas.microsoft.com/office/drawing/2014/main" id="{F292ACBB-B817-49A0-BAF9-3E2C56BFE667}"/>
                </a:ext>
              </a:extLst>
            </p:cNvPr>
            <p:cNvSpPr/>
            <p:nvPr/>
          </p:nvSpPr>
          <p:spPr>
            <a:xfrm>
              <a:off x="8889914" y="3510950"/>
              <a:ext cx="67226" cy="67226"/>
            </a:xfrm>
            <a:custGeom>
              <a:avLst/>
              <a:gdLst>
                <a:gd name="connsiteX0" fmla="*/ 33613 w 67225"/>
                <a:gd name="connsiteY0" fmla="*/ 67226 h 67225"/>
                <a:gd name="connsiteX1" fmla="*/ 0 w 67225"/>
                <a:gd name="connsiteY1" fmla="*/ 33613 h 67225"/>
                <a:gd name="connsiteX2" fmla="*/ 33613 w 67225"/>
                <a:gd name="connsiteY2" fmla="*/ 0 h 67225"/>
                <a:gd name="connsiteX3" fmla="*/ 67226 w 67225"/>
                <a:gd name="connsiteY3" fmla="*/ 33613 h 67225"/>
                <a:gd name="connsiteX4" fmla="*/ 33613 w 67225"/>
                <a:gd name="connsiteY4" fmla="*/ 67226 h 67225"/>
                <a:gd name="connsiteX5" fmla="*/ 33613 w 67225"/>
                <a:gd name="connsiteY5" fmla="*/ 4482 h 67225"/>
                <a:gd name="connsiteX6" fmla="*/ 4482 w 67225"/>
                <a:gd name="connsiteY6" fmla="*/ 33613 h 67225"/>
                <a:gd name="connsiteX7" fmla="*/ 33613 w 67225"/>
                <a:gd name="connsiteY7" fmla="*/ 62744 h 67225"/>
                <a:gd name="connsiteX8" fmla="*/ 62744 w 67225"/>
                <a:gd name="connsiteY8" fmla="*/ 33613 h 67225"/>
                <a:gd name="connsiteX9" fmla="*/ 33613 w 67225"/>
                <a:gd name="connsiteY9" fmla="*/ 4482 h 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25" h="67225">
                  <a:moveTo>
                    <a:pt x="33613" y="67226"/>
                  </a:moveTo>
                  <a:cubicBezTo>
                    <a:pt x="15238" y="67226"/>
                    <a:pt x="0" y="51988"/>
                    <a:pt x="0" y="33613"/>
                  </a:cubicBezTo>
                  <a:cubicBezTo>
                    <a:pt x="0" y="15238"/>
                    <a:pt x="15238" y="0"/>
                    <a:pt x="33613" y="0"/>
                  </a:cubicBezTo>
                  <a:cubicBezTo>
                    <a:pt x="51988" y="0"/>
                    <a:pt x="67226" y="15238"/>
                    <a:pt x="67226" y="33613"/>
                  </a:cubicBezTo>
                  <a:cubicBezTo>
                    <a:pt x="67226" y="52436"/>
                    <a:pt x="51988" y="67226"/>
                    <a:pt x="33613" y="67226"/>
                  </a:cubicBezTo>
                  <a:close/>
                  <a:moveTo>
                    <a:pt x="33613" y="4482"/>
                  </a:moveTo>
                  <a:cubicBezTo>
                    <a:pt x="17479" y="4482"/>
                    <a:pt x="4482" y="17479"/>
                    <a:pt x="4482" y="33613"/>
                  </a:cubicBezTo>
                  <a:cubicBezTo>
                    <a:pt x="4482" y="49747"/>
                    <a:pt x="17479" y="62744"/>
                    <a:pt x="33613" y="62744"/>
                  </a:cubicBezTo>
                  <a:cubicBezTo>
                    <a:pt x="49747" y="62744"/>
                    <a:pt x="62744" y="49747"/>
                    <a:pt x="62744" y="33613"/>
                  </a:cubicBezTo>
                  <a:cubicBezTo>
                    <a:pt x="62744" y="17479"/>
                    <a:pt x="49747" y="4482"/>
                    <a:pt x="33613" y="4482"/>
                  </a:cubicBezTo>
                  <a:close/>
                </a:path>
              </a:pathLst>
            </a:custGeom>
            <a:solidFill>
              <a:srgbClr val="231F20"/>
            </a:solidFill>
            <a:ln w="28575" cap="flat">
              <a:solidFill>
                <a:schemeClr val="tx1"/>
              </a:solidFill>
              <a:prstDash val="solid"/>
              <a:miter/>
            </a:ln>
          </p:spPr>
          <p:txBody>
            <a:bodyPr rtlCol="0" anchor="ctr"/>
            <a:lstStyle/>
            <a:p>
              <a:endParaRPr lang="en-US" sz="800"/>
            </a:p>
          </p:txBody>
        </p:sp>
        <p:sp>
          <p:nvSpPr>
            <p:cNvPr id="59" name="Freeform: Shape 1066">
              <a:extLst>
                <a:ext uri="{FF2B5EF4-FFF2-40B4-BE49-F238E27FC236}">
                  <a16:creationId xmlns:a16="http://schemas.microsoft.com/office/drawing/2014/main" id="{F2CA593F-5582-473F-8A4D-8C7F99B15F56}"/>
                </a:ext>
              </a:extLst>
            </p:cNvPr>
            <p:cNvSpPr/>
            <p:nvPr/>
          </p:nvSpPr>
          <p:spPr>
            <a:xfrm>
              <a:off x="8860783" y="3585346"/>
              <a:ext cx="125488" cy="71707"/>
            </a:xfrm>
            <a:custGeom>
              <a:avLst/>
              <a:gdLst>
                <a:gd name="connsiteX0" fmla="*/ 111594 w 125487"/>
                <a:gd name="connsiteY0" fmla="*/ 73948 h 71707"/>
                <a:gd name="connsiteX1" fmla="*/ 13893 w 125487"/>
                <a:gd name="connsiteY1" fmla="*/ 73948 h 71707"/>
                <a:gd name="connsiteX2" fmla="*/ 0 w 125487"/>
                <a:gd name="connsiteY2" fmla="*/ 60055 h 71707"/>
                <a:gd name="connsiteX3" fmla="*/ 0 w 125487"/>
                <a:gd name="connsiteY3" fmla="*/ 40335 h 71707"/>
                <a:gd name="connsiteX4" fmla="*/ 40335 w 125487"/>
                <a:gd name="connsiteY4" fmla="*/ 0 h 71707"/>
                <a:gd name="connsiteX5" fmla="*/ 85152 w 125487"/>
                <a:gd name="connsiteY5" fmla="*/ 0 h 71707"/>
                <a:gd name="connsiteX6" fmla="*/ 125488 w 125487"/>
                <a:gd name="connsiteY6" fmla="*/ 40335 h 71707"/>
                <a:gd name="connsiteX7" fmla="*/ 125488 w 125487"/>
                <a:gd name="connsiteY7" fmla="*/ 60055 h 71707"/>
                <a:gd name="connsiteX8" fmla="*/ 111594 w 125487"/>
                <a:gd name="connsiteY8" fmla="*/ 73948 h 71707"/>
                <a:gd name="connsiteX9" fmla="*/ 40335 w 125487"/>
                <a:gd name="connsiteY9" fmla="*/ 4930 h 71707"/>
                <a:gd name="connsiteX10" fmla="*/ 4482 w 125487"/>
                <a:gd name="connsiteY10" fmla="*/ 40784 h 71707"/>
                <a:gd name="connsiteX11" fmla="*/ 4482 w 125487"/>
                <a:gd name="connsiteY11" fmla="*/ 60503 h 71707"/>
                <a:gd name="connsiteX12" fmla="*/ 13893 w 125487"/>
                <a:gd name="connsiteY12" fmla="*/ 69915 h 71707"/>
                <a:gd name="connsiteX13" fmla="*/ 111594 w 125487"/>
                <a:gd name="connsiteY13" fmla="*/ 69915 h 71707"/>
                <a:gd name="connsiteX14" fmla="*/ 121006 w 125487"/>
                <a:gd name="connsiteY14" fmla="*/ 60503 h 71707"/>
                <a:gd name="connsiteX15" fmla="*/ 121006 w 125487"/>
                <a:gd name="connsiteY15" fmla="*/ 40784 h 71707"/>
                <a:gd name="connsiteX16" fmla="*/ 85152 w 125487"/>
                <a:gd name="connsiteY16" fmla="*/ 4930 h 71707"/>
                <a:gd name="connsiteX17" fmla="*/ 40335 w 125487"/>
                <a:gd name="connsiteY17" fmla="*/ 4930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487" h="71707">
                  <a:moveTo>
                    <a:pt x="111594" y="73948"/>
                  </a:moveTo>
                  <a:lnTo>
                    <a:pt x="13893" y="73948"/>
                  </a:lnTo>
                  <a:cubicBezTo>
                    <a:pt x="6274" y="73948"/>
                    <a:pt x="0" y="67674"/>
                    <a:pt x="0" y="60055"/>
                  </a:cubicBezTo>
                  <a:lnTo>
                    <a:pt x="0" y="40335"/>
                  </a:lnTo>
                  <a:cubicBezTo>
                    <a:pt x="0" y="18375"/>
                    <a:pt x="17927" y="0"/>
                    <a:pt x="40335" y="0"/>
                  </a:cubicBezTo>
                  <a:lnTo>
                    <a:pt x="85152" y="0"/>
                  </a:lnTo>
                  <a:cubicBezTo>
                    <a:pt x="107113" y="0"/>
                    <a:pt x="125488" y="17927"/>
                    <a:pt x="125488" y="40335"/>
                  </a:cubicBezTo>
                  <a:lnTo>
                    <a:pt x="125488" y="60055"/>
                  </a:lnTo>
                  <a:cubicBezTo>
                    <a:pt x="125488" y="67674"/>
                    <a:pt x="119213" y="73948"/>
                    <a:pt x="111594" y="73948"/>
                  </a:cubicBezTo>
                  <a:close/>
                  <a:moveTo>
                    <a:pt x="40335" y="4930"/>
                  </a:moveTo>
                  <a:cubicBezTo>
                    <a:pt x="20616" y="4930"/>
                    <a:pt x="4482" y="21064"/>
                    <a:pt x="4482" y="40784"/>
                  </a:cubicBezTo>
                  <a:lnTo>
                    <a:pt x="4482" y="60503"/>
                  </a:lnTo>
                  <a:cubicBezTo>
                    <a:pt x="4482" y="65433"/>
                    <a:pt x="8515" y="69915"/>
                    <a:pt x="13893" y="69915"/>
                  </a:cubicBezTo>
                  <a:lnTo>
                    <a:pt x="111594" y="69915"/>
                  </a:lnTo>
                  <a:cubicBezTo>
                    <a:pt x="116524" y="69915"/>
                    <a:pt x="121006" y="65881"/>
                    <a:pt x="121006" y="60503"/>
                  </a:cubicBezTo>
                  <a:lnTo>
                    <a:pt x="121006" y="40784"/>
                  </a:lnTo>
                  <a:cubicBezTo>
                    <a:pt x="121006" y="21064"/>
                    <a:pt x="104872" y="4930"/>
                    <a:pt x="85152" y="4930"/>
                  </a:cubicBezTo>
                  <a:lnTo>
                    <a:pt x="40335" y="4930"/>
                  </a:lnTo>
                  <a:close/>
                </a:path>
              </a:pathLst>
            </a:custGeom>
            <a:solidFill>
              <a:srgbClr val="231F20"/>
            </a:solidFill>
            <a:ln w="28575" cap="flat">
              <a:solidFill>
                <a:schemeClr val="tx1"/>
              </a:solidFill>
              <a:prstDash val="solid"/>
              <a:miter/>
            </a:ln>
          </p:spPr>
          <p:txBody>
            <a:bodyPr rtlCol="0" anchor="ctr"/>
            <a:lstStyle/>
            <a:p>
              <a:endParaRPr lang="en-US" sz="800"/>
            </a:p>
          </p:txBody>
        </p:sp>
      </p:grpSp>
      <p:grpSp>
        <p:nvGrpSpPr>
          <p:cNvPr id="60" name="Group 124">
            <a:extLst>
              <a:ext uri="{FF2B5EF4-FFF2-40B4-BE49-F238E27FC236}">
                <a16:creationId xmlns:a16="http://schemas.microsoft.com/office/drawing/2014/main" id="{49CBF768-ADFD-4B31-B911-15FFEDBF835D}"/>
              </a:ext>
            </a:extLst>
          </p:cNvPr>
          <p:cNvGrpSpPr>
            <a:grpSpLocks noChangeAspect="1"/>
          </p:cNvGrpSpPr>
          <p:nvPr/>
        </p:nvGrpSpPr>
        <p:grpSpPr>
          <a:xfrm>
            <a:off x="1149097" y="2697342"/>
            <a:ext cx="720941" cy="362167"/>
            <a:chOff x="7540474" y="3204850"/>
            <a:chExt cx="152378" cy="78430"/>
          </a:xfrm>
        </p:grpSpPr>
        <p:sp>
          <p:nvSpPr>
            <p:cNvPr id="61"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62"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63"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64"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grpSp>
        <p:nvGrpSpPr>
          <p:cNvPr id="65" name="Group 132">
            <a:extLst>
              <a:ext uri="{FF2B5EF4-FFF2-40B4-BE49-F238E27FC236}">
                <a16:creationId xmlns:a16="http://schemas.microsoft.com/office/drawing/2014/main" id="{6ED7AFF0-7B5E-417C-B82F-423F5AEE11B6}"/>
              </a:ext>
            </a:extLst>
          </p:cNvPr>
          <p:cNvGrpSpPr>
            <a:grpSpLocks noChangeAspect="1"/>
          </p:cNvGrpSpPr>
          <p:nvPr/>
        </p:nvGrpSpPr>
        <p:grpSpPr>
          <a:xfrm>
            <a:off x="2673923" y="1340138"/>
            <a:ext cx="277268" cy="298196"/>
            <a:chOff x="8860783" y="3510950"/>
            <a:chExt cx="125488" cy="146103"/>
          </a:xfrm>
        </p:grpSpPr>
        <p:sp>
          <p:nvSpPr>
            <p:cNvPr id="66" name="Freeform: Shape 1065">
              <a:extLst>
                <a:ext uri="{FF2B5EF4-FFF2-40B4-BE49-F238E27FC236}">
                  <a16:creationId xmlns:a16="http://schemas.microsoft.com/office/drawing/2014/main" id="{F292ACBB-B817-49A0-BAF9-3E2C56BFE667}"/>
                </a:ext>
              </a:extLst>
            </p:cNvPr>
            <p:cNvSpPr/>
            <p:nvPr/>
          </p:nvSpPr>
          <p:spPr>
            <a:xfrm>
              <a:off x="8889914" y="3510950"/>
              <a:ext cx="67226" cy="67226"/>
            </a:xfrm>
            <a:custGeom>
              <a:avLst/>
              <a:gdLst>
                <a:gd name="connsiteX0" fmla="*/ 33613 w 67225"/>
                <a:gd name="connsiteY0" fmla="*/ 67226 h 67225"/>
                <a:gd name="connsiteX1" fmla="*/ 0 w 67225"/>
                <a:gd name="connsiteY1" fmla="*/ 33613 h 67225"/>
                <a:gd name="connsiteX2" fmla="*/ 33613 w 67225"/>
                <a:gd name="connsiteY2" fmla="*/ 0 h 67225"/>
                <a:gd name="connsiteX3" fmla="*/ 67226 w 67225"/>
                <a:gd name="connsiteY3" fmla="*/ 33613 h 67225"/>
                <a:gd name="connsiteX4" fmla="*/ 33613 w 67225"/>
                <a:gd name="connsiteY4" fmla="*/ 67226 h 67225"/>
                <a:gd name="connsiteX5" fmla="*/ 33613 w 67225"/>
                <a:gd name="connsiteY5" fmla="*/ 4482 h 67225"/>
                <a:gd name="connsiteX6" fmla="*/ 4482 w 67225"/>
                <a:gd name="connsiteY6" fmla="*/ 33613 h 67225"/>
                <a:gd name="connsiteX7" fmla="*/ 33613 w 67225"/>
                <a:gd name="connsiteY7" fmla="*/ 62744 h 67225"/>
                <a:gd name="connsiteX8" fmla="*/ 62744 w 67225"/>
                <a:gd name="connsiteY8" fmla="*/ 33613 h 67225"/>
                <a:gd name="connsiteX9" fmla="*/ 33613 w 67225"/>
                <a:gd name="connsiteY9" fmla="*/ 4482 h 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25" h="67225">
                  <a:moveTo>
                    <a:pt x="33613" y="67226"/>
                  </a:moveTo>
                  <a:cubicBezTo>
                    <a:pt x="15238" y="67226"/>
                    <a:pt x="0" y="51988"/>
                    <a:pt x="0" y="33613"/>
                  </a:cubicBezTo>
                  <a:cubicBezTo>
                    <a:pt x="0" y="15238"/>
                    <a:pt x="15238" y="0"/>
                    <a:pt x="33613" y="0"/>
                  </a:cubicBezTo>
                  <a:cubicBezTo>
                    <a:pt x="51988" y="0"/>
                    <a:pt x="67226" y="15238"/>
                    <a:pt x="67226" y="33613"/>
                  </a:cubicBezTo>
                  <a:cubicBezTo>
                    <a:pt x="67226" y="52436"/>
                    <a:pt x="51988" y="67226"/>
                    <a:pt x="33613" y="67226"/>
                  </a:cubicBezTo>
                  <a:close/>
                  <a:moveTo>
                    <a:pt x="33613" y="4482"/>
                  </a:moveTo>
                  <a:cubicBezTo>
                    <a:pt x="17479" y="4482"/>
                    <a:pt x="4482" y="17479"/>
                    <a:pt x="4482" y="33613"/>
                  </a:cubicBezTo>
                  <a:cubicBezTo>
                    <a:pt x="4482" y="49747"/>
                    <a:pt x="17479" y="62744"/>
                    <a:pt x="33613" y="62744"/>
                  </a:cubicBezTo>
                  <a:cubicBezTo>
                    <a:pt x="49747" y="62744"/>
                    <a:pt x="62744" y="49747"/>
                    <a:pt x="62744" y="33613"/>
                  </a:cubicBezTo>
                  <a:cubicBezTo>
                    <a:pt x="62744" y="17479"/>
                    <a:pt x="49747" y="4482"/>
                    <a:pt x="33613" y="4482"/>
                  </a:cubicBezTo>
                  <a:close/>
                </a:path>
              </a:pathLst>
            </a:custGeom>
            <a:solidFill>
              <a:srgbClr val="231F20"/>
            </a:solidFill>
            <a:ln w="28575" cap="flat">
              <a:solidFill>
                <a:schemeClr val="tx1"/>
              </a:solidFill>
              <a:prstDash val="solid"/>
              <a:miter/>
            </a:ln>
          </p:spPr>
          <p:txBody>
            <a:bodyPr rtlCol="0" anchor="ctr"/>
            <a:lstStyle/>
            <a:p>
              <a:endParaRPr lang="en-US" sz="800"/>
            </a:p>
          </p:txBody>
        </p:sp>
        <p:sp>
          <p:nvSpPr>
            <p:cNvPr id="67" name="Freeform: Shape 1066">
              <a:extLst>
                <a:ext uri="{FF2B5EF4-FFF2-40B4-BE49-F238E27FC236}">
                  <a16:creationId xmlns:a16="http://schemas.microsoft.com/office/drawing/2014/main" id="{F2CA593F-5582-473F-8A4D-8C7F99B15F56}"/>
                </a:ext>
              </a:extLst>
            </p:cNvPr>
            <p:cNvSpPr/>
            <p:nvPr/>
          </p:nvSpPr>
          <p:spPr>
            <a:xfrm>
              <a:off x="8860783" y="3585346"/>
              <a:ext cx="125488" cy="71707"/>
            </a:xfrm>
            <a:custGeom>
              <a:avLst/>
              <a:gdLst>
                <a:gd name="connsiteX0" fmla="*/ 111594 w 125487"/>
                <a:gd name="connsiteY0" fmla="*/ 73948 h 71707"/>
                <a:gd name="connsiteX1" fmla="*/ 13893 w 125487"/>
                <a:gd name="connsiteY1" fmla="*/ 73948 h 71707"/>
                <a:gd name="connsiteX2" fmla="*/ 0 w 125487"/>
                <a:gd name="connsiteY2" fmla="*/ 60055 h 71707"/>
                <a:gd name="connsiteX3" fmla="*/ 0 w 125487"/>
                <a:gd name="connsiteY3" fmla="*/ 40335 h 71707"/>
                <a:gd name="connsiteX4" fmla="*/ 40335 w 125487"/>
                <a:gd name="connsiteY4" fmla="*/ 0 h 71707"/>
                <a:gd name="connsiteX5" fmla="*/ 85152 w 125487"/>
                <a:gd name="connsiteY5" fmla="*/ 0 h 71707"/>
                <a:gd name="connsiteX6" fmla="*/ 125488 w 125487"/>
                <a:gd name="connsiteY6" fmla="*/ 40335 h 71707"/>
                <a:gd name="connsiteX7" fmla="*/ 125488 w 125487"/>
                <a:gd name="connsiteY7" fmla="*/ 60055 h 71707"/>
                <a:gd name="connsiteX8" fmla="*/ 111594 w 125487"/>
                <a:gd name="connsiteY8" fmla="*/ 73948 h 71707"/>
                <a:gd name="connsiteX9" fmla="*/ 40335 w 125487"/>
                <a:gd name="connsiteY9" fmla="*/ 4930 h 71707"/>
                <a:gd name="connsiteX10" fmla="*/ 4482 w 125487"/>
                <a:gd name="connsiteY10" fmla="*/ 40784 h 71707"/>
                <a:gd name="connsiteX11" fmla="*/ 4482 w 125487"/>
                <a:gd name="connsiteY11" fmla="*/ 60503 h 71707"/>
                <a:gd name="connsiteX12" fmla="*/ 13893 w 125487"/>
                <a:gd name="connsiteY12" fmla="*/ 69915 h 71707"/>
                <a:gd name="connsiteX13" fmla="*/ 111594 w 125487"/>
                <a:gd name="connsiteY13" fmla="*/ 69915 h 71707"/>
                <a:gd name="connsiteX14" fmla="*/ 121006 w 125487"/>
                <a:gd name="connsiteY14" fmla="*/ 60503 h 71707"/>
                <a:gd name="connsiteX15" fmla="*/ 121006 w 125487"/>
                <a:gd name="connsiteY15" fmla="*/ 40784 h 71707"/>
                <a:gd name="connsiteX16" fmla="*/ 85152 w 125487"/>
                <a:gd name="connsiteY16" fmla="*/ 4930 h 71707"/>
                <a:gd name="connsiteX17" fmla="*/ 40335 w 125487"/>
                <a:gd name="connsiteY17" fmla="*/ 4930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487" h="71707">
                  <a:moveTo>
                    <a:pt x="111594" y="73948"/>
                  </a:moveTo>
                  <a:lnTo>
                    <a:pt x="13893" y="73948"/>
                  </a:lnTo>
                  <a:cubicBezTo>
                    <a:pt x="6274" y="73948"/>
                    <a:pt x="0" y="67674"/>
                    <a:pt x="0" y="60055"/>
                  </a:cubicBezTo>
                  <a:lnTo>
                    <a:pt x="0" y="40335"/>
                  </a:lnTo>
                  <a:cubicBezTo>
                    <a:pt x="0" y="18375"/>
                    <a:pt x="17927" y="0"/>
                    <a:pt x="40335" y="0"/>
                  </a:cubicBezTo>
                  <a:lnTo>
                    <a:pt x="85152" y="0"/>
                  </a:lnTo>
                  <a:cubicBezTo>
                    <a:pt x="107113" y="0"/>
                    <a:pt x="125488" y="17927"/>
                    <a:pt x="125488" y="40335"/>
                  </a:cubicBezTo>
                  <a:lnTo>
                    <a:pt x="125488" y="60055"/>
                  </a:lnTo>
                  <a:cubicBezTo>
                    <a:pt x="125488" y="67674"/>
                    <a:pt x="119213" y="73948"/>
                    <a:pt x="111594" y="73948"/>
                  </a:cubicBezTo>
                  <a:close/>
                  <a:moveTo>
                    <a:pt x="40335" y="4930"/>
                  </a:moveTo>
                  <a:cubicBezTo>
                    <a:pt x="20616" y="4930"/>
                    <a:pt x="4482" y="21064"/>
                    <a:pt x="4482" y="40784"/>
                  </a:cubicBezTo>
                  <a:lnTo>
                    <a:pt x="4482" y="60503"/>
                  </a:lnTo>
                  <a:cubicBezTo>
                    <a:pt x="4482" y="65433"/>
                    <a:pt x="8515" y="69915"/>
                    <a:pt x="13893" y="69915"/>
                  </a:cubicBezTo>
                  <a:lnTo>
                    <a:pt x="111594" y="69915"/>
                  </a:lnTo>
                  <a:cubicBezTo>
                    <a:pt x="116524" y="69915"/>
                    <a:pt x="121006" y="65881"/>
                    <a:pt x="121006" y="60503"/>
                  </a:cubicBezTo>
                  <a:lnTo>
                    <a:pt x="121006" y="40784"/>
                  </a:lnTo>
                  <a:cubicBezTo>
                    <a:pt x="121006" y="21064"/>
                    <a:pt x="104872" y="4930"/>
                    <a:pt x="85152" y="4930"/>
                  </a:cubicBezTo>
                  <a:lnTo>
                    <a:pt x="40335" y="4930"/>
                  </a:lnTo>
                  <a:close/>
                </a:path>
              </a:pathLst>
            </a:custGeom>
            <a:solidFill>
              <a:srgbClr val="231F20"/>
            </a:solidFill>
            <a:ln w="28575" cap="flat">
              <a:solidFill>
                <a:schemeClr val="tx1"/>
              </a:solidFill>
              <a:prstDash val="solid"/>
              <a:miter/>
            </a:ln>
          </p:spPr>
          <p:txBody>
            <a:bodyPr rtlCol="0" anchor="ctr"/>
            <a:lstStyle/>
            <a:p>
              <a:endParaRPr lang="en-US" sz="800"/>
            </a:p>
          </p:txBody>
        </p:sp>
      </p:grpSp>
      <p:grpSp>
        <p:nvGrpSpPr>
          <p:cNvPr id="68" name="Group 135">
            <a:extLst>
              <a:ext uri="{FF2B5EF4-FFF2-40B4-BE49-F238E27FC236}">
                <a16:creationId xmlns:a16="http://schemas.microsoft.com/office/drawing/2014/main" id="{49CBF768-ADFD-4B31-B911-15FFEDBF835D}"/>
              </a:ext>
            </a:extLst>
          </p:cNvPr>
          <p:cNvGrpSpPr>
            <a:grpSpLocks noChangeAspect="1"/>
          </p:cNvGrpSpPr>
          <p:nvPr/>
        </p:nvGrpSpPr>
        <p:grpSpPr>
          <a:xfrm>
            <a:off x="445178" y="1327991"/>
            <a:ext cx="721260" cy="342926"/>
            <a:chOff x="7540474" y="3204850"/>
            <a:chExt cx="152378" cy="78430"/>
          </a:xfrm>
        </p:grpSpPr>
        <p:sp>
          <p:nvSpPr>
            <p:cNvPr id="69"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70"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71"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72"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grpSp>
        <p:nvGrpSpPr>
          <p:cNvPr id="73" name="Group 140">
            <a:extLst>
              <a:ext uri="{FF2B5EF4-FFF2-40B4-BE49-F238E27FC236}">
                <a16:creationId xmlns:a16="http://schemas.microsoft.com/office/drawing/2014/main" id="{49CBF768-ADFD-4B31-B911-15FFEDBF835D}"/>
              </a:ext>
            </a:extLst>
          </p:cNvPr>
          <p:cNvGrpSpPr>
            <a:grpSpLocks noChangeAspect="1"/>
          </p:cNvGrpSpPr>
          <p:nvPr/>
        </p:nvGrpSpPr>
        <p:grpSpPr>
          <a:xfrm>
            <a:off x="1076423" y="1502923"/>
            <a:ext cx="721260" cy="342926"/>
            <a:chOff x="7540474" y="3204850"/>
            <a:chExt cx="152378" cy="78430"/>
          </a:xfrm>
        </p:grpSpPr>
        <p:sp>
          <p:nvSpPr>
            <p:cNvPr id="74"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75"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76"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77"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grpSp>
        <p:nvGrpSpPr>
          <p:cNvPr id="78" name="Group 145">
            <a:extLst>
              <a:ext uri="{FF2B5EF4-FFF2-40B4-BE49-F238E27FC236}">
                <a16:creationId xmlns:a16="http://schemas.microsoft.com/office/drawing/2014/main" id="{49CBF768-ADFD-4B31-B911-15FFEDBF835D}"/>
              </a:ext>
            </a:extLst>
          </p:cNvPr>
          <p:cNvGrpSpPr>
            <a:grpSpLocks noChangeAspect="1"/>
          </p:cNvGrpSpPr>
          <p:nvPr/>
        </p:nvGrpSpPr>
        <p:grpSpPr>
          <a:xfrm>
            <a:off x="1733603" y="1300571"/>
            <a:ext cx="721260" cy="342926"/>
            <a:chOff x="7540474" y="3204850"/>
            <a:chExt cx="152378" cy="78430"/>
          </a:xfrm>
        </p:grpSpPr>
        <p:sp>
          <p:nvSpPr>
            <p:cNvPr id="79"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80"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81"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82"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grpSp>
        <p:nvGrpSpPr>
          <p:cNvPr id="83" name="Group 4"/>
          <p:cNvGrpSpPr/>
          <p:nvPr/>
        </p:nvGrpSpPr>
        <p:grpSpPr>
          <a:xfrm>
            <a:off x="3059974" y="1206181"/>
            <a:ext cx="504650" cy="461976"/>
            <a:chOff x="6910288" y="1124680"/>
            <a:chExt cx="1125560" cy="1115450"/>
          </a:xfrm>
          <a:solidFill>
            <a:schemeClr val="tx1"/>
          </a:solidFill>
        </p:grpSpPr>
        <p:grpSp>
          <p:nvGrpSpPr>
            <p:cNvPr id="84" name="Group 78">
              <a:extLst>
                <a:ext uri="{FF2B5EF4-FFF2-40B4-BE49-F238E27FC236}">
                  <a16:creationId xmlns:a16="http://schemas.microsoft.com/office/drawing/2014/main" id="{90856EFC-8C43-4CA6-AC7E-2507661A820D}"/>
                </a:ext>
              </a:extLst>
            </p:cNvPr>
            <p:cNvGrpSpPr>
              <a:grpSpLocks noChangeAspect="1"/>
            </p:cNvGrpSpPr>
            <p:nvPr/>
          </p:nvGrpSpPr>
          <p:grpSpPr>
            <a:xfrm>
              <a:off x="6997002" y="1124680"/>
              <a:ext cx="1038846" cy="1115450"/>
              <a:chOff x="11005726" y="3890550"/>
              <a:chExt cx="97253" cy="104424"/>
            </a:xfrm>
            <a:grpFill/>
          </p:grpSpPr>
          <p:sp>
            <p:nvSpPr>
              <p:cNvPr id="86"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800"/>
              </a:p>
            </p:txBody>
          </p:sp>
          <p:sp>
            <p:nvSpPr>
              <p:cNvPr id="87"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800"/>
              </a:p>
            </p:txBody>
          </p:sp>
          <p:sp>
            <p:nvSpPr>
              <p:cNvPr id="88"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800"/>
              </a:p>
            </p:txBody>
          </p:sp>
          <p:sp>
            <p:nvSpPr>
              <p:cNvPr id="89"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800"/>
              </a:p>
            </p:txBody>
          </p:sp>
        </p:grpSp>
        <p:sp>
          <p:nvSpPr>
            <p:cNvPr id="85" name="Freeform: Shape 1710">
              <a:extLst>
                <a:ext uri="{FF2B5EF4-FFF2-40B4-BE49-F238E27FC236}">
                  <a16:creationId xmlns:a16="http://schemas.microsoft.com/office/drawing/2014/main" id="{A7A390FD-9478-4576-8ABF-CD10CE4BC8A8}"/>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grpFill/>
            <a:ln w="4474" cap="flat">
              <a:noFill/>
              <a:prstDash val="solid"/>
              <a:miter/>
            </a:ln>
          </p:spPr>
          <p:txBody>
            <a:bodyPr rtlCol="0" anchor="ctr"/>
            <a:lstStyle/>
            <a:p>
              <a:endParaRPr lang="en-US" sz="800"/>
            </a:p>
          </p:txBody>
        </p:sp>
      </p:grpSp>
      <p:sp>
        <p:nvSpPr>
          <p:cNvPr id="92" name="Textfeld 91"/>
          <p:cNvSpPr txBox="1"/>
          <p:nvPr/>
        </p:nvSpPr>
        <p:spPr>
          <a:xfrm>
            <a:off x="6343175" y="1125398"/>
            <a:ext cx="2655420" cy="938719"/>
          </a:xfrm>
          <a:prstGeom prst="rect">
            <a:avLst/>
          </a:prstGeom>
          <a:noFill/>
        </p:spPr>
        <p:txBody>
          <a:bodyPr wrap="square" rtlCol="0">
            <a:spAutoFit/>
          </a:bodyPr>
          <a:lstStyle/>
          <a:p>
            <a:r>
              <a:rPr lang="de-DE" sz="1100" dirty="0">
                <a:solidFill>
                  <a:srgbClr val="000000"/>
                </a:solidFill>
                <a:latin typeface="Calibri" panose="020F0502020204030204" pitchFamily="34" charset="0"/>
              </a:rPr>
              <a:t>Bei jeder Ausgabe eines Personalausweises erfolgt das Angebot an die Bürgerinnen und Bürger, den Online-Ausweis direkt am Bürgerterminal auszuprobieren und einen Online-Dienst zu nutzen.</a:t>
            </a:r>
          </a:p>
        </p:txBody>
      </p:sp>
      <p:sp>
        <p:nvSpPr>
          <p:cNvPr id="93" name="Textfeld 92"/>
          <p:cNvSpPr txBox="1"/>
          <p:nvPr/>
        </p:nvSpPr>
        <p:spPr>
          <a:xfrm>
            <a:off x="6343175" y="2532221"/>
            <a:ext cx="2666308" cy="938719"/>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100" dirty="0">
                <a:solidFill>
                  <a:srgbClr val="000000"/>
                </a:solidFill>
                <a:latin typeface="Calibri" panose="020F0502020204030204" pitchFamily="34" charset="0"/>
              </a:rPr>
              <a:t>Bei der Inanspruchnahme von Verwaltungs-leistungen im Bürgeramt werden die Bürgerinnen und Bürger auf den </a:t>
            </a:r>
            <a:br>
              <a:rPr lang="de-DE" sz="1100" dirty="0">
                <a:solidFill>
                  <a:srgbClr val="000000"/>
                </a:solidFill>
                <a:latin typeface="Calibri" panose="020F0502020204030204" pitchFamily="34" charset="0"/>
              </a:rPr>
            </a:br>
            <a:r>
              <a:rPr lang="de-DE" sz="1100" dirty="0">
                <a:solidFill>
                  <a:srgbClr val="000000"/>
                </a:solidFill>
                <a:latin typeface="Calibri" panose="020F0502020204030204" pitchFamily="34" charset="0"/>
              </a:rPr>
              <a:t>Online-Ausweis und die Vorteile der Show Lane hingewiesen.</a:t>
            </a:r>
          </a:p>
        </p:txBody>
      </p:sp>
      <p:grpSp>
        <p:nvGrpSpPr>
          <p:cNvPr id="94" name="Group 8"/>
          <p:cNvGrpSpPr/>
          <p:nvPr/>
        </p:nvGrpSpPr>
        <p:grpSpPr>
          <a:xfrm>
            <a:off x="3823987" y="1719513"/>
            <a:ext cx="2335115" cy="986335"/>
            <a:chOff x="4873611" y="2163289"/>
            <a:chExt cx="3070424" cy="1404004"/>
          </a:xfrm>
        </p:grpSpPr>
        <p:grpSp>
          <p:nvGrpSpPr>
            <p:cNvPr id="95" name="Gruppieren 37"/>
            <p:cNvGrpSpPr>
              <a:grpSpLocks noChangeAspect="1"/>
            </p:cNvGrpSpPr>
            <p:nvPr/>
          </p:nvGrpSpPr>
          <p:grpSpPr>
            <a:xfrm>
              <a:off x="5054585" y="2163293"/>
              <a:ext cx="2889450" cy="1404000"/>
              <a:chOff x="5894122" y="2727050"/>
              <a:chExt cx="2944919" cy="1430947"/>
            </a:xfrm>
          </p:grpSpPr>
          <p:pic>
            <p:nvPicPr>
              <p:cNvPr id="97" name="Grafik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5712" y="2727050"/>
                <a:ext cx="1463329" cy="1430947"/>
              </a:xfrm>
              <a:prstGeom prst="rect">
                <a:avLst/>
              </a:prstGeom>
            </p:spPr>
          </p:pic>
          <p:sp>
            <p:nvSpPr>
              <p:cNvPr id="98" name="Textfeld 39"/>
              <p:cNvSpPr txBox="1"/>
              <p:nvPr/>
            </p:nvSpPr>
            <p:spPr>
              <a:xfrm>
                <a:off x="5894122" y="3608565"/>
                <a:ext cx="247564" cy="379538"/>
              </a:xfrm>
              <a:prstGeom prst="rect">
                <a:avLst/>
              </a:prstGeom>
              <a:noFill/>
            </p:spPr>
            <p:txBody>
              <a:bodyPr wrap="none" rtlCol="0">
                <a:spAutoFit/>
              </a:bodyPr>
              <a:lstStyle/>
              <a:p>
                <a:pPr fontAlgn="base">
                  <a:spcBef>
                    <a:spcPct val="50000"/>
                  </a:spcBef>
                  <a:spcAft>
                    <a:spcPct val="0"/>
                  </a:spcAft>
                  <a:buClr>
                    <a:srgbClr val="B7200E"/>
                  </a:buClr>
                  <a:buSzPct val="75000"/>
                  <a:buFont typeface="Wingdings" pitchFamily="2" charset="2"/>
                  <a:buNone/>
                </a:pPr>
                <a:endParaRPr lang="de-DE" sz="1100" dirty="0">
                  <a:solidFill>
                    <a:srgbClr val="000000"/>
                  </a:solidFill>
                  <a:latin typeface="Calibri" panose="020F0502020204030204" pitchFamily="34" charset="0"/>
                </a:endParaRPr>
              </a:p>
            </p:txBody>
          </p:sp>
        </p:grpSp>
        <p:sp>
          <p:nvSpPr>
            <p:cNvPr id="96" name="Textfeld 29"/>
            <p:cNvSpPr txBox="1"/>
            <p:nvPr/>
          </p:nvSpPr>
          <p:spPr>
            <a:xfrm>
              <a:off x="4873611" y="2163289"/>
              <a:ext cx="1800250" cy="1404000"/>
            </a:xfrm>
            <a:prstGeom prst="rect">
              <a:avLst/>
            </a:prstGeom>
            <a:solidFill>
              <a:schemeClr val="bg1"/>
            </a:solidFill>
          </p:spPr>
          <p:txBody>
            <a:bodyPr wrap="none" rtlCol="0" anchor="ctr">
              <a:noAutofit/>
            </a:bodyPr>
            <a:lstStyle/>
            <a:p>
              <a:pPr algn="ctr" fontAlgn="base">
                <a:spcBef>
                  <a:spcPts val="0"/>
                </a:spcBef>
                <a:spcAft>
                  <a:spcPct val="0"/>
                </a:spcAft>
                <a:buClr>
                  <a:srgbClr val="B7200E"/>
                </a:buClr>
                <a:buSzPct val="75000"/>
                <a:buFont typeface="Wingdings" pitchFamily="2" charset="2"/>
                <a:buNone/>
              </a:pPr>
              <a:r>
                <a:rPr lang="de-DE" sz="1100" dirty="0">
                  <a:solidFill>
                    <a:srgbClr val="000000"/>
                  </a:solidFill>
                  <a:latin typeface="Calibri" panose="020F0502020204030204" pitchFamily="34" charset="0"/>
                </a:rPr>
                <a:t>Bürgerterminal </a:t>
              </a:r>
            </a:p>
            <a:p>
              <a:pPr algn="ctr" fontAlgn="base">
                <a:spcBef>
                  <a:spcPts val="0"/>
                </a:spcBef>
                <a:spcAft>
                  <a:spcPct val="0"/>
                </a:spcAft>
                <a:buClr>
                  <a:srgbClr val="B7200E"/>
                </a:buClr>
                <a:buSzPct val="75000"/>
                <a:buFont typeface="Wingdings" pitchFamily="2" charset="2"/>
                <a:buNone/>
              </a:pPr>
              <a:r>
                <a:rPr lang="de-DE" sz="1100" dirty="0">
                  <a:solidFill>
                    <a:srgbClr val="000000"/>
                  </a:solidFill>
                  <a:latin typeface="Calibri" panose="020F0502020204030204" pitchFamily="34" charset="0"/>
                </a:rPr>
                <a:t>unter Anleitung </a:t>
              </a:r>
            </a:p>
            <a:p>
              <a:pPr algn="ctr" fontAlgn="base">
                <a:spcBef>
                  <a:spcPts val="0"/>
                </a:spcBef>
                <a:spcAft>
                  <a:spcPct val="0"/>
                </a:spcAft>
                <a:buClr>
                  <a:srgbClr val="B7200E"/>
                </a:buClr>
                <a:buSzPct val="75000"/>
                <a:buFont typeface="Wingdings" pitchFamily="2" charset="2"/>
                <a:buNone/>
              </a:pPr>
              <a:r>
                <a:rPr lang="de-DE" sz="1100" dirty="0">
                  <a:solidFill>
                    <a:srgbClr val="000000"/>
                  </a:solidFill>
                  <a:latin typeface="Calibri" panose="020F0502020204030204" pitchFamily="34" charset="0"/>
                </a:rPr>
                <a:t>geschulter Kräfte </a:t>
              </a:r>
            </a:p>
            <a:p>
              <a:pPr algn="ctr" fontAlgn="base">
                <a:spcBef>
                  <a:spcPts val="0"/>
                </a:spcBef>
                <a:spcAft>
                  <a:spcPct val="0"/>
                </a:spcAft>
                <a:buClr>
                  <a:srgbClr val="B7200E"/>
                </a:buClr>
                <a:buSzPct val="75000"/>
                <a:buFont typeface="Wingdings" pitchFamily="2" charset="2"/>
                <a:buNone/>
              </a:pPr>
              <a:r>
                <a:rPr lang="de-DE" sz="1100" dirty="0">
                  <a:solidFill>
                    <a:srgbClr val="000000"/>
                  </a:solidFill>
                  <a:latin typeface="Calibri" panose="020F0502020204030204" pitchFamily="34" charset="0"/>
                </a:rPr>
                <a:t>nutzen</a:t>
              </a:r>
            </a:p>
          </p:txBody>
        </p:sp>
      </p:grpSp>
      <p:sp>
        <p:nvSpPr>
          <p:cNvPr id="4" name="Foliennummernplatzhalter 3">
            <a:extLst>
              <a:ext uri="{FF2B5EF4-FFF2-40B4-BE49-F238E27FC236}">
                <a16:creationId xmlns:a16="http://schemas.microsoft.com/office/drawing/2014/main" id="{816994E9-153A-4989-8FCC-6DA33730FF2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59</a:t>
            </a:fld>
            <a:endParaRPr lang="de-DE" dirty="0"/>
          </a:p>
        </p:txBody>
      </p:sp>
      <p:sp>
        <p:nvSpPr>
          <p:cNvPr id="99" name="Rectangle 15">
            <a:extLst>
              <a:ext uri="{FF2B5EF4-FFF2-40B4-BE49-F238E27FC236}">
                <a16:creationId xmlns:a16="http://schemas.microsoft.com/office/drawing/2014/main" id="{8946778E-A705-4667-9EF2-1D705F5C5CFA}"/>
              </a:ext>
            </a:extLst>
          </p:cNvPr>
          <p:cNvSpPr txBox="1">
            <a:spLocks/>
          </p:cNvSpPr>
          <p:nvPr>
            <p:custDataLst>
              <p:tags r:id="rId3"/>
            </p:custDataLst>
          </p:nvPr>
        </p:nvSpPr>
        <p:spPr bwMode="auto">
          <a:xfrm>
            <a:off x="311231" y="3585269"/>
            <a:ext cx="8651662" cy="1289819"/>
          </a:xfrm>
          <a:prstGeom prst="rect">
            <a:avLst/>
          </a:prstGeom>
          <a:solidFill>
            <a:schemeClr val="bg1">
              <a:lumMod val="95000"/>
            </a:schemeClr>
          </a:solidFill>
          <a:ln/>
        </p:spPr>
        <p:txBody>
          <a:bodyPr vert="horz" wrap="square" lIns="144000" tIns="108000" rIns="144000" bIns="108000" rtlCol="0" anchor="t" anchorCtr="0">
            <a:no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0"/>
              </a:spcBef>
              <a:buNone/>
            </a:pPr>
            <a:r>
              <a:rPr lang="de-DE" b="1" dirty="0">
                <a:solidFill>
                  <a:srgbClr val="637AAE"/>
                </a:solidFill>
                <a:latin typeface="Calibri" panose="020F0502020204030204" pitchFamily="34" charset="0"/>
              </a:rPr>
              <a:t>Show Lane Wirtschaft</a:t>
            </a:r>
            <a:br>
              <a:rPr lang="de-DE" sz="120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br>
              <a:rPr lang="de-DE" sz="1100" b="1" dirty="0">
                <a:solidFill>
                  <a:srgbClr val="637AAE"/>
                </a:solidFill>
                <a:latin typeface="Calibri" panose="020F0502020204030204" pitchFamily="34" charset="0"/>
              </a:rPr>
            </a:br>
            <a:endParaRPr lang="de-DE" sz="1100" b="1" dirty="0">
              <a:solidFill>
                <a:srgbClr val="637AAE"/>
              </a:solidFill>
              <a:latin typeface="Calibri" panose="020F0502020204030204" pitchFamily="34" charset="0"/>
            </a:endParaRPr>
          </a:p>
          <a:p>
            <a:pPr marL="0" lvl="1" indent="0">
              <a:spcBef>
                <a:spcPts val="0"/>
              </a:spcBef>
              <a:buNone/>
            </a:pPr>
            <a:r>
              <a:rPr lang="de-DE" sz="1100" dirty="0">
                <a:latin typeface="Calibri" panose="020F0502020204030204" pitchFamily="34" charset="0"/>
              </a:rPr>
              <a:t>Bei der Nutzung von Verwaltungsleistungen im Bürgeramt</a:t>
            </a:r>
          </a:p>
        </p:txBody>
      </p:sp>
      <p:grpSp>
        <p:nvGrpSpPr>
          <p:cNvPr id="100" name="Group 5">
            <a:extLst>
              <a:ext uri="{FF2B5EF4-FFF2-40B4-BE49-F238E27FC236}">
                <a16:creationId xmlns:a16="http://schemas.microsoft.com/office/drawing/2014/main" id="{C3CD25D7-34E8-412F-AFEB-4A5FEEECD020}"/>
              </a:ext>
            </a:extLst>
          </p:cNvPr>
          <p:cNvGrpSpPr/>
          <p:nvPr/>
        </p:nvGrpSpPr>
        <p:grpSpPr>
          <a:xfrm>
            <a:off x="2671056" y="3974411"/>
            <a:ext cx="495751" cy="487897"/>
            <a:chOff x="8158238" y="1783532"/>
            <a:chExt cx="1106202" cy="1115450"/>
          </a:xfrm>
          <a:solidFill>
            <a:schemeClr val="tx1"/>
          </a:solidFill>
        </p:grpSpPr>
        <p:grpSp>
          <p:nvGrpSpPr>
            <p:cNvPr id="101" name="Group 80">
              <a:extLst>
                <a:ext uri="{FF2B5EF4-FFF2-40B4-BE49-F238E27FC236}">
                  <a16:creationId xmlns:a16="http://schemas.microsoft.com/office/drawing/2014/main" id="{6D05A4BD-BF16-4136-A320-073A2C5EC1FF}"/>
                </a:ext>
              </a:extLst>
            </p:cNvPr>
            <p:cNvGrpSpPr>
              <a:grpSpLocks noChangeAspect="1"/>
            </p:cNvGrpSpPr>
            <p:nvPr/>
          </p:nvGrpSpPr>
          <p:grpSpPr>
            <a:xfrm>
              <a:off x="8225594" y="1783532"/>
              <a:ext cx="1038846" cy="1115450"/>
              <a:chOff x="11005726" y="3890550"/>
              <a:chExt cx="97253" cy="104424"/>
            </a:xfrm>
            <a:grpFill/>
          </p:grpSpPr>
          <p:sp>
            <p:nvSpPr>
              <p:cNvPr id="103" name="Freeform: Shape 1289">
                <a:extLst>
                  <a:ext uri="{FF2B5EF4-FFF2-40B4-BE49-F238E27FC236}">
                    <a16:creationId xmlns:a16="http://schemas.microsoft.com/office/drawing/2014/main" id="{91C370BA-5EF2-4BC5-8F51-0A1E94F4C5E4}"/>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800"/>
              </a:p>
            </p:txBody>
          </p:sp>
          <p:sp>
            <p:nvSpPr>
              <p:cNvPr id="104" name="Freeform: Shape 1291">
                <a:extLst>
                  <a:ext uri="{FF2B5EF4-FFF2-40B4-BE49-F238E27FC236}">
                    <a16:creationId xmlns:a16="http://schemas.microsoft.com/office/drawing/2014/main" id="{02E92468-82B1-4535-B485-8E154E9982B3}"/>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800"/>
              </a:p>
            </p:txBody>
          </p:sp>
          <p:sp>
            <p:nvSpPr>
              <p:cNvPr id="105" name="Freeform: Shape 1294">
                <a:extLst>
                  <a:ext uri="{FF2B5EF4-FFF2-40B4-BE49-F238E27FC236}">
                    <a16:creationId xmlns:a16="http://schemas.microsoft.com/office/drawing/2014/main" id="{0077DAD5-246D-4D4D-A38B-B999EB522160}"/>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800"/>
              </a:p>
            </p:txBody>
          </p:sp>
          <p:sp>
            <p:nvSpPr>
              <p:cNvPr id="106" name="Freeform: Shape 1295">
                <a:extLst>
                  <a:ext uri="{FF2B5EF4-FFF2-40B4-BE49-F238E27FC236}">
                    <a16:creationId xmlns:a16="http://schemas.microsoft.com/office/drawing/2014/main" id="{3993C115-8030-46CB-9C2E-00256C96FD0B}"/>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800"/>
              </a:p>
            </p:txBody>
          </p:sp>
        </p:grpSp>
        <p:sp>
          <p:nvSpPr>
            <p:cNvPr id="102" name="Freeform: Shape 1710">
              <a:extLst>
                <a:ext uri="{FF2B5EF4-FFF2-40B4-BE49-F238E27FC236}">
                  <a16:creationId xmlns:a16="http://schemas.microsoft.com/office/drawing/2014/main" id="{C5161741-3970-43AA-9DA8-B57235BCADBE}"/>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grpFill/>
            <a:ln w="4474" cap="flat">
              <a:noFill/>
              <a:prstDash val="solid"/>
              <a:miter/>
            </a:ln>
          </p:spPr>
          <p:txBody>
            <a:bodyPr rtlCol="0" anchor="ctr"/>
            <a:lstStyle/>
            <a:p>
              <a:endParaRPr lang="en-US" sz="800"/>
            </a:p>
          </p:txBody>
        </p:sp>
      </p:grpSp>
      <p:grpSp>
        <p:nvGrpSpPr>
          <p:cNvPr id="107" name="Group 109">
            <a:extLst>
              <a:ext uri="{FF2B5EF4-FFF2-40B4-BE49-F238E27FC236}">
                <a16:creationId xmlns:a16="http://schemas.microsoft.com/office/drawing/2014/main" id="{D38BE944-1377-4DF0-A92A-43965B7BEF8F}"/>
              </a:ext>
            </a:extLst>
          </p:cNvPr>
          <p:cNvGrpSpPr>
            <a:grpSpLocks noChangeAspect="1"/>
          </p:cNvGrpSpPr>
          <p:nvPr/>
        </p:nvGrpSpPr>
        <p:grpSpPr>
          <a:xfrm>
            <a:off x="445178" y="4098643"/>
            <a:ext cx="720941" cy="362167"/>
            <a:chOff x="7540474" y="3204850"/>
            <a:chExt cx="152378" cy="78430"/>
          </a:xfrm>
        </p:grpSpPr>
        <p:sp>
          <p:nvSpPr>
            <p:cNvPr id="108" name="Freeform: Shape 1061">
              <a:extLst>
                <a:ext uri="{FF2B5EF4-FFF2-40B4-BE49-F238E27FC236}">
                  <a16:creationId xmlns:a16="http://schemas.microsoft.com/office/drawing/2014/main" id="{D2909293-7CC4-448C-AC6C-6EBC960B8878}"/>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109" name="Freeform: Shape 1062">
              <a:extLst>
                <a:ext uri="{FF2B5EF4-FFF2-40B4-BE49-F238E27FC236}">
                  <a16:creationId xmlns:a16="http://schemas.microsoft.com/office/drawing/2014/main" id="{873CF36B-870B-42A6-BB1B-62727C615FB1}"/>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110" name="Freeform: Shape 1063">
              <a:extLst>
                <a:ext uri="{FF2B5EF4-FFF2-40B4-BE49-F238E27FC236}">
                  <a16:creationId xmlns:a16="http://schemas.microsoft.com/office/drawing/2014/main" id="{F7863862-DE6B-4785-B017-A4679567A24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111" name="Freeform: Shape 1064">
              <a:extLst>
                <a:ext uri="{FF2B5EF4-FFF2-40B4-BE49-F238E27FC236}">
                  <a16:creationId xmlns:a16="http://schemas.microsoft.com/office/drawing/2014/main" id="{55DD825D-240F-4B82-AD4C-AABEA6DE09DC}"/>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grpSp>
        <p:nvGrpSpPr>
          <p:cNvPr id="115" name="Group 124">
            <a:extLst>
              <a:ext uri="{FF2B5EF4-FFF2-40B4-BE49-F238E27FC236}">
                <a16:creationId xmlns:a16="http://schemas.microsoft.com/office/drawing/2014/main" id="{6583EBE3-92B8-4F14-A374-C6319422C4BD}"/>
              </a:ext>
            </a:extLst>
          </p:cNvPr>
          <p:cNvGrpSpPr>
            <a:grpSpLocks noChangeAspect="1"/>
          </p:cNvGrpSpPr>
          <p:nvPr/>
        </p:nvGrpSpPr>
        <p:grpSpPr>
          <a:xfrm>
            <a:off x="1149097" y="4049097"/>
            <a:ext cx="720941" cy="362167"/>
            <a:chOff x="7540474" y="3204850"/>
            <a:chExt cx="152378" cy="78430"/>
          </a:xfrm>
        </p:grpSpPr>
        <p:sp>
          <p:nvSpPr>
            <p:cNvPr id="116" name="Freeform: Shape 1061">
              <a:extLst>
                <a:ext uri="{FF2B5EF4-FFF2-40B4-BE49-F238E27FC236}">
                  <a16:creationId xmlns:a16="http://schemas.microsoft.com/office/drawing/2014/main" id="{683AC796-D11B-4705-90AC-5123BA135C8D}"/>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117" name="Freeform: Shape 1062">
              <a:extLst>
                <a:ext uri="{FF2B5EF4-FFF2-40B4-BE49-F238E27FC236}">
                  <a16:creationId xmlns:a16="http://schemas.microsoft.com/office/drawing/2014/main" id="{3930431C-5F9B-446F-A251-C218F05F69AF}"/>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118" name="Freeform: Shape 1063">
              <a:extLst>
                <a:ext uri="{FF2B5EF4-FFF2-40B4-BE49-F238E27FC236}">
                  <a16:creationId xmlns:a16="http://schemas.microsoft.com/office/drawing/2014/main" id="{ED9E5B00-77EB-435B-8716-B38686416649}"/>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119" name="Freeform: Shape 1064">
              <a:extLst>
                <a:ext uri="{FF2B5EF4-FFF2-40B4-BE49-F238E27FC236}">
                  <a16:creationId xmlns:a16="http://schemas.microsoft.com/office/drawing/2014/main" id="{C33D81B0-D05C-4BF4-AADD-C9E6845F88C7}"/>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sp>
        <p:nvSpPr>
          <p:cNvPr id="120" name="Textfeld 119">
            <a:extLst>
              <a:ext uri="{FF2B5EF4-FFF2-40B4-BE49-F238E27FC236}">
                <a16:creationId xmlns:a16="http://schemas.microsoft.com/office/drawing/2014/main" id="{D031FBDE-50E2-4786-83D0-D98E2513AB82}"/>
              </a:ext>
            </a:extLst>
          </p:cNvPr>
          <p:cNvSpPr txBox="1"/>
          <p:nvPr/>
        </p:nvSpPr>
        <p:spPr>
          <a:xfrm>
            <a:off x="6343175" y="3554540"/>
            <a:ext cx="2666308" cy="1361911"/>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100" dirty="0">
                <a:solidFill>
                  <a:srgbClr val="000000"/>
                </a:solidFill>
                <a:latin typeface="Calibri" panose="020F0502020204030204" pitchFamily="34" charset="0"/>
              </a:rPr>
              <a:t>Die Wirtschaftsförderung veranstaltet Fokusworkshops zu E-Government mit eID:</a:t>
            </a:r>
          </a:p>
          <a:p>
            <a:pPr marL="171450" indent="-171450" fontAlgn="base">
              <a:spcBef>
                <a:spcPct val="50000"/>
              </a:spcBef>
              <a:spcAft>
                <a:spcPct val="0"/>
              </a:spcAft>
              <a:buClr>
                <a:srgbClr val="B7200E"/>
              </a:buClr>
              <a:buSzPct val="75000"/>
              <a:buFont typeface="Wingdings" panose="05000000000000000000" pitchFamily="2" charset="2"/>
              <a:buChar char="Ø"/>
            </a:pPr>
            <a:r>
              <a:rPr lang="de-DE" sz="1100" dirty="0">
                <a:solidFill>
                  <a:srgbClr val="000000"/>
                </a:solidFill>
                <a:latin typeface="Calibri" panose="020F0502020204030204" pitchFamily="34" charset="0"/>
              </a:rPr>
              <a:t>Kundenservice im Autohaus mit </a:t>
            </a:r>
            <a:r>
              <a:rPr lang="de-DE" sz="1100" dirty="0" err="1">
                <a:solidFill>
                  <a:srgbClr val="000000"/>
                </a:solidFill>
                <a:latin typeface="Calibri" panose="020F0502020204030204" pitchFamily="34" charset="0"/>
              </a:rPr>
              <a:t>iKFZ</a:t>
            </a:r>
            <a:endParaRPr lang="de-DE" sz="1100" dirty="0">
              <a:solidFill>
                <a:srgbClr val="000000"/>
              </a:solidFill>
              <a:latin typeface="Calibri" panose="020F0502020204030204" pitchFamily="34" charset="0"/>
            </a:endParaRPr>
          </a:p>
          <a:p>
            <a:pPr marL="171450" indent="-171450" fontAlgn="base">
              <a:spcBef>
                <a:spcPct val="50000"/>
              </a:spcBef>
              <a:spcAft>
                <a:spcPct val="0"/>
              </a:spcAft>
              <a:buClr>
                <a:srgbClr val="B7200E"/>
              </a:buClr>
              <a:buSzPct val="75000"/>
              <a:buFont typeface="Wingdings" panose="05000000000000000000" pitchFamily="2" charset="2"/>
              <a:buChar char="Ø"/>
            </a:pPr>
            <a:r>
              <a:rPr lang="de-DE" sz="1100" dirty="0">
                <a:solidFill>
                  <a:srgbClr val="000000"/>
                </a:solidFill>
                <a:latin typeface="Calibri" panose="020F0502020204030204" pitchFamily="34" charset="0"/>
              </a:rPr>
              <a:t>Kundenservice in der Fahrschule mit Führerschein online</a:t>
            </a:r>
          </a:p>
          <a:p>
            <a:pPr marL="171450" indent="-171450" fontAlgn="base">
              <a:spcBef>
                <a:spcPct val="50000"/>
              </a:spcBef>
              <a:spcAft>
                <a:spcPct val="0"/>
              </a:spcAft>
              <a:buClr>
                <a:srgbClr val="B7200E"/>
              </a:buClr>
              <a:buSzPct val="75000"/>
              <a:buFont typeface="Wingdings" panose="05000000000000000000" pitchFamily="2" charset="2"/>
              <a:buChar char="Ø"/>
            </a:pPr>
            <a:r>
              <a:rPr lang="de-DE" sz="1100" dirty="0">
                <a:solidFill>
                  <a:srgbClr val="000000"/>
                </a:solidFill>
                <a:latin typeface="Calibri" panose="020F0502020204030204" pitchFamily="34" charset="0"/>
              </a:rPr>
              <a:t>u.v.m.</a:t>
            </a:r>
          </a:p>
        </p:txBody>
      </p:sp>
      <p:grpSp>
        <p:nvGrpSpPr>
          <p:cNvPr id="121" name="Group 124">
            <a:extLst>
              <a:ext uri="{FF2B5EF4-FFF2-40B4-BE49-F238E27FC236}">
                <a16:creationId xmlns:a16="http://schemas.microsoft.com/office/drawing/2014/main" id="{4CAA1CE6-09C5-43DC-9A64-2618734E50AA}"/>
              </a:ext>
            </a:extLst>
          </p:cNvPr>
          <p:cNvGrpSpPr>
            <a:grpSpLocks noChangeAspect="1"/>
          </p:cNvGrpSpPr>
          <p:nvPr/>
        </p:nvGrpSpPr>
        <p:grpSpPr>
          <a:xfrm>
            <a:off x="1842899" y="3978755"/>
            <a:ext cx="720941" cy="362167"/>
            <a:chOff x="7540474" y="3204850"/>
            <a:chExt cx="152378" cy="78430"/>
          </a:xfrm>
        </p:grpSpPr>
        <p:sp>
          <p:nvSpPr>
            <p:cNvPr id="122" name="Freeform: Shape 1061">
              <a:extLst>
                <a:ext uri="{FF2B5EF4-FFF2-40B4-BE49-F238E27FC236}">
                  <a16:creationId xmlns:a16="http://schemas.microsoft.com/office/drawing/2014/main" id="{9AFC02DB-443D-44B0-BE9F-803DF5CC2173}"/>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123" name="Freeform: Shape 1062">
              <a:extLst>
                <a:ext uri="{FF2B5EF4-FFF2-40B4-BE49-F238E27FC236}">
                  <a16:creationId xmlns:a16="http://schemas.microsoft.com/office/drawing/2014/main" id="{9BC7DD5E-A016-4F0E-8E4D-971659873325}"/>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800"/>
            </a:p>
          </p:txBody>
        </p:sp>
        <p:sp>
          <p:nvSpPr>
            <p:cNvPr id="124" name="Freeform: Shape 1063">
              <a:extLst>
                <a:ext uri="{FF2B5EF4-FFF2-40B4-BE49-F238E27FC236}">
                  <a16:creationId xmlns:a16="http://schemas.microsoft.com/office/drawing/2014/main" id="{AA423896-580A-4652-95FC-A8572CFE1CC9}"/>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800"/>
            </a:p>
          </p:txBody>
        </p:sp>
        <p:sp>
          <p:nvSpPr>
            <p:cNvPr id="125" name="Freeform: Shape 1064">
              <a:extLst>
                <a:ext uri="{FF2B5EF4-FFF2-40B4-BE49-F238E27FC236}">
                  <a16:creationId xmlns:a16="http://schemas.microsoft.com/office/drawing/2014/main" id="{4CC741E1-BA8D-45EE-8841-C594695DF3DA}"/>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800"/>
            </a:p>
          </p:txBody>
        </p:sp>
      </p:grpSp>
    </p:spTree>
    <p:extLst>
      <p:ext uri="{BB962C8B-B14F-4D97-AF65-F5344CB8AC3E}">
        <p14:creationId xmlns:p14="http://schemas.microsoft.com/office/powerpoint/2010/main" val="346413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3DA7BFAF-89DF-4AD6-B1B5-6DB45D926AD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28841" cy="1095375"/>
          </a:xfrm>
        </p:spPr>
        <p:txBody>
          <a:bodyPr/>
          <a:lstStyle/>
          <a:p>
            <a:r>
              <a:rPr lang="de-DE" sz="2000" b="1" dirty="0">
                <a:solidFill>
                  <a:srgbClr val="5489C2"/>
                </a:solidFill>
              </a:rPr>
              <a:t>Bessere Digitalisierung durch Einsatz der Online-Ausweisfunktion </a:t>
            </a:r>
            <a:br>
              <a:rPr lang="de-DE" sz="2000" b="1" dirty="0">
                <a:solidFill>
                  <a:srgbClr val="5489C2"/>
                </a:solidFill>
              </a:rPr>
            </a:br>
            <a:r>
              <a:rPr lang="de-DE" sz="2000" b="1" dirty="0">
                <a:solidFill>
                  <a:srgbClr val="5489C2"/>
                </a:solidFill>
              </a:rPr>
              <a:t>Wir lernen Online-Ausweisen / Ausprobieren, was der „</a:t>
            </a:r>
            <a:r>
              <a:rPr lang="de-DE" sz="2000" b="1" dirty="0" err="1">
                <a:solidFill>
                  <a:srgbClr val="5489C2"/>
                </a:solidFill>
              </a:rPr>
              <a:t>Perso</a:t>
            </a:r>
            <a:r>
              <a:rPr lang="de-DE" sz="2000" b="1" dirty="0">
                <a:solidFill>
                  <a:srgbClr val="5489C2"/>
                </a:solidFill>
              </a:rPr>
              <a:t>" draufhat.</a:t>
            </a:r>
            <a:endParaRPr lang="de-DE" sz="2000" dirty="0"/>
          </a:p>
        </p:txBody>
      </p:sp>
      <p:sp>
        <p:nvSpPr>
          <p:cNvPr id="13" name="Rechteck 12"/>
          <p:cNvSpPr/>
          <p:nvPr/>
        </p:nvSpPr>
        <p:spPr>
          <a:xfrm>
            <a:off x="250216" y="875915"/>
            <a:ext cx="3780502" cy="1015663"/>
          </a:xfrm>
          <a:prstGeom prst="rect">
            <a:avLst/>
          </a:prstGeom>
          <a:noFill/>
        </p:spPr>
        <p:txBody>
          <a:bodyPr wrap="square" lIns="54000" tIns="45720" rIns="91440" bIns="45720">
            <a:spAutoFit/>
          </a:bodyPr>
          <a:lstStyle/>
          <a:p>
            <a:pPr>
              <a:spcBef>
                <a:spcPts val="0"/>
              </a:spcBef>
            </a:pPr>
            <a:r>
              <a:rPr lang="de-DE" sz="1800" b="1" dirty="0">
                <a:solidFill>
                  <a:schemeClr val="tx1">
                    <a:lumMod val="75000"/>
                    <a:lumOff val="25000"/>
                  </a:schemeClr>
                </a:solidFill>
                <a:latin typeface="+mn-lt"/>
              </a:rPr>
              <a:t>Eine häufig gestellte Frage:</a:t>
            </a:r>
          </a:p>
          <a:p>
            <a:pPr>
              <a:spcBef>
                <a:spcPts val="0"/>
              </a:spcBef>
            </a:pPr>
            <a:r>
              <a:rPr lang="de-DE" sz="1400" dirty="0">
                <a:solidFill>
                  <a:schemeClr val="tx1">
                    <a:lumMod val="75000"/>
                    <a:lumOff val="25000"/>
                  </a:schemeClr>
                </a:solidFill>
                <a:latin typeface="+mn-lt"/>
              </a:rPr>
              <a:t>Wofür brauche ich die Online-Ausweisfunktion im Personalausweis, im EAT und in der eID-Karte für Unionsbürger*innen?</a:t>
            </a:r>
          </a:p>
        </p:txBody>
      </p:sp>
      <p:sp>
        <p:nvSpPr>
          <p:cNvPr id="47" name="Rectangle 43">
            <a:extLst>
              <a:ext uri="{FF2B5EF4-FFF2-40B4-BE49-F238E27FC236}">
                <a16:creationId xmlns:a16="http://schemas.microsoft.com/office/drawing/2014/main" id="{B14B4B27-0A80-4D58-A6E2-5B795D48290F}"/>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49" name="Rectangle 44">
            <a:extLst>
              <a:ext uri="{FF2B5EF4-FFF2-40B4-BE49-F238E27FC236}">
                <a16:creationId xmlns:a16="http://schemas.microsoft.com/office/drawing/2014/main" id="{D2B6D8B6-A0EC-4987-BECD-6D5F564A8A77}"/>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53" name="Foliennummernplatzhalter 52">
            <a:extLst>
              <a:ext uri="{FF2B5EF4-FFF2-40B4-BE49-F238E27FC236}">
                <a16:creationId xmlns:a16="http://schemas.microsoft.com/office/drawing/2014/main" id="{FCC4EC81-E419-42FA-B74B-799CCD09C0F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a:t>
            </a:fld>
            <a:endParaRPr lang="de-DE" dirty="0"/>
          </a:p>
        </p:txBody>
      </p:sp>
      <p:sp>
        <p:nvSpPr>
          <p:cNvPr id="9" name="Textfeld 8">
            <a:extLst>
              <a:ext uri="{FF2B5EF4-FFF2-40B4-BE49-F238E27FC236}">
                <a16:creationId xmlns:a16="http://schemas.microsoft.com/office/drawing/2014/main" id="{6661899C-1457-141F-A432-8948E4468BB3}"/>
              </a:ext>
            </a:extLst>
          </p:cNvPr>
          <p:cNvSpPr txBox="1"/>
          <p:nvPr/>
        </p:nvSpPr>
        <p:spPr>
          <a:xfrm>
            <a:off x="4142184" y="829060"/>
            <a:ext cx="4823061" cy="2046714"/>
          </a:xfrm>
          <a:prstGeom prst="rect">
            <a:avLst/>
          </a:prstGeom>
          <a:noFill/>
        </p:spPr>
        <p:txBody>
          <a:bodyPr wrap="square" rtlCol="0">
            <a:spAutoFit/>
          </a:bodyPr>
          <a:lstStyle/>
          <a:p>
            <a:r>
              <a:rPr lang="de-DE" sz="2000" b="1" dirty="0">
                <a:latin typeface="+mn-lt"/>
                <a:hlinkClick r:id="rId3"/>
              </a:rPr>
              <a:t>Jetzt Online-Ausweisfunktion testen</a:t>
            </a:r>
            <a:endParaRPr lang="de-DE" sz="2000" b="1" dirty="0">
              <a:latin typeface="+mn-lt"/>
            </a:endParaRPr>
          </a:p>
          <a:p>
            <a:r>
              <a:rPr lang="de-DE" sz="1400" b="1" dirty="0">
                <a:latin typeface="+mn-lt"/>
              </a:rPr>
              <a:t>Voraussetzung: Personalausweis und Smartphone</a:t>
            </a:r>
            <a:br>
              <a:rPr lang="de-DE" sz="1400" b="1" dirty="0">
                <a:latin typeface="+mn-lt"/>
              </a:rPr>
            </a:br>
            <a:r>
              <a:rPr lang="de-DE" sz="1400" b="1" dirty="0">
                <a:latin typeface="+mn-lt"/>
              </a:rPr>
              <a:t>Vorteilhaft: PIN-Brief</a:t>
            </a:r>
          </a:p>
          <a:p>
            <a:pPr marL="342900" indent="-342900">
              <a:spcBef>
                <a:spcPts val="600"/>
              </a:spcBef>
              <a:buFont typeface="+mj-lt"/>
              <a:buAutoNum type="arabicPeriod"/>
            </a:pPr>
            <a:r>
              <a:rPr lang="de-DE" sz="1200" b="1" dirty="0">
                <a:latin typeface="+mn-lt"/>
              </a:rPr>
              <a:t>Installieren der </a:t>
            </a:r>
            <a:r>
              <a:rPr lang="de-DE" sz="1200" b="1" dirty="0" err="1">
                <a:latin typeface="+mn-lt"/>
              </a:rPr>
              <a:t>AusweisApp</a:t>
            </a:r>
            <a:r>
              <a:rPr lang="de-DE" sz="1200" b="1" dirty="0">
                <a:latin typeface="+mn-lt"/>
              </a:rPr>
              <a:t> </a:t>
            </a:r>
          </a:p>
          <a:p>
            <a:pPr marL="342900" indent="-342900">
              <a:spcBef>
                <a:spcPts val="600"/>
              </a:spcBef>
              <a:buFont typeface="+mj-lt"/>
              <a:buAutoNum type="arabicPeriod"/>
            </a:pPr>
            <a:r>
              <a:rPr lang="de-DE" sz="1200" b="1" dirty="0" err="1">
                <a:latin typeface="+mn-lt"/>
              </a:rPr>
              <a:t>AusweisApp</a:t>
            </a:r>
            <a:r>
              <a:rPr lang="de-DE" sz="1200" b="1" dirty="0">
                <a:latin typeface="+mn-lt"/>
              </a:rPr>
              <a:t> starten</a:t>
            </a:r>
          </a:p>
          <a:p>
            <a:pPr marL="342900" indent="-342900">
              <a:spcBef>
                <a:spcPts val="600"/>
              </a:spcBef>
              <a:buFont typeface="+mj-lt"/>
              <a:buAutoNum type="arabicPeriod"/>
            </a:pPr>
            <a:r>
              <a:rPr lang="de-DE" sz="1200" b="1" dirty="0">
                <a:latin typeface="+mn-lt"/>
              </a:rPr>
              <a:t>Funktion „Gerät und Ausweis“ prüfen durchführen</a:t>
            </a:r>
          </a:p>
          <a:p>
            <a:pPr marL="342900" indent="-342900">
              <a:spcBef>
                <a:spcPts val="600"/>
              </a:spcBef>
              <a:buFont typeface="+mj-lt"/>
              <a:buAutoNum type="arabicPeriod"/>
            </a:pPr>
            <a:r>
              <a:rPr lang="de-DE" sz="1200" b="1" dirty="0">
                <a:latin typeface="+mn-lt"/>
              </a:rPr>
              <a:t>Bei Fragen: support@ausweisapp.de oder 0421/20495995</a:t>
            </a:r>
            <a:endParaRPr lang="de-DE" sz="1200" dirty="0">
              <a:latin typeface="+mn-lt"/>
            </a:endParaRPr>
          </a:p>
        </p:txBody>
      </p:sp>
      <p:pic>
        <p:nvPicPr>
          <p:cNvPr id="14" name="Grafik 13" descr="Ein Bild, das Text, Screenshot, Muster enthält.&#10;&#10;Automatisch generierte Beschreibung">
            <a:extLst>
              <a:ext uri="{FF2B5EF4-FFF2-40B4-BE49-F238E27FC236}">
                <a16:creationId xmlns:a16="http://schemas.microsoft.com/office/drawing/2014/main" id="{94A6D463-156B-B6E6-73C9-E8AE8B8629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6769" y="2889958"/>
            <a:ext cx="4579369" cy="1956911"/>
          </a:xfrm>
          <a:prstGeom prst="rect">
            <a:avLst/>
          </a:prstGeom>
        </p:spPr>
      </p:pic>
      <p:sp>
        <p:nvSpPr>
          <p:cNvPr id="5" name="Rechteck 4">
            <a:extLst>
              <a:ext uri="{FF2B5EF4-FFF2-40B4-BE49-F238E27FC236}">
                <a16:creationId xmlns:a16="http://schemas.microsoft.com/office/drawing/2014/main" id="{C6E6EC04-BF7A-A335-9542-8107451495D6}"/>
              </a:ext>
            </a:extLst>
          </p:cNvPr>
          <p:cNvSpPr/>
          <p:nvPr/>
        </p:nvSpPr>
        <p:spPr>
          <a:xfrm>
            <a:off x="250215" y="1956382"/>
            <a:ext cx="3538764" cy="1446550"/>
          </a:xfrm>
          <a:prstGeom prst="rect">
            <a:avLst/>
          </a:prstGeom>
          <a:noFill/>
        </p:spPr>
        <p:txBody>
          <a:bodyPr wrap="square" lIns="54000" tIns="45720" rIns="91440" bIns="45720">
            <a:spAutoFit/>
          </a:bodyPr>
          <a:lstStyle/>
          <a:p>
            <a:pPr>
              <a:spcBef>
                <a:spcPts val="0"/>
              </a:spcBef>
            </a:pPr>
            <a:r>
              <a:rPr lang="de-DE" sz="1800" b="1" dirty="0">
                <a:solidFill>
                  <a:schemeClr val="tx1">
                    <a:lumMod val="75000"/>
                    <a:lumOff val="25000"/>
                  </a:schemeClr>
                </a:solidFill>
                <a:latin typeface="+mn-lt"/>
              </a:rPr>
              <a:t>Unsere Antwort:</a:t>
            </a:r>
          </a:p>
          <a:p>
            <a:pPr>
              <a:spcBef>
                <a:spcPts val="0"/>
              </a:spcBef>
            </a:pPr>
            <a:r>
              <a:rPr lang="de-DE" sz="1400" dirty="0">
                <a:solidFill>
                  <a:schemeClr val="tx1">
                    <a:lumMod val="75000"/>
                    <a:lumOff val="25000"/>
                  </a:schemeClr>
                </a:solidFill>
                <a:latin typeface="+mn-lt"/>
              </a:rPr>
              <a:t>Alle Vorgänge, für welche man in der analogen Variante seinen Personalausweis vorzeigen muss, können </a:t>
            </a:r>
            <a:r>
              <a:rPr lang="de-DE" sz="1400" b="1" dirty="0">
                <a:solidFill>
                  <a:schemeClr val="tx1">
                    <a:lumMod val="75000"/>
                    <a:lumOff val="25000"/>
                  </a:schemeClr>
                </a:solidFill>
                <a:latin typeface="+mn-lt"/>
              </a:rPr>
              <a:t>nur</a:t>
            </a:r>
            <a:r>
              <a:rPr lang="de-DE" sz="1400" dirty="0">
                <a:solidFill>
                  <a:schemeClr val="tx1">
                    <a:lumMod val="75000"/>
                    <a:lumOff val="25000"/>
                  </a:schemeClr>
                </a:solidFill>
                <a:latin typeface="+mn-lt"/>
              </a:rPr>
              <a:t> mit Hilfe der Online-Ausweisfunktion digital Ende zu Ende umgesetzt werden (z.B. </a:t>
            </a:r>
            <a:r>
              <a:rPr lang="de-DE" sz="1400" dirty="0" err="1">
                <a:solidFill>
                  <a:schemeClr val="tx1">
                    <a:lumMod val="75000"/>
                    <a:lumOff val="25000"/>
                  </a:schemeClr>
                </a:solidFill>
                <a:latin typeface="+mn-lt"/>
              </a:rPr>
              <a:t>iKfz</a:t>
            </a:r>
            <a:r>
              <a:rPr lang="de-DE" sz="1400" dirty="0">
                <a:solidFill>
                  <a:schemeClr val="tx1">
                    <a:lumMod val="75000"/>
                    <a:lumOff val="25000"/>
                  </a:schemeClr>
                </a:solidFill>
                <a:latin typeface="+mn-lt"/>
              </a:rPr>
              <a:t>).</a:t>
            </a:r>
          </a:p>
        </p:txBody>
      </p:sp>
      <p:sp>
        <p:nvSpPr>
          <p:cNvPr id="6" name="Rechteck 5">
            <a:extLst>
              <a:ext uri="{FF2B5EF4-FFF2-40B4-BE49-F238E27FC236}">
                <a16:creationId xmlns:a16="http://schemas.microsoft.com/office/drawing/2014/main" id="{C6DC8D24-FF87-ED1D-903E-018FAD4E1FC6}"/>
              </a:ext>
            </a:extLst>
          </p:cNvPr>
          <p:cNvSpPr/>
          <p:nvPr/>
        </p:nvSpPr>
        <p:spPr>
          <a:xfrm>
            <a:off x="250214" y="3462710"/>
            <a:ext cx="3633357" cy="1446550"/>
          </a:xfrm>
          <a:prstGeom prst="rect">
            <a:avLst/>
          </a:prstGeom>
          <a:noFill/>
        </p:spPr>
        <p:txBody>
          <a:bodyPr wrap="square" lIns="54000" tIns="45720" rIns="91440" bIns="45720">
            <a:spAutoFit/>
          </a:bodyPr>
          <a:lstStyle/>
          <a:p>
            <a:pPr>
              <a:spcBef>
                <a:spcPts val="0"/>
              </a:spcBef>
            </a:pPr>
            <a:r>
              <a:rPr lang="de-DE" sz="1800" b="1" dirty="0">
                <a:solidFill>
                  <a:schemeClr val="tx1">
                    <a:lumMod val="75000"/>
                    <a:lumOff val="25000"/>
                  </a:schemeClr>
                </a:solidFill>
                <a:latin typeface="+mn-lt"/>
              </a:rPr>
              <a:t>Deshalb:</a:t>
            </a:r>
          </a:p>
          <a:p>
            <a:pPr>
              <a:spcBef>
                <a:spcPts val="0"/>
              </a:spcBef>
            </a:pPr>
            <a:r>
              <a:rPr lang="de-DE" sz="1400" dirty="0">
                <a:solidFill>
                  <a:schemeClr val="tx1">
                    <a:lumMod val="75000"/>
                    <a:lumOff val="25000"/>
                  </a:schemeClr>
                </a:solidFill>
                <a:latin typeface="+mn-lt"/>
              </a:rPr>
              <a:t>Die Potentiale der Digitalisierung können in Deutschland dann ausgeschöpft werden, wenn das Online-Ausweisen allgemeine Verbreitung erfährt. Diese Herausforderung hat buergerservice.org e.V. aufgegriffen.</a:t>
            </a:r>
          </a:p>
        </p:txBody>
      </p:sp>
    </p:spTree>
    <p:extLst>
      <p:ext uri="{BB962C8B-B14F-4D97-AF65-F5344CB8AC3E}">
        <p14:creationId xmlns:p14="http://schemas.microsoft.com/office/powerpoint/2010/main" val="42701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0A30D490-64AB-4FF9-B050-1B0D8EEF27B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a:xfrm>
            <a:off x="304800" y="134938"/>
            <a:ext cx="8749862"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-Show Lane Online-Ausweis-</a:t>
            </a:r>
            <a:endParaRPr lang="de-DE" dirty="0"/>
          </a:p>
        </p:txBody>
      </p:sp>
      <p:sp>
        <p:nvSpPr>
          <p:cNvPr id="112" name="AutoShape 5"/>
          <p:cNvSpPr>
            <a:spLocks noChangeArrowheads="1"/>
          </p:cNvSpPr>
          <p:nvPr>
            <p:custDataLst>
              <p:tags r:id="rId1"/>
            </p:custDataLst>
          </p:nvPr>
        </p:nvSpPr>
        <p:spPr bwMode="gray">
          <a:xfrm>
            <a:off x="347899"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Bürgerschaft</a:t>
            </a:r>
          </a:p>
        </p:txBody>
      </p:sp>
      <p:sp>
        <p:nvSpPr>
          <p:cNvPr id="115" name="AutoShape 5"/>
          <p:cNvSpPr>
            <a:spLocks noChangeArrowheads="1"/>
          </p:cNvSpPr>
          <p:nvPr>
            <p:custDataLst>
              <p:tags r:id="rId2"/>
            </p:custDataLst>
          </p:nvPr>
        </p:nvSpPr>
        <p:spPr bwMode="gray">
          <a:xfrm>
            <a:off x="3335388" y="1515057"/>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Unternehmen, Institutionen</a:t>
            </a:r>
          </a:p>
        </p:txBody>
      </p:sp>
      <p:sp>
        <p:nvSpPr>
          <p:cNvPr id="120" name="AutoShape 9" descr="Verlauf_weiss_grau"/>
          <p:cNvSpPr>
            <a:spLocks noChangeArrowheads="1"/>
          </p:cNvSpPr>
          <p:nvPr>
            <p:custDataLst>
              <p:tags r:id="rId3"/>
            </p:custDataLst>
          </p:nvPr>
        </p:nvSpPr>
        <p:spPr bwMode="gray">
          <a:xfrm>
            <a:off x="347899" y="1888382"/>
            <a:ext cx="2521324" cy="2865047"/>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36000" rIns="0" bIns="72000"/>
          <a:lstStyle/>
          <a:p>
            <a:pPr marL="179388" lvl="1" indent="-177800">
              <a:spcBef>
                <a:spcPct val="25000"/>
              </a:spcBef>
              <a:buFont typeface="Wingdings" pitchFamily="2" charset="2"/>
              <a:buChar char="§"/>
            </a:pPr>
            <a:r>
              <a:rPr lang="de-DE" sz="1400" dirty="0">
                <a:latin typeface="+mn-lt"/>
              </a:rPr>
              <a:t>Kennenlernen der Online-Ausweisfunktion</a:t>
            </a:r>
          </a:p>
          <a:p>
            <a:pPr marL="179388" lvl="1" indent="-177800">
              <a:spcBef>
                <a:spcPct val="25000"/>
              </a:spcBef>
              <a:buFont typeface="Wingdings" pitchFamily="2" charset="2"/>
              <a:buChar char="§"/>
            </a:pPr>
            <a:r>
              <a:rPr lang="de-DE" sz="1400" dirty="0">
                <a:latin typeface="+mn-lt"/>
              </a:rPr>
              <a:t>Einfache Registrierung für neue eID-Dienste</a:t>
            </a:r>
          </a:p>
          <a:p>
            <a:pPr marL="287338" lvl="1" indent="-106363">
              <a:spcBef>
                <a:spcPct val="25000"/>
              </a:spcBef>
              <a:buFont typeface="Symbol" panose="05050102010706020507" pitchFamily="18" charset="2"/>
              <a:buChar char="-"/>
            </a:pPr>
            <a:r>
              <a:rPr lang="de-DE" sz="1400" dirty="0" err="1">
                <a:latin typeface="+mn-lt"/>
              </a:rPr>
              <a:t>BundID</a:t>
            </a:r>
            <a:r>
              <a:rPr lang="de-DE" sz="1400" dirty="0">
                <a:latin typeface="+mn-lt"/>
              </a:rPr>
              <a:t>, </a:t>
            </a:r>
          </a:p>
          <a:p>
            <a:pPr marL="287338" lvl="1" indent="-106363">
              <a:spcBef>
                <a:spcPct val="25000"/>
              </a:spcBef>
              <a:buFont typeface="Symbol" panose="05050102010706020507" pitchFamily="18" charset="2"/>
              <a:buChar char="-"/>
            </a:pPr>
            <a:r>
              <a:rPr lang="de-DE" sz="1400" dirty="0">
                <a:latin typeface="+mn-lt"/>
              </a:rPr>
              <a:t>Smart-City,</a:t>
            </a:r>
          </a:p>
          <a:p>
            <a:pPr marL="287338" lvl="1" indent="-106363">
              <a:spcBef>
                <a:spcPct val="25000"/>
              </a:spcBef>
              <a:buFont typeface="Symbol" panose="05050102010706020507" pitchFamily="18" charset="2"/>
              <a:buChar char="-"/>
            </a:pPr>
            <a:r>
              <a:rPr lang="de-DE" sz="1400" dirty="0">
                <a:latin typeface="+mn-lt"/>
              </a:rPr>
              <a:t>Verimi,</a:t>
            </a:r>
          </a:p>
          <a:p>
            <a:pPr marL="287338" lvl="1" indent="-106363">
              <a:spcBef>
                <a:spcPct val="25000"/>
              </a:spcBef>
              <a:buFont typeface="Symbol" panose="05050102010706020507" pitchFamily="18" charset="2"/>
              <a:buChar char="-"/>
            </a:pPr>
            <a:r>
              <a:rPr lang="de-DE" sz="1400" dirty="0">
                <a:latin typeface="+mn-lt"/>
              </a:rPr>
              <a:t>Volksverschlüsselung, </a:t>
            </a:r>
          </a:p>
          <a:p>
            <a:pPr marL="287338" lvl="1" indent="-106363">
              <a:spcBef>
                <a:spcPct val="25000"/>
              </a:spcBef>
              <a:buFont typeface="Symbol" panose="05050102010706020507" pitchFamily="18" charset="2"/>
              <a:buChar char="-"/>
            </a:pPr>
            <a:r>
              <a:rPr lang="de-DE" sz="1400" dirty="0">
                <a:latin typeface="+mn-lt"/>
              </a:rPr>
              <a:t>De-Mail </a:t>
            </a:r>
          </a:p>
          <a:p>
            <a:pPr marL="287338" lvl="1" indent="-106363">
              <a:spcBef>
                <a:spcPct val="25000"/>
              </a:spcBef>
              <a:buFont typeface="Symbol" panose="05050102010706020507" pitchFamily="18" charset="2"/>
              <a:buChar char="-"/>
            </a:pPr>
            <a:r>
              <a:rPr lang="de-DE" sz="1400" dirty="0">
                <a:latin typeface="+mn-lt"/>
              </a:rPr>
              <a:t>usw.</a:t>
            </a:r>
          </a:p>
          <a:p>
            <a:pPr marL="179388" lvl="1" indent="-177800">
              <a:spcBef>
                <a:spcPct val="25000"/>
              </a:spcBef>
              <a:buFont typeface="Wingdings" pitchFamily="2" charset="2"/>
              <a:buChar char="§"/>
            </a:pPr>
            <a:r>
              <a:rPr lang="de-DE" sz="1400" dirty="0">
                <a:latin typeface="+mn-lt"/>
              </a:rPr>
              <a:t>mehr Internetsicherheit</a:t>
            </a:r>
          </a:p>
        </p:txBody>
      </p:sp>
      <p:sp>
        <p:nvSpPr>
          <p:cNvPr id="121" name="AutoShape 10" descr="Verlauf_weiss_grau"/>
          <p:cNvSpPr>
            <a:spLocks noChangeArrowheads="1"/>
          </p:cNvSpPr>
          <p:nvPr>
            <p:custDataLst>
              <p:tags r:id="rId4"/>
            </p:custDataLst>
          </p:nvPr>
        </p:nvSpPr>
        <p:spPr bwMode="gray">
          <a:xfrm>
            <a:off x="3335388" y="1888382"/>
            <a:ext cx="2521324" cy="2865047"/>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Neuartiger Kundenservice bedeutet bessere Attraktivität </a:t>
            </a:r>
          </a:p>
          <a:p>
            <a:pPr marL="179388" lvl="1" indent="-177800">
              <a:spcBef>
                <a:spcPct val="25000"/>
              </a:spcBef>
              <a:buFont typeface="Wingdings" pitchFamily="2" charset="2"/>
              <a:buChar char="§"/>
            </a:pPr>
            <a:r>
              <a:rPr lang="de-DE" sz="1400" dirty="0">
                <a:latin typeface="+mn-lt"/>
              </a:rPr>
              <a:t>Einstieg in Dienste mit Online-Ausweisfunktion öffnet eID-Potentiale auch für die eigene Unternehmens-IT</a:t>
            </a:r>
          </a:p>
        </p:txBody>
      </p:sp>
      <p:sp>
        <p:nvSpPr>
          <p:cNvPr id="17" name="AutoShape 5"/>
          <p:cNvSpPr>
            <a:spLocks noChangeArrowheads="1"/>
          </p:cNvSpPr>
          <p:nvPr>
            <p:custDataLst>
              <p:tags r:id="rId5"/>
            </p:custDataLst>
          </p:nvPr>
        </p:nvSpPr>
        <p:spPr bwMode="gray">
          <a:xfrm>
            <a:off x="6322878" y="1519529"/>
            <a:ext cx="2521324"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Behörden, Ämter</a:t>
            </a:r>
          </a:p>
        </p:txBody>
      </p:sp>
      <p:sp>
        <p:nvSpPr>
          <p:cNvPr id="18" name="AutoShape 10" descr="Verlauf_weiss_grau"/>
          <p:cNvSpPr>
            <a:spLocks noChangeArrowheads="1"/>
          </p:cNvSpPr>
          <p:nvPr>
            <p:custDataLst>
              <p:tags r:id="rId6"/>
            </p:custDataLst>
          </p:nvPr>
        </p:nvSpPr>
        <p:spPr bwMode="gray">
          <a:xfrm>
            <a:off x="6322878" y="1892854"/>
            <a:ext cx="2521324" cy="2865047"/>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400" dirty="0">
                <a:latin typeface="+mn-lt"/>
              </a:rPr>
              <a:t>Online-Ausweisfunktion inkl. PIN werden bekannt.</a:t>
            </a:r>
          </a:p>
          <a:p>
            <a:pPr marL="179388" lvl="1" indent="-177800">
              <a:spcBef>
                <a:spcPct val="25000"/>
              </a:spcBef>
              <a:buFont typeface="Wingdings" pitchFamily="2" charset="2"/>
              <a:buChar char="§"/>
            </a:pPr>
            <a:r>
              <a:rPr lang="de-DE" sz="1400" dirty="0">
                <a:latin typeface="+mn-lt"/>
              </a:rPr>
              <a:t>Ident-Dienste und verschlüsselte E-Mail werden aktiviert und können für die Online-Kommunikation verwendet werden.</a:t>
            </a:r>
          </a:p>
        </p:txBody>
      </p:sp>
      <p:sp>
        <p:nvSpPr>
          <p:cNvPr id="4" name="Datumsplatzhalter 3"/>
          <p:cNvSpPr>
            <a:spLocks noGrp="1"/>
          </p:cNvSpPr>
          <p:nvPr>
            <p:ph type="dt" sz="half" idx="10"/>
          </p:nvPr>
        </p:nvSpPr>
        <p:spPr/>
        <p:txBody>
          <a:bodyPr/>
          <a:lstStyle/>
          <a:p>
            <a:pPr>
              <a:defRPr/>
            </a:pPr>
            <a:r>
              <a:rPr lang="de-DE"/>
              <a:t>27. Juli 2026</a:t>
            </a:r>
            <a:endParaRPr lang="de-DE" dirty="0"/>
          </a:p>
        </p:txBody>
      </p:sp>
      <p:sp>
        <p:nvSpPr>
          <p:cNvPr id="5" name="Fußzeilenplatzhalter 4"/>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2" name="AutoShape 5">
            <a:extLst>
              <a:ext uri="{FF2B5EF4-FFF2-40B4-BE49-F238E27FC236}">
                <a16:creationId xmlns:a16="http://schemas.microsoft.com/office/drawing/2014/main" id="{1D862A15-F7A9-452D-89FE-BDAAA529AA61}"/>
              </a:ext>
            </a:extLst>
          </p:cNvPr>
          <p:cNvSpPr>
            <a:spLocks noChangeArrowheads="1"/>
          </p:cNvSpPr>
          <p:nvPr>
            <p:custDataLst>
              <p:tags r:id="rId7"/>
            </p:custDataLst>
          </p:nvPr>
        </p:nvSpPr>
        <p:spPr bwMode="gray">
          <a:xfrm>
            <a:off x="323849" y="1018044"/>
            <a:ext cx="8518525" cy="269875"/>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400" b="1" dirty="0">
                <a:solidFill>
                  <a:schemeClr val="bg1"/>
                </a:solidFill>
                <a:latin typeface="+mn-lt"/>
                <a:ea typeface="ＭＳ Ｐゴシック" pitchFamily="34" charset="-128"/>
                <a:cs typeface="Arial" pitchFamily="34" charset="0"/>
              </a:rPr>
              <a:t>Das Vorgehensmodell Show Lane schafft Vorteile für alle Beteiligten in der Region </a:t>
            </a:r>
          </a:p>
        </p:txBody>
      </p:sp>
      <p:sp>
        <p:nvSpPr>
          <p:cNvPr id="7" name="Foliennummernplatzhalter 6">
            <a:extLst>
              <a:ext uri="{FF2B5EF4-FFF2-40B4-BE49-F238E27FC236}">
                <a16:creationId xmlns:a16="http://schemas.microsoft.com/office/drawing/2014/main" id="{7DB3F51A-843C-41EF-A216-D87569FF02D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60</a:t>
            </a:fld>
            <a:endParaRPr lang="de-DE" dirty="0"/>
          </a:p>
        </p:txBody>
      </p:sp>
    </p:spTree>
    <p:extLst>
      <p:ext uri="{BB962C8B-B14F-4D97-AF65-F5344CB8AC3E}">
        <p14:creationId xmlns:p14="http://schemas.microsoft.com/office/powerpoint/2010/main" val="272870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000"/>
                                        <p:tgtEl>
                                          <p:spTgt spid="120"/>
                                        </p:tgtEl>
                                      </p:cBhvr>
                                    </p:animEffect>
                                    <p:anim calcmode="lin" valueType="num">
                                      <p:cBhvr>
                                        <p:cTn id="8" dur="1000" fill="hold"/>
                                        <p:tgtEl>
                                          <p:spTgt spid="120"/>
                                        </p:tgtEl>
                                        <p:attrNameLst>
                                          <p:attrName>ppt_x</p:attrName>
                                        </p:attrNameLst>
                                      </p:cBhvr>
                                      <p:tavLst>
                                        <p:tav tm="0">
                                          <p:val>
                                            <p:strVal val="#ppt_x"/>
                                          </p:val>
                                        </p:tav>
                                        <p:tav tm="100000">
                                          <p:val>
                                            <p:strVal val="#ppt_x"/>
                                          </p:val>
                                        </p:tav>
                                      </p:tavLst>
                                    </p:anim>
                                    <p:anim calcmode="lin" valueType="num">
                                      <p:cBhvr>
                                        <p:cTn id="9"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1000"/>
                                        <p:tgtEl>
                                          <p:spTgt spid="121"/>
                                        </p:tgtEl>
                                      </p:cBhvr>
                                    </p:animEffect>
                                    <p:anim calcmode="lin" valueType="num">
                                      <p:cBhvr>
                                        <p:cTn id="15" dur="1000" fill="hold"/>
                                        <p:tgtEl>
                                          <p:spTgt spid="121"/>
                                        </p:tgtEl>
                                        <p:attrNameLst>
                                          <p:attrName>ppt_x</p:attrName>
                                        </p:attrNameLst>
                                      </p:cBhvr>
                                      <p:tavLst>
                                        <p:tav tm="0">
                                          <p:val>
                                            <p:strVal val="#ppt_x"/>
                                          </p:val>
                                        </p:tav>
                                        <p:tav tm="100000">
                                          <p:val>
                                            <p:strVal val="#ppt_x"/>
                                          </p:val>
                                        </p:tav>
                                      </p:tavLst>
                                    </p:anim>
                                    <p:anim calcmode="lin" valueType="num">
                                      <p:cBhvr>
                                        <p:cTn id="16" dur="1000" fill="hold"/>
                                        <p:tgtEl>
                                          <p:spTgt spid="1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05B80934-1A97-43E1-925C-5E482EB01E9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088058"/>
            <a:ext cx="4861909" cy="3242409"/>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50" y="4334950"/>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Schulung der Auszubildenden am Infostand. </a:t>
            </a:r>
          </a:p>
        </p:txBody>
      </p:sp>
      <p:sp>
        <p:nvSpPr>
          <p:cNvPr id="5" name="Foliennummernplatzhalter 4">
            <a:extLst>
              <a:ext uri="{FF2B5EF4-FFF2-40B4-BE49-F238E27FC236}">
                <a16:creationId xmlns:a16="http://schemas.microsoft.com/office/drawing/2014/main" id="{66DD85E8-B645-4CF7-9905-FA015DA429B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61</a:t>
            </a:fld>
            <a:endParaRPr lang="de-DE" dirty="0"/>
          </a:p>
        </p:txBody>
      </p:sp>
    </p:spTree>
    <p:extLst>
      <p:ext uri="{BB962C8B-B14F-4D97-AF65-F5344CB8AC3E}">
        <p14:creationId xmlns:p14="http://schemas.microsoft.com/office/powerpoint/2010/main" val="3106291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8F6DF386-BBB4-4613-8912-81AFA8339FC1}"/>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088058"/>
            <a:ext cx="4861909" cy="3242409"/>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50" y="4334950"/>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Schulung der Auszubildenden am Infostand. </a:t>
            </a:r>
          </a:p>
        </p:txBody>
      </p:sp>
      <p:sp>
        <p:nvSpPr>
          <p:cNvPr id="5" name="Foliennummernplatzhalter 4">
            <a:extLst>
              <a:ext uri="{FF2B5EF4-FFF2-40B4-BE49-F238E27FC236}">
                <a16:creationId xmlns:a16="http://schemas.microsoft.com/office/drawing/2014/main" id="{FFA8DE45-DCA5-4593-BFA4-1C9C2645929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62</a:t>
            </a:fld>
            <a:endParaRPr lang="de-DE" dirty="0"/>
          </a:p>
        </p:txBody>
      </p:sp>
    </p:spTree>
    <p:extLst>
      <p:ext uri="{BB962C8B-B14F-4D97-AF65-F5344CB8AC3E}">
        <p14:creationId xmlns:p14="http://schemas.microsoft.com/office/powerpoint/2010/main" val="107895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E4472A78-E541-452E-80DC-7D1D6EEAF69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41097"/>
            <a:ext cx="4861909" cy="2736330"/>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50" y="4073691"/>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Professionelle Werbematerialien wurden erstellt.</a:t>
            </a:r>
          </a:p>
        </p:txBody>
      </p:sp>
      <p:sp>
        <p:nvSpPr>
          <p:cNvPr id="5" name="Foliennummernplatzhalter 4">
            <a:extLst>
              <a:ext uri="{FF2B5EF4-FFF2-40B4-BE49-F238E27FC236}">
                <a16:creationId xmlns:a16="http://schemas.microsoft.com/office/drawing/2014/main" id="{6BB0D1F1-844F-4CBB-9B3A-EF2FF933B0B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63</a:t>
            </a:fld>
            <a:endParaRPr lang="de-DE" dirty="0"/>
          </a:p>
        </p:txBody>
      </p:sp>
    </p:spTree>
    <p:extLst>
      <p:ext uri="{BB962C8B-B14F-4D97-AF65-F5344CB8AC3E}">
        <p14:creationId xmlns:p14="http://schemas.microsoft.com/office/powerpoint/2010/main" val="204427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21E26E2F-7047-4581-B91B-9CD7A19AAE3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088058"/>
            <a:ext cx="4861908" cy="3242409"/>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50" y="4334950"/>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Ein attraktives Bürgerterminal lädt zum Kennenlernen der Online-Ausweisfunktion ein.</a:t>
            </a:r>
          </a:p>
        </p:txBody>
      </p:sp>
      <p:sp>
        <p:nvSpPr>
          <p:cNvPr id="5" name="Foliennummernplatzhalter 4">
            <a:extLst>
              <a:ext uri="{FF2B5EF4-FFF2-40B4-BE49-F238E27FC236}">
                <a16:creationId xmlns:a16="http://schemas.microsoft.com/office/drawing/2014/main" id="{8AD44B84-645F-4CA0-AAF3-99AF5E31052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64</a:t>
            </a:fld>
            <a:endParaRPr lang="de-DE" dirty="0"/>
          </a:p>
        </p:txBody>
      </p:sp>
    </p:spTree>
    <p:extLst>
      <p:ext uri="{BB962C8B-B14F-4D97-AF65-F5344CB8AC3E}">
        <p14:creationId xmlns:p14="http://schemas.microsoft.com/office/powerpoint/2010/main" val="3558586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14213259-144A-4257-BF7A-6FE83BB5DD34}"/>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41097"/>
            <a:ext cx="4861909" cy="2736330"/>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49" y="4066818"/>
            <a:ext cx="4204321"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Auszubildender informiert eine Bürgerin am Bürgerterminal.</a:t>
            </a:r>
          </a:p>
        </p:txBody>
      </p:sp>
      <p:sp>
        <p:nvSpPr>
          <p:cNvPr id="5" name="Foliennummernplatzhalter 4">
            <a:extLst>
              <a:ext uri="{FF2B5EF4-FFF2-40B4-BE49-F238E27FC236}">
                <a16:creationId xmlns:a16="http://schemas.microsoft.com/office/drawing/2014/main" id="{8AE0191C-FED1-48E6-8E51-9844045587F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65</a:t>
            </a:fld>
            <a:endParaRPr lang="de-DE" dirty="0"/>
          </a:p>
        </p:txBody>
      </p:sp>
    </p:spTree>
    <p:extLst>
      <p:ext uri="{BB962C8B-B14F-4D97-AF65-F5344CB8AC3E}">
        <p14:creationId xmlns:p14="http://schemas.microsoft.com/office/powerpoint/2010/main" val="97398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B74FE8B-D82A-43C0-90A3-6783C97FF4B0}"/>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41097"/>
            <a:ext cx="4861909" cy="2736330"/>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50" y="4039317"/>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Auszubildender informiert am Tag der offenen Tür einen Landtagsabgeordneten.</a:t>
            </a:r>
          </a:p>
        </p:txBody>
      </p:sp>
      <p:sp>
        <p:nvSpPr>
          <p:cNvPr id="5" name="Foliennummernplatzhalter 4">
            <a:extLst>
              <a:ext uri="{FF2B5EF4-FFF2-40B4-BE49-F238E27FC236}">
                <a16:creationId xmlns:a16="http://schemas.microsoft.com/office/drawing/2014/main" id="{26295EF7-881E-488F-8668-ADCD4845CD2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66</a:t>
            </a:fld>
            <a:endParaRPr lang="de-DE" dirty="0"/>
          </a:p>
        </p:txBody>
      </p:sp>
    </p:spTree>
    <p:extLst>
      <p:ext uri="{BB962C8B-B14F-4D97-AF65-F5344CB8AC3E}">
        <p14:creationId xmlns:p14="http://schemas.microsoft.com/office/powerpoint/2010/main" val="128795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AF3AAB4-907D-46AF-9C01-1A1E7F90D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in Ingolstadt: Offizielles einfach erledigen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41097"/>
            <a:ext cx="4861909" cy="2736330"/>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6668" y="856090"/>
            <a:ext cx="3467188" cy="1791026"/>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In Ingolstadt betreiben Auszubildende aktives E-</a:t>
            </a:r>
            <a:r>
              <a:rPr lang="de-DE" altLang="de-DE" sz="1600" dirty="0" err="1"/>
              <a:t>Government</a:t>
            </a:r>
            <a:r>
              <a:rPr lang="de-DE" altLang="de-DE" sz="1600" dirty="0"/>
              <a:t>.</a:t>
            </a:r>
          </a:p>
          <a:p>
            <a:pPr>
              <a:buNone/>
            </a:pPr>
            <a:r>
              <a:rPr lang="de-DE" altLang="de-DE" sz="1600" dirty="0"/>
              <a:t>Die Online-Ausweisfunktion, das Bürgerterminal, die Fast Lane, das Bürgerkonto u.v.m. sind in Ingolstadt im Ausbildungsplan.</a:t>
            </a:r>
          </a:p>
          <a:p>
            <a:pPr>
              <a:buNone/>
            </a:pPr>
            <a:r>
              <a:rPr lang="de-DE" altLang="de-DE" sz="1600" dirty="0"/>
              <a:t>Im Bürgeramt wurde ein spezieller Infostand mit Infobildschirm und Bürgerterminal aufgebaut. </a:t>
            </a:r>
          </a:p>
        </p:txBody>
      </p:sp>
      <p:sp>
        <p:nvSpPr>
          <p:cNvPr id="10" name="Inhaltsplatzhalter 2"/>
          <p:cNvSpPr txBox="1">
            <a:spLocks/>
          </p:cNvSpPr>
          <p:nvPr/>
        </p:nvSpPr>
        <p:spPr bwMode="auto">
          <a:xfrm>
            <a:off x="209549" y="4073690"/>
            <a:ext cx="3702433"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buergerservice.org hat die Einführungsschulungen der Auszubildenden übernommen. </a:t>
            </a:r>
          </a:p>
        </p:txBody>
      </p:sp>
      <p:sp>
        <p:nvSpPr>
          <p:cNvPr id="5" name="Foliennummernplatzhalter 4">
            <a:extLst>
              <a:ext uri="{FF2B5EF4-FFF2-40B4-BE49-F238E27FC236}">
                <a16:creationId xmlns:a16="http://schemas.microsoft.com/office/drawing/2014/main" id="{4771BE08-255B-4F08-B732-DDDFAA6BB405}"/>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67</a:t>
            </a:fld>
            <a:endParaRPr lang="de-DE" dirty="0"/>
          </a:p>
        </p:txBody>
      </p:sp>
    </p:spTree>
    <p:extLst>
      <p:ext uri="{BB962C8B-B14F-4D97-AF65-F5344CB8AC3E}">
        <p14:creationId xmlns:p14="http://schemas.microsoft.com/office/powerpoint/2010/main" val="413052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B1243418-4ED4-4CBA-879E-B55CD098893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bei der MIDEWA in Merseburg</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388" y="1341851"/>
            <a:ext cx="4480483" cy="2986989"/>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669" y="1306728"/>
            <a:ext cx="1687262" cy="693954"/>
          </a:xfrm>
          <a:prstGeom prst="rect">
            <a:avLst/>
          </a:prstGeom>
        </p:spPr>
      </p:pic>
      <p:sp>
        <p:nvSpPr>
          <p:cNvPr id="8" name="Inhaltsplatzhalter 2"/>
          <p:cNvSpPr txBox="1">
            <a:spLocks/>
          </p:cNvSpPr>
          <p:nvPr/>
        </p:nvSpPr>
        <p:spPr bwMode="auto">
          <a:xfrm>
            <a:off x="5291418" y="2190750"/>
            <a:ext cx="3715078"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Die MIDEWA bietet ihren Kunden die Nutzung eines Terminals für alle Dienste mit Online-Ausweisfunktion an.</a:t>
            </a:r>
          </a:p>
          <a:p>
            <a:pPr>
              <a:buNone/>
            </a:pPr>
            <a:r>
              <a:rPr lang="de-DE" altLang="de-DE" sz="1600" dirty="0"/>
              <a:t>Das Bürgeramt auf der anderen Straßenseite unterstützt das Vorhaben und aktiviert die Online-Ausweisfunktion ohne Wartezeit.</a:t>
            </a:r>
          </a:p>
          <a:p>
            <a:pPr>
              <a:buNone/>
            </a:pPr>
            <a:endParaRPr lang="de-DE" altLang="de-DE" sz="1600" dirty="0"/>
          </a:p>
        </p:txBody>
      </p:sp>
      <p:sp>
        <p:nvSpPr>
          <p:cNvPr id="10" name="Inhaltsplatzhalter 2"/>
          <p:cNvSpPr txBox="1">
            <a:spLocks/>
          </p:cNvSpPr>
          <p:nvPr/>
        </p:nvSpPr>
        <p:spPr bwMode="auto">
          <a:xfrm>
            <a:off x="209550" y="4334950"/>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Bürgerterminal bei der MIDEWA in Merseburg. </a:t>
            </a:r>
          </a:p>
        </p:txBody>
      </p:sp>
      <p:sp>
        <p:nvSpPr>
          <p:cNvPr id="5" name="Foliennummernplatzhalter 4">
            <a:extLst>
              <a:ext uri="{FF2B5EF4-FFF2-40B4-BE49-F238E27FC236}">
                <a16:creationId xmlns:a16="http://schemas.microsoft.com/office/drawing/2014/main" id="{6C0EFEEC-F05A-4E7E-8ADE-1C027840CEB1}"/>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68</a:t>
            </a:fld>
            <a:endParaRPr lang="de-DE" dirty="0"/>
          </a:p>
        </p:txBody>
      </p:sp>
    </p:spTree>
    <p:extLst>
      <p:ext uri="{BB962C8B-B14F-4D97-AF65-F5344CB8AC3E}">
        <p14:creationId xmlns:p14="http://schemas.microsoft.com/office/powerpoint/2010/main" val="203353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A96B0A3A-243B-4823-82F4-C527BA6C8DE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auf Messen – Smart Country </a:t>
            </a:r>
            <a:r>
              <a:rPr lang="de-DE" b="1" dirty="0" err="1">
                <a:solidFill>
                  <a:srgbClr val="5489C2"/>
                </a:solidFill>
              </a:rPr>
              <a:t>Convention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41097"/>
            <a:ext cx="4861909" cy="2736330"/>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668" y="913699"/>
            <a:ext cx="3467188" cy="1675807"/>
          </a:xfrm>
          <a:prstGeom prst="rect">
            <a:avLst/>
          </a:prstGeom>
        </p:spPr>
      </p:pic>
      <p:sp>
        <p:nvSpPr>
          <p:cNvPr id="8" name="Inhaltsplatzhalter 2"/>
          <p:cNvSpPr txBox="1">
            <a:spLocks/>
          </p:cNvSpPr>
          <p:nvPr/>
        </p:nvSpPr>
        <p:spPr bwMode="auto">
          <a:xfrm>
            <a:off x="5291417" y="2190750"/>
            <a:ext cx="3776955"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Messestand besteht aus </a:t>
            </a:r>
          </a:p>
          <a:p>
            <a:pPr marL="285750" indent="-285750"/>
            <a:r>
              <a:rPr lang="de-DE" altLang="de-DE" sz="1600" dirty="0"/>
              <a:t>einem Bürgerterminal zur Nutzung aller Dienste mit Online-Ausweisfunktion</a:t>
            </a:r>
          </a:p>
          <a:p>
            <a:pPr marL="285750" indent="-285750"/>
            <a:r>
              <a:rPr lang="de-DE" altLang="de-DE" sz="1600" dirty="0"/>
              <a:t>einem mobilen Bürgeramt mit Änderungsterminal (</a:t>
            </a:r>
            <a:r>
              <a:rPr lang="de-DE" altLang="de-DE" sz="1600" dirty="0" err="1"/>
              <a:t>Änte</a:t>
            </a:r>
            <a:r>
              <a:rPr lang="de-DE" altLang="de-DE" sz="1600" dirty="0"/>
              <a:t>)</a:t>
            </a:r>
          </a:p>
          <a:p>
            <a:pPr marL="285750" indent="-285750"/>
            <a:r>
              <a:rPr lang="de-DE" altLang="de-DE" sz="1600" dirty="0"/>
              <a:t>Testmöglichkeiten für die mobile Variante der Online-Ausweisfunktion</a:t>
            </a:r>
          </a:p>
        </p:txBody>
      </p:sp>
      <p:sp>
        <p:nvSpPr>
          <p:cNvPr id="10" name="Inhaltsplatzhalter 2"/>
          <p:cNvSpPr txBox="1">
            <a:spLocks/>
          </p:cNvSpPr>
          <p:nvPr/>
        </p:nvSpPr>
        <p:spPr bwMode="auto">
          <a:xfrm>
            <a:off x="209550" y="4059949"/>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Messestand auf der Messe Smart Country </a:t>
            </a:r>
            <a:r>
              <a:rPr lang="de-DE" altLang="de-DE" sz="1200" dirty="0" err="1"/>
              <a:t>Convention</a:t>
            </a:r>
            <a:r>
              <a:rPr lang="de-DE" altLang="de-DE" sz="1200" dirty="0"/>
              <a:t> in Berlin (22. bis 24.10.2019).</a:t>
            </a:r>
          </a:p>
        </p:txBody>
      </p:sp>
      <p:sp>
        <p:nvSpPr>
          <p:cNvPr id="5" name="Foliennummernplatzhalter 4">
            <a:extLst>
              <a:ext uri="{FF2B5EF4-FFF2-40B4-BE49-F238E27FC236}">
                <a16:creationId xmlns:a16="http://schemas.microsoft.com/office/drawing/2014/main" id="{23B2057C-93FC-42B4-AEC6-ACFC34C2C160}"/>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69</a:t>
            </a:fld>
            <a:endParaRPr lang="de-DE" dirty="0"/>
          </a:p>
        </p:txBody>
      </p:sp>
    </p:spTree>
    <p:extLst>
      <p:ext uri="{BB962C8B-B14F-4D97-AF65-F5344CB8AC3E}">
        <p14:creationId xmlns:p14="http://schemas.microsoft.com/office/powerpoint/2010/main" val="70135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80158923-2F6C-4287-963B-DD6216B8BC6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11" name="AutoShape 5"/>
          <p:cNvSpPr>
            <a:spLocks noChangeArrowheads="1"/>
          </p:cNvSpPr>
          <p:nvPr>
            <p:custDataLst>
              <p:tags r:id="rId1"/>
            </p:custDataLst>
          </p:nvPr>
        </p:nvSpPr>
        <p:spPr bwMode="gray">
          <a:xfrm>
            <a:off x="1010654" y="1301172"/>
            <a:ext cx="7143320" cy="14400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1. Kapitel: Erkenntnisgewinn</a:t>
            </a:r>
          </a:p>
          <a:p>
            <a:pPr algn="ctr">
              <a:spcBef>
                <a:spcPct val="0"/>
              </a:spcBef>
              <a:buClrTx/>
              <a:buSzTx/>
            </a:pPr>
            <a:r>
              <a:rPr lang="de-DE" sz="24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Bessere Digitalisierung durch Einsatz der Online-Ausweisfunktion</a:t>
            </a:r>
          </a:p>
        </p:txBody>
      </p:sp>
      <p:sp>
        <p:nvSpPr>
          <p:cNvPr id="12" name="AutoShape 5"/>
          <p:cNvSpPr>
            <a:spLocks noChangeArrowheads="1"/>
          </p:cNvSpPr>
          <p:nvPr>
            <p:custDataLst>
              <p:tags r:id="rId2"/>
            </p:custDataLst>
          </p:nvPr>
        </p:nvSpPr>
        <p:spPr bwMode="gray">
          <a:xfrm>
            <a:off x="1010654" y="2787823"/>
            <a:ext cx="7143319"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9193FCC7-0C82-414B-8F84-6A1B50A5575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a:t>
            </a:fld>
            <a:endParaRPr lang="de-DE" dirty="0"/>
          </a:p>
        </p:txBody>
      </p:sp>
    </p:spTree>
    <p:extLst>
      <p:ext uri="{BB962C8B-B14F-4D97-AF65-F5344CB8AC3E}">
        <p14:creationId xmlns:p14="http://schemas.microsoft.com/office/powerpoint/2010/main" val="144107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DFC2CFA1-79E8-4044-9052-C5244ADFB57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auf Messen – Smart Country </a:t>
            </a:r>
            <a:r>
              <a:rPr lang="de-DE" b="1" dirty="0" err="1">
                <a:solidFill>
                  <a:srgbClr val="5489C2"/>
                </a:solidFill>
              </a:rPr>
              <a:t>Convention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1341097"/>
            <a:ext cx="4861907" cy="2736330"/>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668" y="913699"/>
            <a:ext cx="3467188" cy="1675807"/>
          </a:xfrm>
          <a:prstGeom prst="rect">
            <a:avLst/>
          </a:prstGeom>
        </p:spPr>
      </p:pic>
      <p:sp>
        <p:nvSpPr>
          <p:cNvPr id="8" name="Inhaltsplatzhalter 2"/>
          <p:cNvSpPr txBox="1">
            <a:spLocks/>
          </p:cNvSpPr>
          <p:nvPr/>
        </p:nvSpPr>
        <p:spPr bwMode="auto">
          <a:xfrm>
            <a:off x="5291417" y="2190750"/>
            <a:ext cx="3776955"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Messestand besteht aus </a:t>
            </a:r>
          </a:p>
          <a:p>
            <a:pPr marL="285750" indent="-285750"/>
            <a:r>
              <a:rPr lang="de-DE" altLang="de-DE" sz="1600" dirty="0"/>
              <a:t>einem Bürgerterminal zur Nutzung aller Dienste mit Online-Ausweisfunktion</a:t>
            </a:r>
          </a:p>
          <a:p>
            <a:pPr marL="285750" indent="-285750"/>
            <a:r>
              <a:rPr lang="de-DE" altLang="de-DE" sz="1600" dirty="0"/>
              <a:t>einem mobilen Bürgeramt mit Änderungsterminal (</a:t>
            </a:r>
            <a:r>
              <a:rPr lang="de-DE" altLang="de-DE" sz="1600" dirty="0" err="1"/>
              <a:t>Änte</a:t>
            </a:r>
            <a:r>
              <a:rPr lang="de-DE" altLang="de-DE" sz="1600" dirty="0"/>
              <a:t>)</a:t>
            </a:r>
          </a:p>
          <a:p>
            <a:pPr marL="285750" indent="-285750"/>
            <a:r>
              <a:rPr lang="de-DE" altLang="de-DE" sz="1600" dirty="0"/>
              <a:t>Testmöglichkeiten für die mobile Variante der Online-Ausweisfunktion</a:t>
            </a:r>
          </a:p>
        </p:txBody>
      </p:sp>
      <p:sp>
        <p:nvSpPr>
          <p:cNvPr id="10" name="Inhaltsplatzhalter 2"/>
          <p:cNvSpPr txBox="1">
            <a:spLocks/>
          </p:cNvSpPr>
          <p:nvPr/>
        </p:nvSpPr>
        <p:spPr bwMode="auto">
          <a:xfrm>
            <a:off x="209550" y="4059949"/>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Messestand auf der Messe Smart Country </a:t>
            </a:r>
            <a:r>
              <a:rPr lang="de-DE" altLang="de-DE" sz="1200" dirty="0" err="1"/>
              <a:t>Convention</a:t>
            </a:r>
            <a:r>
              <a:rPr lang="de-DE" altLang="de-DE" sz="1200" dirty="0"/>
              <a:t> in Berlin (22. bis 24.10.2019).</a:t>
            </a:r>
          </a:p>
        </p:txBody>
      </p:sp>
      <p:sp>
        <p:nvSpPr>
          <p:cNvPr id="5" name="Foliennummernplatzhalter 4">
            <a:extLst>
              <a:ext uri="{FF2B5EF4-FFF2-40B4-BE49-F238E27FC236}">
                <a16:creationId xmlns:a16="http://schemas.microsoft.com/office/drawing/2014/main" id="{60F8EDD2-1B47-45A5-8E43-05753A58132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70</a:t>
            </a:fld>
            <a:endParaRPr lang="de-DE" dirty="0"/>
          </a:p>
        </p:txBody>
      </p:sp>
    </p:spTree>
    <p:extLst>
      <p:ext uri="{BB962C8B-B14F-4D97-AF65-F5344CB8AC3E}">
        <p14:creationId xmlns:p14="http://schemas.microsoft.com/office/powerpoint/2010/main" val="331155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581E96AC-7743-4DCE-BAF0-3F088E35DAE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auf Messen – Smart Country </a:t>
            </a:r>
            <a:r>
              <a:rPr lang="de-DE" b="1" dirty="0" err="1">
                <a:solidFill>
                  <a:srgbClr val="5489C2"/>
                </a:solidFill>
              </a:rPr>
              <a:t>Convention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1341097"/>
            <a:ext cx="4861907" cy="2736329"/>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668" y="913699"/>
            <a:ext cx="3467188" cy="1675807"/>
          </a:xfrm>
          <a:prstGeom prst="rect">
            <a:avLst/>
          </a:prstGeom>
        </p:spPr>
      </p:pic>
      <p:sp>
        <p:nvSpPr>
          <p:cNvPr id="8" name="Inhaltsplatzhalter 2"/>
          <p:cNvSpPr txBox="1">
            <a:spLocks/>
          </p:cNvSpPr>
          <p:nvPr/>
        </p:nvSpPr>
        <p:spPr bwMode="auto">
          <a:xfrm>
            <a:off x="5291417" y="2190750"/>
            <a:ext cx="3776955"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Messestand besteht aus </a:t>
            </a:r>
          </a:p>
          <a:p>
            <a:pPr marL="285750" indent="-285750"/>
            <a:r>
              <a:rPr lang="de-DE" altLang="de-DE" sz="1600" dirty="0"/>
              <a:t>einem Bürgerterminal zur Nutzung aller Dienste mit Online-Ausweisfunktion</a:t>
            </a:r>
          </a:p>
          <a:p>
            <a:pPr marL="285750" indent="-285750"/>
            <a:r>
              <a:rPr lang="de-DE" altLang="de-DE" sz="1600" dirty="0"/>
              <a:t>einem mobilen Bürgeramt mit Änderungsterminal (</a:t>
            </a:r>
            <a:r>
              <a:rPr lang="de-DE" altLang="de-DE" sz="1600" dirty="0" err="1"/>
              <a:t>Änte</a:t>
            </a:r>
            <a:r>
              <a:rPr lang="de-DE" altLang="de-DE" sz="1600" dirty="0"/>
              <a:t>)</a:t>
            </a:r>
          </a:p>
          <a:p>
            <a:pPr marL="285750" indent="-285750"/>
            <a:r>
              <a:rPr lang="de-DE" altLang="de-DE" sz="1600" dirty="0"/>
              <a:t>Testmöglichkeiten für die mobile Variante der Online-Ausweisfunktion</a:t>
            </a:r>
          </a:p>
        </p:txBody>
      </p:sp>
      <p:sp>
        <p:nvSpPr>
          <p:cNvPr id="10" name="Inhaltsplatzhalter 2"/>
          <p:cNvSpPr txBox="1">
            <a:spLocks/>
          </p:cNvSpPr>
          <p:nvPr/>
        </p:nvSpPr>
        <p:spPr bwMode="auto">
          <a:xfrm>
            <a:off x="209550" y="4059949"/>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Sachbearbeiterin aus dem Bürgeramt schaltet deaktivierte Ausweise frei und/oder vergibt neue PIN.</a:t>
            </a:r>
          </a:p>
        </p:txBody>
      </p:sp>
      <p:sp>
        <p:nvSpPr>
          <p:cNvPr id="5" name="Foliennummernplatzhalter 4">
            <a:extLst>
              <a:ext uri="{FF2B5EF4-FFF2-40B4-BE49-F238E27FC236}">
                <a16:creationId xmlns:a16="http://schemas.microsoft.com/office/drawing/2014/main" id="{19BB1BF1-7AE9-46FF-9B71-0F57CAEC55A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71</a:t>
            </a:fld>
            <a:endParaRPr lang="de-DE" dirty="0"/>
          </a:p>
        </p:txBody>
      </p:sp>
    </p:spTree>
    <p:extLst>
      <p:ext uri="{BB962C8B-B14F-4D97-AF65-F5344CB8AC3E}">
        <p14:creationId xmlns:p14="http://schemas.microsoft.com/office/powerpoint/2010/main" val="2773048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72E0D569-6E90-41E7-A75F-DF38283D0FEC}"/>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auf Messen – Smart Country </a:t>
            </a:r>
            <a:r>
              <a:rPr lang="de-DE" b="1" dirty="0" err="1">
                <a:solidFill>
                  <a:srgbClr val="5489C2"/>
                </a:solidFill>
              </a:rPr>
              <a:t>Convention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74280" y="1341097"/>
            <a:ext cx="3522947" cy="2736329"/>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rcRect/>
          <a:stretch/>
        </p:blipFill>
        <p:spPr>
          <a:xfrm>
            <a:off x="5386668" y="1266196"/>
            <a:ext cx="3467188" cy="970812"/>
          </a:xfrm>
          <a:prstGeom prst="rect">
            <a:avLst/>
          </a:prstGeom>
        </p:spPr>
      </p:pic>
      <p:sp>
        <p:nvSpPr>
          <p:cNvPr id="8" name="Inhaltsplatzhalter 2"/>
          <p:cNvSpPr txBox="1">
            <a:spLocks/>
          </p:cNvSpPr>
          <p:nvPr/>
        </p:nvSpPr>
        <p:spPr bwMode="auto">
          <a:xfrm>
            <a:off x="5291417" y="2190750"/>
            <a:ext cx="3776955"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Messestand besteht aus </a:t>
            </a:r>
          </a:p>
          <a:p>
            <a:pPr marL="285750" indent="-285750"/>
            <a:r>
              <a:rPr lang="de-DE" altLang="de-DE" sz="1600" dirty="0"/>
              <a:t>einem Bürgerterminal zur Nutzung aller Dienste mit Online-Ausweisfunktion</a:t>
            </a:r>
          </a:p>
          <a:p>
            <a:pPr marL="285750" indent="-285750"/>
            <a:r>
              <a:rPr lang="de-DE" altLang="de-DE" sz="1600" dirty="0"/>
              <a:t>einem mobilen Bürgeramt mit Änderungsterminal (</a:t>
            </a:r>
            <a:r>
              <a:rPr lang="de-DE" altLang="de-DE" sz="1600" dirty="0" err="1"/>
              <a:t>Änte</a:t>
            </a:r>
            <a:r>
              <a:rPr lang="de-DE" altLang="de-DE" sz="1600" dirty="0"/>
              <a:t>)</a:t>
            </a:r>
          </a:p>
          <a:p>
            <a:pPr marL="285750" indent="-285750"/>
            <a:r>
              <a:rPr lang="de-DE" altLang="de-DE" sz="1600" dirty="0"/>
              <a:t>Testmöglichkeiten für die mobile Variante der Online-Ausweisfunktion</a:t>
            </a:r>
          </a:p>
        </p:txBody>
      </p:sp>
      <p:sp>
        <p:nvSpPr>
          <p:cNvPr id="10" name="Inhaltsplatzhalter 2"/>
          <p:cNvSpPr txBox="1">
            <a:spLocks/>
          </p:cNvSpPr>
          <p:nvPr/>
        </p:nvSpPr>
        <p:spPr bwMode="auto">
          <a:xfrm>
            <a:off x="209549" y="4059949"/>
            <a:ext cx="5465861"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Messeauftritte ermöglichen das Gespräch mit Politikern und Entscheidern. </a:t>
            </a:r>
            <a:br>
              <a:rPr lang="de-DE" altLang="de-DE" sz="1200" dirty="0"/>
            </a:br>
            <a:r>
              <a:rPr lang="de-DE" altLang="de-DE" sz="1200" dirty="0"/>
              <a:t>Dr. Markus Richter (Staatssekretär im Bundesministerium des Innern und für Heimat sowie Beauftragter der Bundesregierung für Informationstechnik) im Gespräch mit Rudolf Philipeit (Vorstandsvorsitzender buergerservice.org e.V.). </a:t>
            </a:r>
          </a:p>
        </p:txBody>
      </p:sp>
      <p:sp>
        <p:nvSpPr>
          <p:cNvPr id="5" name="Foliennummernplatzhalter 4">
            <a:extLst>
              <a:ext uri="{FF2B5EF4-FFF2-40B4-BE49-F238E27FC236}">
                <a16:creationId xmlns:a16="http://schemas.microsoft.com/office/drawing/2014/main" id="{4AA4E68E-DAAF-4032-AE36-2F30C94405F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72</a:t>
            </a:fld>
            <a:endParaRPr lang="de-DE" dirty="0"/>
          </a:p>
        </p:txBody>
      </p:sp>
    </p:spTree>
    <p:extLst>
      <p:ext uri="{BB962C8B-B14F-4D97-AF65-F5344CB8AC3E}">
        <p14:creationId xmlns:p14="http://schemas.microsoft.com/office/powerpoint/2010/main" val="517783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75763E82-B5A8-444A-A50B-2C976ADC50D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auf Messen – Smart Country </a:t>
            </a:r>
            <a:r>
              <a:rPr lang="de-DE" b="1" dirty="0" err="1">
                <a:solidFill>
                  <a:srgbClr val="5489C2"/>
                </a:solidFill>
              </a:rPr>
              <a:t>Convention</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1341097"/>
            <a:ext cx="4861906" cy="2736328"/>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668" y="913699"/>
            <a:ext cx="3467188" cy="1675807"/>
          </a:xfrm>
          <a:prstGeom prst="rect">
            <a:avLst/>
          </a:prstGeom>
        </p:spPr>
      </p:pic>
      <p:sp>
        <p:nvSpPr>
          <p:cNvPr id="8" name="Inhaltsplatzhalter 2"/>
          <p:cNvSpPr txBox="1">
            <a:spLocks/>
          </p:cNvSpPr>
          <p:nvPr/>
        </p:nvSpPr>
        <p:spPr bwMode="auto">
          <a:xfrm>
            <a:off x="5291417" y="2190750"/>
            <a:ext cx="3776955"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Messestand besteht aus </a:t>
            </a:r>
          </a:p>
          <a:p>
            <a:pPr marL="285750" indent="-285750"/>
            <a:r>
              <a:rPr lang="de-DE" altLang="de-DE" sz="1600" dirty="0"/>
              <a:t>einem Bürgerterminal zur Nutzung aller Dienste mit Online-Ausweisfunktion</a:t>
            </a:r>
          </a:p>
          <a:p>
            <a:pPr marL="285750" indent="-285750"/>
            <a:r>
              <a:rPr lang="de-DE" altLang="de-DE" sz="1600" dirty="0"/>
              <a:t>einem mobilen Bürgeramt mit Änderungsterminal (</a:t>
            </a:r>
            <a:r>
              <a:rPr lang="de-DE" altLang="de-DE" sz="1600" dirty="0" err="1"/>
              <a:t>Änte</a:t>
            </a:r>
            <a:r>
              <a:rPr lang="de-DE" altLang="de-DE" sz="1600" dirty="0"/>
              <a:t>)</a:t>
            </a:r>
          </a:p>
          <a:p>
            <a:pPr marL="285750" indent="-285750"/>
            <a:r>
              <a:rPr lang="de-DE" altLang="de-DE" sz="1600" dirty="0"/>
              <a:t>Testmöglichkeiten für die mobile Variante der Online-Ausweisfunktion</a:t>
            </a:r>
          </a:p>
        </p:txBody>
      </p:sp>
      <p:sp>
        <p:nvSpPr>
          <p:cNvPr id="10" name="Inhaltsplatzhalter 2"/>
          <p:cNvSpPr txBox="1">
            <a:spLocks/>
          </p:cNvSpPr>
          <p:nvPr/>
        </p:nvSpPr>
        <p:spPr bwMode="auto">
          <a:xfrm>
            <a:off x="209550" y="4059949"/>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Nach entsprechenden Vorträgen bilden sich Warteschlangen für eine Freischaltung der </a:t>
            </a:r>
            <a:br>
              <a:rPr lang="de-DE" altLang="de-DE" sz="1200" dirty="0"/>
            </a:br>
            <a:r>
              <a:rPr lang="de-DE" altLang="de-DE" sz="1200" dirty="0"/>
              <a:t>Online-Ausweisfunktion des Personalausweises.</a:t>
            </a:r>
          </a:p>
        </p:txBody>
      </p:sp>
      <p:sp>
        <p:nvSpPr>
          <p:cNvPr id="5" name="Foliennummernplatzhalter 4">
            <a:extLst>
              <a:ext uri="{FF2B5EF4-FFF2-40B4-BE49-F238E27FC236}">
                <a16:creationId xmlns:a16="http://schemas.microsoft.com/office/drawing/2014/main" id="{B1D8053B-17F7-41AC-AAC0-3C508E2C38D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73</a:t>
            </a:fld>
            <a:endParaRPr lang="de-DE" dirty="0"/>
          </a:p>
        </p:txBody>
      </p:sp>
    </p:spTree>
    <p:extLst>
      <p:ext uri="{BB962C8B-B14F-4D97-AF65-F5344CB8AC3E}">
        <p14:creationId xmlns:p14="http://schemas.microsoft.com/office/powerpoint/2010/main" val="3071982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0A7F4D1-A721-481D-8C5A-24193CFFDE0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Die Show Lane auf Messen – Digital Gipfel 2019</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1341850"/>
            <a:ext cx="4861906" cy="2734822"/>
          </a:xfrm>
          <a:prstGeom prst="rect">
            <a:avLst/>
          </a:prstGeom>
        </p:spPr>
      </p:pic>
      <p:sp>
        <p:nvSpPr>
          <p:cNvPr id="11" name="Datumsplatzhalter 10"/>
          <p:cNvSpPr>
            <a:spLocks noGrp="1"/>
          </p:cNvSpPr>
          <p:nvPr>
            <p:ph type="dt" sz="half" idx="10"/>
          </p:nvPr>
        </p:nvSpPr>
        <p:spPr/>
        <p:txBody>
          <a:bodyPr/>
          <a:lstStyle/>
          <a:p>
            <a:pPr>
              <a:defRPr/>
            </a:pPr>
            <a:r>
              <a:rPr lang="de-DE"/>
              <a:t>27. Juli 2026</a:t>
            </a:r>
            <a:endParaRPr lang="de-DE" dirty="0"/>
          </a:p>
        </p:txBody>
      </p:sp>
      <p:sp>
        <p:nvSpPr>
          <p:cNvPr id="12" name="Fußzeilenplatzhalter 11"/>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0656" y="913699"/>
            <a:ext cx="2979212" cy="1675807"/>
          </a:xfrm>
          <a:prstGeom prst="rect">
            <a:avLst/>
          </a:prstGeom>
        </p:spPr>
      </p:pic>
      <p:sp>
        <p:nvSpPr>
          <p:cNvPr id="8" name="Inhaltsplatzhalter 2"/>
          <p:cNvSpPr txBox="1">
            <a:spLocks/>
          </p:cNvSpPr>
          <p:nvPr/>
        </p:nvSpPr>
        <p:spPr bwMode="auto">
          <a:xfrm>
            <a:off x="5291417" y="2190750"/>
            <a:ext cx="3776955" cy="25336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Der Messestand besteht aus </a:t>
            </a:r>
          </a:p>
          <a:p>
            <a:pPr marL="285750" indent="-285750"/>
            <a:r>
              <a:rPr lang="de-DE" altLang="de-DE" sz="1600" dirty="0"/>
              <a:t>einem Bürgerterminal zur Nutzung aller Dienste mit Online-Ausweisfunktion</a:t>
            </a:r>
          </a:p>
          <a:p>
            <a:pPr marL="285750" indent="-285750"/>
            <a:r>
              <a:rPr lang="de-DE" altLang="de-DE" sz="1600" dirty="0"/>
              <a:t>Präsentation mobile Variante der Online-Ausweisfunktion für VERIMI</a:t>
            </a:r>
          </a:p>
          <a:p>
            <a:pPr marL="285750" indent="-285750"/>
            <a:r>
              <a:rPr lang="de-DE" altLang="de-DE" sz="1600" dirty="0"/>
              <a:t>Ausblick auf die Ableitung der </a:t>
            </a:r>
            <a:r>
              <a:rPr lang="de-DE" altLang="de-DE" sz="1600" dirty="0" err="1"/>
              <a:t>eID</a:t>
            </a:r>
            <a:r>
              <a:rPr lang="de-DE" altLang="de-DE" sz="1600" dirty="0"/>
              <a:t> in das Secure-Element eines Smartphones (OPTIMOS 2.0)</a:t>
            </a:r>
          </a:p>
        </p:txBody>
      </p:sp>
      <p:sp>
        <p:nvSpPr>
          <p:cNvPr id="10" name="Inhaltsplatzhalter 2"/>
          <p:cNvSpPr txBox="1">
            <a:spLocks/>
          </p:cNvSpPr>
          <p:nvPr/>
        </p:nvSpPr>
        <p:spPr bwMode="auto">
          <a:xfrm>
            <a:off x="209550" y="4059949"/>
            <a:ext cx="3810328" cy="361950"/>
          </a:xfrm>
          <a:prstGeom prst="rect">
            <a:avLst/>
          </a:prstGeom>
          <a:solidFill>
            <a:schemeClr val="bg1"/>
          </a:solidFill>
          <a:ln>
            <a:noFill/>
          </a:ln>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200" dirty="0"/>
              <a:t>Der Digital Gipfel hat beste Gelegenheiten eröffnet, um die Online-Ausweisfunktion auf Top-Level-Ebene </a:t>
            </a:r>
            <a:br>
              <a:rPr lang="de-DE" altLang="de-DE" sz="1200" dirty="0"/>
            </a:br>
            <a:r>
              <a:rPr lang="de-DE" altLang="de-DE" sz="1200" dirty="0"/>
              <a:t>von Politik, Wirtschaft und Verwaltung zu zeigen.</a:t>
            </a:r>
          </a:p>
        </p:txBody>
      </p:sp>
      <p:sp>
        <p:nvSpPr>
          <p:cNvPr id="5" name="Foliennummernplatzhalter 4">
            <a:extLst>
              <a:ext uri="{FF2B5EF4-FFF2-40B4-BE49-F238E27FC236}">
                <a16:creationId xmlns:a16="http://schemas.microsoft.com/office/drawing/2014/main" id="{B35FD3F3-849A-4CD9-B89A-B16BF394BAD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74</a:t>
            </a:fld>
            <a:endParaRPr lang="de-DE" dirty="0"/>
          </a:p>
        </p:txBody>
      </p:sp>
    </p:spTree>
    <p:extLst>
      <p:ext uri="{BB962C8B-B14F-4D97-AF65-F5344CB8AC3E}">
        <p14:creationId xmlns:p14="http://schemas.microsoft.com/office/powerpoint/2010/main" val="92765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35AC5921-6930-4EE7-AE10-8209985F01F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059" y="3235927"/>
            <a:ext cx="1455542" cy="726505"/>
          </a:xfrm>
          <a:prstGeom prst="rect">
            <a:avLst/>
          </a:prstGeom>
        </p:spPr>
      </p:pic>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Registry Lane</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D4354EC-80A8-4052-967E-9796BA26AD5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75</a:t>
            </a:fld>
            <a:endParaRPr lang="de-DE" dirty="0"/>
          </a:p>
        </p:txBody>
      </p:sp>
    </p:spTree>
    <p:extLst>
      <p:ext uri="{BB962C8B-B14F-4D97-AF65-F5344CB8AC3E}">
        <p14:creationId xmlns:p14="http://schemas.microsoft.com/office/powerpoint/2010/main" val="193596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4E6D9C1E-CADD-4437-B2D4-0A3DADC7BDE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-Registry Lane Digital Service Point-</a:t>
            </a:r>
            <a:endParaRPr lang="de-DE" dirty="0"/>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9" name="Fußzeilenplatzhalter 8"/>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3" name="Gruppieren 2"/>
          <p:cNvGrpSpPr/>
          <p:nvPr/>
        </p:nvGrpSpPr>
        <p:grpSpPr>
          <a:xfrm>
            <a:off x="191181" y="886408"/>
            <a:ext cx="8863065" cy="4045537"/>
            <a:chOff x="191180" y="1047163"/>
            <a:chExt cx="11902166" cy="5432732"/>
          </a:xfrm>
        </p:grpSpPr>
        <p:pic>
          <p:nvPicPr>
            <p:cNvPr id="28" name="Grafik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600" y="4586400"/>
              <a:ext cx="1987350" cy="1173600"/>
            </a:xfrm>
            <a:prstGeom prst="rect">
              <a:avLst/>
            </a:prstGeom>
          </p:spPr>
        </p:pic>
        <p:sp>
          <p:nvSpPr>
            <p:cNvPr id="29" name="Textfeld 84"/>
            <p:cNvSpPr txBox="1"/>
            <p:nvPr/>
          </p:nvSpPr>
          <p:spPr>
            <a:xfrm>
              <a:off x="9520597" y="2797587"/>
              <a:ext cx="2572749" cy="867955"/>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1200" b="1" dirty="0">
                  <a:solidFill>
                    <a:srgbClr val="000000"/>
                  </a:solidFill>
                  <a:latin typeface="Calibri" panose="020F0502020204030204" pitchFamily="34" charset="0"/>
                </a:rPr>
                <a:t>Schritt 3:</a:t>
              </a:r>
              <a:br>
                <a:rPr lang="de-DE" sz="1200" dirty="0">
                  <a:solidFill>
                    <a:srgbClr val="000000"/>
                  </a:solidFill>
                  <a:latin typeface="Calibri" panose="020F0502020204030204" pitchFamily="34" charset="0"/>
                </a:rPr>
              </a:br>
              <a:r>
                <a:rPr lang="de-DE" sz="1200" dirty="0">
                  <a:solidFill>
                    <a:srgbClr val="000000"/>
                  </a:solidFill>
                  <a:latin typeface="Calibri" panose="020F0502020204030204" pitchFamily="34" charset="0"/>
                </a:rPr>
                <a:t>Am Digital Service Point für</a:t>
              </a:r>
              <a:br>
                <a:rPr lang="de-DE" sz="1200" dirty="0">
                  <a:solidFill>
                    <a:srgbClr val="000000"/>
                  </a:solidFill>
                  <a:latin typeface="Calibri" panose="020F0502020204030204" pitchFamily="34" charset="0"/>
                </a:rPr>
              </a:br>
              <a:r>
                <a:rPr lang="de-DE" sz="1200" dirty="0">
                  <a:solidFill>
                    <a:srgbClr val="000000"/>
                  </a:solidFill>
                  <a:latin typeface="Calibri" panose="020F0502020204030204" pitchFamily="34" charset="0"/>
                </a:rPr>
                <a:t>digitale Dienste registrieren</a:t>
              </a:r>
            </a:p>
          </p:txBody>
        </p:sp>
        <p:grpSp>
          <p:nvGrpSpPr>
            <p:cNvPr id="31" name="Group 131"/>
            <p:cNvGrpSpPr/>
            <p:nvPr/>
          </p:nvGrpSpPr>
          <p:grpSpPr>
            <a:xfrm>
              <a:off x="7502838" y="1581557"/>
              <a:ext cx="1111316" cy="1077155"/>
              <a:chOff x="8904390" y="2959516"/>
              <a:chExt cx="1111316" cy="1077155"/>
            </a:xfrm>
          </p:grpSpPr>
          <p:grpSp>
            <p:nvGrpSpPr>
              <p:cNvPr id="32" name="Group 104">
                <a:extLst>
                  <a:ext uri="{FF2B5EF4-FFF2-40B4-BE49-F238E27FC236}">
                    <a16:creationId xmlns:a16="http://schemas.microsoft.com/office/drawing/2014/main" id="{90856EFC-8C43-4CA6-AC7E-2507661A820D}"/>
                  </a:ext>
                </a:extLst>
              </p:cNvPr>
              <p:cNvGrpSpPr>
                <a:grpSpLocks noChangeAspect="1"/>
              </p:cNvGrpSpPr>
              <p:nvPr/>
            </p:nvGrpSpPr>
            <p:grpSpPr>
              <a:xfrm>
                <a:off x="9012525" y="2959516"/>
                <a:ext cx="1003181" cy="1077155"/>
                <a:chOff x="11005726" y="3890550"/>
                <a:chExt cx="97253" cy="104424"/>
              </a:xfrm>
              <a:solidFill>
                <a:srgbClr val="C3C3C3"/>
              </a:solidFill>
            </p:grpSpPr>
            <p:sp>
              <p:nvSpPr>
                <p:cNvPr id="34"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800"/>
                </a:p>
              </p:txBody>
            </p:sp>
            <p:sp>
              <p:nvSpPr>
                <p:cNvPr id="35"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800"/>
                </a:p>
              </p:txBody>
            </p:sp>
            <p:sp>
              <p:nvSpPr>
                <p:cNvPr id="36"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800"/>
                </a:p>
              </p:txBody>
            </p:sp>
            <p:sp>
              <p:nvSpPr>
                <p:cNvPr id="38"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800"/>
                </a:p>
              </p:txBody>
            </p:sp>
          </p:grpSp>
          <p:sp>
            <p:nvSpPr>
              <p:cNvPr id="33" name="Freeform: Shape 1710">
                <a:extLst>
                  <a:ext uri="{FF2B5EF4-FFF2-40B4-BE49-F238E27FC236}">
                    <a16:creationId xmlns:a16="http://schemas.microsoft.com/office/drawing/2014/main" id="{A7A390FD-9478-4576-8ABF-CD10CE4BC8A8}"/>
                  </a:ext>
                </a:extLst>
              </p:cNvPr>
              <p:cNvSpPr>
                <a:spLocks noChangeAspect="1"/>
              </p:cNvSpPr>
              <p:nvPr/>
            </p:nvSpPr>
            <p:spPr>
              <a:xfrm>
                <a:off x="8904390" y="3204000"/>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sz="800"/>
              </a:p>
            </p:txBody>
          </p:sp>
        </p:grpSp>
        <p:sp>
          <p:nvSpPr>
            <p:cNvPr id="39" name="Nach unten gekrümmter Pfeil 98"/>
            <p:cNvSpPr/>
            <p:nvPr/>
          </p:nvSpPr>
          <p:spPr bwMode="auto">
            <a:xfrm rot="21206081">
              <a:off x="2892087" y="2940558"/>
              <a:ext cx="7400101" cy="1811720"/>
            </a:xfrm>
            <a:prstGeom prst="curvedDownArrow">
              <a:avLst>
                <a:gd name="adj1" fmla="val 25000"/>
                <a:gd name="adj2" fmla="val 50000"/>
                <a:gd name="adj3" fmla="val 33133"/>
              </a:avLst>
            </a:prstGeom>
            <a:solidFill>
              <a:schemeClr val="bg2"/>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57601" indent="-357601" fontAlgn="base">
                <a:spcBef>
                  <a:spcPct val="50000"/>
                </a:spcBef>
                <a:spcAft>
                  <a:spcPct val="0"/>
                </a:spcAft>
                <a:buClr>
                  <a:srgbClr val="B7200E"/>
                </a:buClr>
                <a:buSzPct val="75000"/>
                <a:tabLst>
                  <a:tab pos="357601" algn="l"/>
                </a:tabLst>
              </a:pPr>
              <a:endParaRPr lang="de-DE" sz="1100">
                <a:solidFill>
                  <a:srgbClr val="000000"/>
                </a:solidFill>
                <a:latin typeface="Calibri" panose="020F0502020204030204" pitchFamily="34" charset="0"/>
              </a:endParaRPr>
            </a:p>
          </p:txBody>
        </p:sp>
        <p:grpSp>
          <p:nvGrpSpPr>
            <p:cNvPr id="46" name="Group 118"/>
            <p:cNvGrpSpPr/>
            <p:nvPr/>
          </p:nvGrpSpPr>
          <p:grpSpPr>
            <a:xfrm>
              <a:off x="8649018" y="4121137"/>
              <a:ext cx="879484" cy="1638863"/>
              <a:chOff x="4617183" y="3963267"/>
              <a:chExt cx="559921" cy="1239614"/>
            </a:xfrm>
            <a:effectLst/>
          </p:grpSpPr>
          <p:sp>
            <p:nvSpPr>
              <p:cNvPr id="47"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1800"/>
              </a:p>
            </p:txBody>
          </p:sp>
          <p:sp>
            <p:nvSpPr>
              <p:cNvPr id="48"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1800"/>
              </a:p>
            </p:txBody>
          </p:sp>
        </p:grpSp>
        <p:grpSp>
          <p:nvGrpSpPr>
            <p:cNvPr id="49" name="Group 115"/>
            <p:cNvGrpSpPr/>
            <p:nvPr/>
          </p:nvGrpSpPr>
          <p:grpSpPr>
            <a:xfrm>
              <a:off x="4465234" y="2251706"/>
              <a:ext cx="559921" cy="1249304"/>
              <a:chOff x="6443748" y="4446684"/>
              <a:chExt cx="559921" cy="1249304"/>
            </a:xfrm>
          </p:grpSpPr>
          <p:sp>
            <p:nvSpPr>
              <p:cNvPr id="50" name="Rechteck 560"/>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91440" tIns="45720" rIns="91440" bIns="45720" numCol="1" anchor="t" anchorCtr="0" compatLnSpc="1">
                <a:prstTxWarp prst="textNoShape">
                  <a:avLst/>
                </a:prstTxWarp>
              </a:bodyPr>
              <a:lstStyle/>
              <a:p>
                <a:endParaRPr lang="de-DE" sz="1800"/>
              </a:p>
            </p:txBody>
          </p:sp>
          <p:sp>
            <p:nvSpPr>
              <p:cNvPr id="51" name="Rechteck 561"/>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1800"/>
              </a:p>
            </p:txBody>
          </p:sp>
          <p:sp>
            <p:nvSpPr>
              <p:cNvPr id="52" name="Freeform 6"/>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1800"/>
              </a:p>
            </p:txBody>
          </p:sp>
        </p:grpSp>
        <p:grpSp>
          <p:nvGrpSpPr>
            <p:cNvPr id="53" name="Group 47"/>
            <p:cNvGrpSpPr/>
            <p:nvPr/>
          </p:nvGrpSpPr>
          <p:grpSpPr>
            <a:xfrm>
              <a:off x="5015850" y="2121999"/>
              <a:ext cx="559921" cy="1239614"/>
              <a:chOff x="4617183" y="3963267"/>
              <a:chExt cx="559921" cy="1239614"/>
            </a:xfrm>
            <a:effectLst/>
          </p:grpSpPr>
          <p:sp>
            <p:nvSpPr>
              <p:cNvPr id="55"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1800"/>
              </a:p>
            </p:txBody>
          </p:sp>
          <p:sp>
            <p:nvSpPr>
              <p:cNvPr id="58"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1800"/>
              </a:p>
            </p:txBody>
          </p:sp>
        </p:grpSp>
        <p:grpSp>
          <p:nvGrpSpPr>
            <p:cNvPr id="59" name="Group 3"/>
            <p:cNvGrpSpPr/>
            <p:nvPr/>
          </p:nvGrpSpPr>
          <p:grpSpPr>
            <a:xfrm>
              <a:off x="5711116" y="1140379"/>
              <a:ext cx="1520731" cy="1476000"/>
              <a:chOff x="3205198" y="1215520"/>
              <a:chExt cx="1520731" cy="1476000"/>
            </a:xfrm>
          </p:grpSpPr>
          <p:grpSp>
            <p:nvGrpSpPr>
              <p:cNvPr id="60" name="Group 72">
                <a:extLst>
                  <a:ext uri="{FF2B5EF4-FFF2-40B4-BE49-F238E27FC236}">
                    <a16:creationId xmlns:a16="http://schemas.microsoft.com/office/drawing/2014/main" id="{50DC5755-54AD-45BC-BA93-340986BC7C42}"/>
                  </a:ext>
                </a:extLst>
              </p:cNvPr>
              <p:cNvGrpSpPr>
                <a:grpSpLocks noChangeAspect="1"/>
              </p:cNvGrpSpPr>
              <p:nvPr/>
            </p:nvGrpSpPr>
            <p:grpSpPr>
              <a:xfrm>
                <a:off x="3205198" y="1215520"/>
                <a:ext cx="1520731" cy="1476000"/>
                <a:chOff x="7269779" y="5252764"/>
                <a:chExt cx="152378" cy="147896"/>
              </a:xfrm>
              <a:solidFill>
                <a:srgbClr val="C3C3C3"/>
              </a:solidFill>
            </p:grpSpPr>
            <p:sp>
              <p:nvSpPr>
                <p:cNvPr id="65" name="Freeform: Shape 1546">
                  <a:extLst>
                    <a:ext uri="{FF2B5EF4-FFF2-40B4-BE49-F238E27FC236}">
                      <a16:creationId xmlns:a16="http://schemas.microsoft.com/office/drawing/2014/main" id="{24C77EAE-60E9-4161-9B7F-B18D3B77F70A}"/>
                    </a:ext>
                  </a:extLst>
                </p:cNvPr>
                <p:cNvSpPr/>
                <p:nvPr/>
              </p:nvSpPr>
              <p:spPr>
                <a:xfrm>
                  <a:off x="7269779" y="5252764"/>
                  <a:ext cx="152378" cy="147896"/>
                </a:xfrm>
                <a:custGeom>
                  <a:avLst/>
                  <a:gdLst>
                    <a:gd name="connsiteX0" fmla="*/ 150585 w 152377"/>
                    <a:gd name="connsiteY0" fmla="*/ 145880 h 147896"/>
                    <a:gd name="connsiteX1" fmla="*/ 139381 w 152377"/>
                    <a:gd name="connsiteY1" fmla="*/ 145880 h 147896"/>
                    <a:gd name="connsiteX2" fmla="*/ 139381 w 152377"/>
                    <a:gd name="connsiteY2" fmla="*/ 73724 h 147896"/>
                    <a:gd name="connsiteX3" fmla="*/ 148792 w 152377"/>
                    <a:gd name="connsiteY3" fmla="*/ 84032 h 147896"/>
                    <a:gd name="connsiteX4" fmla="*/ 150585 w 152377"/>
                    <a:gd name="connsiteY4" fmla="*/ 84928 h 147896"/>
                    <a:gd name="connsiteX5" fmla="*/ 151930 w 152377"/>
                    <a:gd name="connsiteY5" fmla="*/ 84480 h 147896"/>
                    <a:gd name="connsiteX6" fmla="*/ 151930 w 152377"/>
                    <a:gd name="connsiteY6" fmla="*/ 81343 h 147896"/>
                    <a:gd name="connsiteX7" fmla="*/ 77982 w 152377"/>
                    <a:gd name="connsiteY7" fmla="*/ 672 h 147896"/>
                    <a:gd name="connsiteX8" fmla="*/ 74844 w 152377"/>
                    <a:gd name="connsiteY8" fmla="*/ 672 h 147896"/>
                    <a:gd name="connsiteX9" fmla="*/ 896 w 152377"/>
                    <a:gd name="connsiteY9" fmla="*/ 81343 h 147896"/>
                    <a:gd name="connsiteX10" fmla="*/ 896 w 152377"/>
                    <a:gd name="connsiteY10" fmla="*/ 84480 h 147896"/>
                    <a:gd name="connsiteX11" fmla="*/ 4034 w 152377"/>
                    <a:gd name="connsiteY11" fmla="*/ 84480 h 147896"/>
                    <a:gd name="connsiteX12" fmla="*/ 13445 w 152377"/>
                    <a:gd name="connsiteY12" fmla="*/ 74172 h 147896"/>
                    <a:gd name="connsiteX13" fmla="*/ 13445 w 152377"/>
                    <a:gd name="connsiteY13" fmla="*/ 146328 h 147896"/>
                    <a:gd name="connsiteX14" fmla="*/ 2241 w 152377"/>
                    <a:gd name="connsiteY14" fmla="*/ 146328 h 147896"/>
                    <a:gd name="connsiteX15" fmla="*/ 0 w 152377"/>
                    <a:gd name="connsiteY15" fmla="*/ 148569 h 147896"/>
                    <a:gd name="connsiteX16" fmla="*/ 2241 w 152377"/>
                    <a:gd name="connsiteY16" fmla="*/ 150809 h 147896"/>
                    <a:gd name="connsiteX17" fmla="*/ 150137 w 152377"/>
                    <a:gd name="connsiteY17" fmla="*/ 150809 h 147896"/>
                    <a:gd name="connsiteX18" fmla="*/ 152378 w 152377"/>
                    <a:gd name="connsiteY18" fmla="*/ 148569 h 147896"/>
                    <a:gd name="connsiteX19" fmla="*/ 150585 w 152377"/>
                    <a:gd name="connsiteY19" fmla="*/ 145880 h 147896"/>
                    <a:gd name="connsiteX20" fmla="*/ 18375 w 152377"/>
                    <a:gd name="connsiteY20" fmla="*/ 68794 h 147896"/>
                    <a:gd name="connsiteX21" fmla="*/ 76637 w 152377"/>
                    <a:gd name="connsiteY21" fmla="*/ 5154 h 147896"/>
                    <a:gd name="connsiteX22" fmla="*/ 134899 w 152377"/>
                    <a:gd name="connsiteY22" fmla="*/ 68794 h 147896"/>
                    <a:gd name="connsiteX23" fmla="*/ 134899 w 152377"/>
                    <a:gd name="connsiteY23" fmla="*/ 145880 h 147896"/>
                    <a:gd name="connsiteX24" fmla="*/ 88738 w 152377"/>
                    <a:gd name="connsiteY24" fmla="*/ 145880 h 147896"/>
                    <a:gd name="connsiteX25" fmla="*/ 88738 w 152377"/>
                    <a:gd name="connsiteY25" fmla="*/ 107785 h 147896"/>
                    <a:gd name="connsiteX26" fmla="*/ 86497 w 152377"/>
                    <a:gd name="connsiteY26" fmla="*/ 105544 h 147896"/>
                    <a:gd name="connsiteX27" fmla="*/ 66329 w 152377"/>
                    <a:gd name="connsiteY27" fmla="*/ 105544 h 147896"/>
                    <a:gd name="connsiteX28" fmla="*/ 64088 w 152377"/>
                    <a:gd name="connsiteY28" fmla="*/ 107785 h 147896"/>
                    <a:gd name="connsiteX29" fmla="*/ 64088 w 152377"/>
                    <a:gd name="connsiteY29" fmla="*/ 145880 h 147896"/>
                    <a:gd name="connsiteX30" fmla="*/ 17927 w 152377"/>
                    <a:gd name="connsiteY30" fmla="*/ 145880 h 147896"/>
                    <a:gd name="connsiteX31" fmla="*/ 18375 w 152377"/>
                    <a:gd name="connsiteY31" fmla="*/ 68794 h 147896"/>
                    <a:gd name="connsiteX32" fmla="*/ 18375 w 152377"/>
                    <a:gd name="connsiteY32" fmla="*/ 68794 h 147896"/>
                    <a:gd name="connsiteX33" fmla="*/ 84256 w 152377"/>
                    <a:gd name="connsiteY33" fmla="*/ 145880 h 147896"/>
                    <a:gd name="connsiteX34" fmla="*/ 68570 w 152377"/>
                    <a:gd name="connsiteY34" fmla="*/ 145880 h 147896"/>
                    <a:gd name="connsiteX35" fmla="*/ 68570 w 152377"/>
                    <a:gd name="connsiteY35" fmla="*/ 110026 h 147896"/>
                    <a:gd name="connsiteX36" fmla="*/ 84256 w 152377"/>
                    <a:gd name="connsiteY36" fmla="*/ 110026 h 147896"/>
                    <a:gd name="connsiteX37" fmla="*/ 84256 w 152377"/>
                    <a:gd name="connsiteY37" fmla="*/ 145880 h 1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377" h="147896">
                      <a:moveTo>
                        <a:pt x="150585" y="145880"/>
                      </a:moveTo>
                      <a:lnTo>
                        <a:pt x="139381" y="145880"/>
                      </a:lnTo>
                      <a:lnTo>
                        <a:pt x="139381" y="73724"/>
                      </a:lnTo>
                      <a:lnTo>
                        <a:pt x="148792" y="84032"/>
                      </a:lnTo>
                      <a:cubicBezTo>
                        <a:pt x="149241" y="84480"/>
                        <a:pt x="149689" y="84928"/>
                        <a:pt x="150585" y="84928"/>
                      </a:cubicBezTo>
                      <a:cubicBezTo>
                        <a:pt x="151033" y="84928"/>
                        <a:pt x="151482" y="84928"/>
                        <a:pt x="151930" y="84480"/>
                      </a:cubicBezTo>
                      <a:cubicBezTo>
                        <a:pt x="152826" y="83584"/>
                        <a:pt x="152826" y="82239"/>
                        <a:pt x="151930" y="81343"/>
                      </a:cubicBezTo>
                      <a:lnTo>
                        <a:pt x="77982" y="672"/>
                      </a:lnTo>
                      <a:cubicBezTo>
                        <a:pt x="77085" y="-224"/>
                        <a:pt x="75741" y="-224"/>
                        <a:pt x="74844" y="672"/>
                      </a:cubicBezTo>
                      <a:lnTo>
                        <a:pt x="896" y="81343"/>
                      </a:lnTo>
                      <a:cubicBezTo>
                        <a:pt x="0" y="82239"/>
                        <a:pt x="0" y="83584"/>
                        <a:pt x="896" y="84480"/>
                      </a:cubicBezTo>
                      <a:cubicBezTo>
                        <a:pt x="1793" y="85377"/>
                        <a:pt x="3137" y="85377"/>
                        <a:pt x="4034" y="84480"/>
                      </a:cubicBezTo>
                      <a:lnTo>
                        <a:pt x="13445" y="74172"/>
                      </a:lnTo>
                      <a:lnTo>
                        <a:pt x="13445" y="146328"/>
                      </a:lnTo>
                      <a:lnTo>
                        <a:pt x="2241" y="146328"/>
                      </a:lnTo>
                      <a:cubicBezTo>
                        <a:pt x="896" y="146328"/>
                        <a:pt x="0" y="147224"/>
                        <a:pt x="0" y="148569"/>
                      </a:cubicBezTo>
                      <a:cubicBezTo>
                        <a:pt x="0" y="149913"/>
                        <a:pt x="896" y="150809"/>
                        <a:pt x="2241" y="150809"/>
                      </a:cubicBezTo>
                      <a:lnTo>
                        <a:pt x="150137" y="150809"/>
                      </a:lnTo>
                      <a:cubicBezTo>
                        <a:pt x="151482" y="150809"/>
                        <a:pt x="152378" y="149913"/>
                        <a:pt x="152378" y="148569"/>
                      </a:cubicBezTo>
                      <a:cubicBezTo>
                        <a:pt x="152378" y="147224"/>
                        <a:pt x="151930" y="145880"/>
                        <a:pt x="150585" y="145880"/>
                      </a:cubicBezTo>
                      <a:close/>
                      <a:moveTo>
                        <a:pt x="18375" y="68794"/>
                      </a:moveTo>
                      <a:lnTo>
                        <a:pt x="76637" y="5154"/>
                      </a:lnTo>
                      <a:lnTo>
                        <a:pt x="134899" y="68794"/>
                      </a:lnTo>
                      <a:lnTo>
                        <a:pt x="134899" y="145880"/>
                      </a:lnTo>
                      <a:lnTo>
                        <a:pt x="88738" y="145880"/>
                      </a:lnTo>
                      <a:lnTo>
                        <a:pt x="88738" y="107785"/>
                      </a:lnTo>
                      <a:cubicBezTo>
                        <a:pt x="88738" y="106441"/>
                        <a:pt x="87841" y="105544"/>
                        <a:pt x="86497" y="105544"/>
                      </a:cubicBezTo>
                      <a:lnTo>
                        <a:pt x="66329" y="105544"/>
                      </a:lnTo>
                      <a:cubicBezTo>
                        <a:pt x="64985" y="105544"/>
                        <a:pt x="64088" y="106441"/>
                        <a:pt x="64088" y="107785"/>
                      </a:cubicBezTo>
                      <a:lnTo>
                        <a:pt x="64088" y="145880"/>
                      </a:lnTo>
                      <a:lnTo>
                        <a:pt x="17927" y="145880"/>
                      </a:lnTo>
                      <a:lnTo>
                        <a:pt x="18375" y="68794"/>
                      </a:lnTo>
                      <a:cubicBezTo>
                        <a:pt x="18375" y="68794"/>
                        <a:pt x="18375" y="68794"/>
                        <a:pt x="18375" y="68794"/>
                      </a:cubicBezTo>
                      <a:close/>
                      <a:moveTo>
                        <a:pt x="84256" y="145880"/>
                      </a:moveTo>
                      <a:lnTo>
                        <a:pt x="68570" y="145880"/>
                      </a:lnTo>
                      <a:lnTo>
                        <a:pt x="68570" y="110026"/>
                      </a:lnTo>
                      <a:lnTo>
                        <a:pt x="84256" y="110026"/>
                      </a:lnTo>
                      <a:lnTo>
                        <a:pt x="84256" y="145880"/>
                      </a:lnTo>
                      <a:close/>
                    </a:path>
                  </a:pathLst>
                </a:custGeom>
                <a:grpFill/>
                <a:ln w="4477" cap="flat">
                  <a:noFill/>
                  <a:prstDash val="solid"/>
                  <a:miter/>
                </a:ln>
              </p:spPr>
              <p:txBody>
                <a:bodyPr rtlCol="0" anchor="ctr"/>
                <a:lstStyle/>
                <a:p>
                  <a:endParaRPr lang="en-US" sz="800"/>
                </a:p>
              </p:txBody>
            </p:sp>
            <p:sp>
              <p:nvSpPr>
                <p:cNvPr id="66" name="Freeform: Shape 1548">
                  <a:extLst>
                    <a:ext uri="{FF2B5EF4-FFF2-40B4-BE49-F238E27FC236}">
                      <a16:creationId xmlns:a16="http://schemas.microsoft.com/office/drawing/2014/main" id="{3BDA54FD-539E-44E8-BA38-8A53108D05D6}"/>
                    </a:ext>
                  </a:extLst>
                </p:cNvPr>
                <p:cNvSpPr/>
                <p:nvPr/>
              </p:nvSpPr>
              <p:spPr>
                <a:xfrm>
                  <a:off x="7371066" y="5358308"/>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sz="800"/>
                </a:p>
              </p:txBody>
            </p:sp>
            <p:sp>
              <p:nvSpPr>
                <p:cNvPr id="67" name="Freeform: Shape 1549">
                  <a:extLst>
                    <a:ext uri="{FF2B5EF4-FFF2-40B4-BE49-F238E27FC236}">
                      <a16:creationId xmlns:a16="http://schemas.microsoft.com/office/drawing/2014/main" id="{7816D2D7-EB60-4C3F-97DB-C0C299C24A6B}"/>
                    </a:ext>
                  </a:extLst>
                </p:cNvPr>
                <p:cNvSpPr/>
                <p:nvPr/>
              </p:nvSpPr>
              <p:spPr>
                <a:xfrm>
                  <a:off x="7297118" y="5358308"/>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sz="800"/>
                </a:p>
              </p:txBody>
            </p:sp>
            <p:sp>
              <p:nvSpPr>
                <p:cNvPr id="68" name="Freeform: Shape 1550">
                  <a:extLst>
                    <a:ext uri="{FF2B5EF4-FFF2-40B4-BE49-F238E27FC236}">
                      <a16:creationId xmlns:a16="http://schemas.microsoft.com/office/drawing/2014/main" id="{BBAB6703-3D8A-4647-811C-52289B5F9697}"/>
                    </a:ext>
                  </a:extLst>
                </p:cNvPr>
                <p:cNvSpPr/>
                <p:nvPr/>
              </p:nvSpPr>
              <p:spPr>
                <a:xfrm>
                  <a:off x="7371066" y="5317973"/>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sz="800"/>
                </a:p>
              </p:txBody>
            </p:sp>
            <p:sp>
              <p:nvSpPr>
                <p:cNvPr id="69" name="Freeform: Shape 1551">
                  <a:extLst>
                    <a:ext uri="{FF2B5EF4-FFF2-40B4-BE49-F238E27FC236}">
                      <a16:creationId xmlns:a16="http://schemas.microsoft.com/office/drawing/2014/main" id="{45585CD0-16F7-4635-8705-F178FCCACA8B}"/>
                    </a:ext>
                  </a:extLst>
                </p:cNvPr>
                <p:cNvSpPr/>
                <p:nvPr/>
              </p:nvSpPr>
              <p:spPr>
                <a:xfrm>
                  <a:off x="7297118" y="5317973"/>
                  <a:ext cx="22409"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sz="800"/>
                </a:p>
              </p:txBody>
            </p:sp>
            <p:sp>
              <p:nvSpPr>
                <p:cNvPr id="70" name="Freeform: Shape 1552">
                  <a:extLst>
                    <a:ext uri="{FF2B5EF4-FFF2-40B4-BE49-F238E27FC236}">
                      <a16:creationId xmlns:a16="http://schemas.microsoft.com/office/drawing/2014/main" id="{F19DF714-5A0F-4EC3-96F6-F72DD8E7B7B9}"/>
                    </a:ext>
                  </a:extLst>
                </p:cNvPr>
                <p:cNvSpPr/>
                <p:nvPr/>
              </p:nvSpPr>
              <p:spPr>
                <a:xfrm>
                  <a:off x="7333868" y="5319317"/>
                  <a:ext cx="22409" cy="31372"/>
                </a:xfrm>
                <a:custGeom>
                  <a:avLst/>
                  <a:gdLst>
                    <a:gd name="connsiteX0" fmla="*/ 22409 w 22408"/>
                    <a:gd name="connsiteY0" fmla="*/ 0 h 31371"/>
                    <a:gd name="connsiteX1" fmla="*/ 2241 w 22408"/>
                    <a:gd name="connsiteY1" fmla="*/ 0 h 31371"/>
                    <a:gd name="connsiteX2" fmla="*/ 0 w 22408"/>
                    <a:gd name="connsiteY2" fmla="*/ 2241 h 31371"/>
                    <a:gd name="connsiteX3" fmla="*/ 0 w 22408"/>
                    <a:gd name="connsiteY3" fmla="*/ 29131 h 31371"/>
                    <a:gd name="connsiteX4" fmla="*/ 2241 w 22408"/>
                    <a:gd name="connsiteY4" fmla="*/ 31372 h 31371"/>
                    <a:gd name="connsiteX5" fmla="*/ 22409 w 22408"/>
                    <a:gd name="connsiteY5" fmla="*/ 31372 h 31371"/>
                    <a:gd name="connsiteX6" fmla="*/ 24649 w 22408"/>
                    <a:gd name="connsiteY6" fmla="*/ 29131 h 31371"/>
                    <a:gd name="connsiteX7" fmla="*/ 24649 w 22408"/>
                    <a:gd name="connsiteY7" fmla="*/ 2241 h 31371"/>
                    <a:gd name="connsiteX8" fmla="*/ 22409 w 22408"/>
                    <a:gd name="connsiteY8" fmla="*/ 0 h 31371"/>
                    <a:gd name="connsiteX9" fmla="*/ 20168 w 22408"/>
                    <a:gd name="connsiteY9" fmla="*/ 26890 h 31371"/>
                    <a:gd name="connsiteX10" fmla="*/ 4482 w 22408"/>
                    <a:gd name="connsiteY10" fmla="*/ 26890 h 31371"/>
                    <a:gd name="connsiteX11" fmla="*/ 4482 w 22408"/>
                    <a:gd name="connsiteY11" fmla="*/ 4482 h 31371"/>
                    <a:gd name="connsiteX12" fmla="*/ 20168 w 22408"/>
                    <a:gd name="connsiteY12" fmla="*/ 4482 h 31371"/>
                    <a:gd name="connsiteX13" fmla="*/ 20168 w 22408"/>
                    <a:gd name="connsiteY13" fmla="*/ 26890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09" y="0"/>
                      </a:moveTo>
                      <a:lnTo>
                        <a:pt x="2241" y="0"/>
                      </a:lnTo>
                      <a:cubicBezTo>
                        <a:pt x="896" y="0"/>
                        <a:pt x="0" y="896"/>
                        <a:pt x="0" y="2241"/>
                      </a:cubicBezTo>
                      <a:lnTo>
                        <a:pt x="0" y="29131"/>
                      </a:lnTo>
                      <a:cubicBezTo>
                        <a:pt x="0" y="30476"/>
                        <a:pt x="896" y="31372"/>
                        <a:pt x="2241" y="31372"/>
                      </a:cubicBezTo>
                      <a:lnTo>
                        <a:pt x="22409" y="31372"/>
                      </a:lnTo>
                      <a:cubicBezTo>
                        <a:pt x="23753" y="31372"/>
                        <a:pt x="24649" y="30476"/>
                        <a:pt x="24649" y="29131"/>
                      </a:cubicBezTo>
                      <a:lnTo>
                        <a:pt x="24649" y="2241"/>
                      </a:lnTo>
                      <a:cubicBezTo>
                        <a:pt x="24649" y="896"/>
                        <a:pt x="23753" y="0"/>
                        <a:pt x="22409" y="0"/>
                      </a:cubicBezTo>
                      <a:close/>
                      <a:moveTo>
                        <a:pt x="20168" y="26890"/>
                      </a:moveTo>
                      <a:lnTo>
                        <a:pt x="4482" y="26890"/>
                      </a:lnTo>
                      <a:lnTo>
                        <a:pt x="4482" y="4482"/>
                      </a:lnTo>
                      <a:lnTo>
                        <a:pt x="20168" y="4482"/>
                      </a:lnTo>
                      <a:lnTo>
                        <a:pt x="20168" y="26890"/>
                      </a:lnTo>
                      <a:close/>
                    </a:path>
                  </a:pathLst>
                </a:custGeom>
                <a:grpFill/>
                <a:ln w="4477" cap="flat">
                  <a:noFill/>
                  <a:prstDash val="solid"/>
                  <a:miter/>
                </a:ln>
              </p:spPr>
              <p:txBody>
                <a:bodyPr rtlCol="0" anchor="ctr"/>
                <a:lstStyle/>
                <a:p>
                  <a:endParaRPr lang="en-US" sz="800"/>
                </a:p>
              </p:txBody>
            </p:sp>
          </p:grpSp>
          <p:sp>
            <p:nvSpPr>
              <p:cNvPr id="64" name="Rechteck 110"/>
              <p:cNvSpPr/>
              <p:nvPr/>
            </p:nvSpPr>
            <p:spPr bwMode="auto">
              <a:xfrm>
                <a:off x="3431630" y="1591331"/>
                <a:ext cx="1065500" cy="187724"/>
              </a:xfrm>
              <a:prstGeom prst="rect">
                <a:avLst/>
              </a:prstGeom>
              <a:solidFill>
                <a:schemeClr val="bg1">
                  <a:alpha val="0"/>
                </a:schemeClr>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357601" indent="-357601" algn="ctr" fontAlgn="base">
                  <a:spcAft>
                    <a:spcPct val="0"/>
                  </a:spcAft>
                  <a:buClr>
                    <a:srgbClr val="B7200E"/>
                  </a:buClr>
                  <a:buSzPct val="75000"/>
                  <a:tabLst>
                    <a:tab pos="357601" algn="l"/>
                  </a:tabLst>
                </a:pPr>
                <a:r>
                  <a:rPr lang="de-DE" sz="800" b="1" cap="all" dirty="0">
                    <a:solidFill>
                      <a:schemeClr val="bg1">
                        <a:lumMod val="50000"/>
                      </a:schemeClr>
                    </a:solidFill>
                    <a:latin typeface="Calibri" panose="020F0502020204030204" pitchFamily="34" charset="0"/>
                  </a:rPr>
                  <a:t>Rathaus</a:t>
                </a:r>
              </a:p>
              <a:p>
                <a:pPr marL="357601" indent="-357601" algn="ctr" fontAlgn="base">
                  <a:spcBef>
                    <a:spcPts val="0"/>
                  </a:spcBef>
                  <a:spcAft>
                    <a:spcPct val="0"/>
                  </a:spcAft>
                  <a:buClr>
                    <a:srgbClr val="B7200E"/>
                  </a:buClr>
                  <a:buSzPct val="75000"/>
                  <a:tabLst>
                    <a:tab pos="357601" algn="l"/>
                  </a:tabLst>
                </a:pPr>
                <a:r>
                  <a:rPr lang="de-DE" sz="800" b="1" cap="all" dirty="0" err="1">
                    <a:solidFill>
                      <a:schemeClr val="bg1">
                        <a:lumMod val="50000"/>
                      </a:schemeClr>
                    </a:solidFill>
                    <a:latin typeface="Calibri" panose="020F0502020204030204" pitchFamily="34" charset="0"/>
                  </a:rPr>
                  <a:t>bürgeramt</a:t>
                </a:r>
                <a:endParaRPr lang="de-DE" sz="800" b="1" cap="all" dirty="0">
                  <a:solidFill>
                    <a:schemeClr val="bg1">
                      <a:lumMod val="50000"/>
                    </a:schemeClr>
                  </a:solidFill>
                  <a:latin typeface="Calibri" panose="020F0502020204030204" pitchFamily="34" charset="0"/>
                </a:endParaRPr>
              </a:p>
            </p:txBody>
          </p:sp>
        </p:grpSp>
        <p:grpSp>
          <p:nvGrpSpPr>
            <p:cNvPr id="71" name="Group 78"/>
            <p:cNvGrpSpPr/>
            <p:nvPr/>
          </p:nvGrpSpPr>
          <p:grpSpPr>
            <a:xfrm>
              <a:off x="4002749" y="5230591"/>
              <a:ext cx="559921" cy="1249304"/>
              <a:chOff x="6443748" y="4446684"/>
              <a:chExt cx="559921" cy="1249304"/>
            </a:xfrm>
          </p:grpSpPr>
          <p:sp>
            <p:nvSpPr>
              <p:cNvPr id="72" name="Rechteck 560"/>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91440" tIns="45720" rIns="91440" bIns="45720" numCol="1" anchor="t" anchorCtr="0" compatLnSpc="1">
                <a:prstTxWarp prst="textNoShape">
                  <a:avLst/>
                </a:prstTxWarp>
              </a:bodyPr>
              <a:lstStyle/>
              <a:p>
                <a:endParaRPr lang="de-DE" sz="1800"/>
              </a:p>
            </p:txBody>
          </p:sp>
          <p:sp>
            <p:nvSpPr>
              <p:cNvPr id="73" name="Rechteck 561"/>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1800"/>
              </a:p>
            </p:txBody>
          </p:sp>
          <p:sp>
            <p:nvSpPr>
              <p:cNvPr id="74" name="Freeform 6"/>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1800"/>
              </a:p>
            </p:txBody>
          </p:sp>
        </p:grpSp>
        <p:grpSp>
          <p:nvGrpSpPr>
            <p:cNvPr id="75" name="Group 85"/>
            <p:cNvGrpSpPr/>
            <p:nvPr/>
          </p:nvGrpSpPr>
          <p:grpSpPr>
            <a:xfrm>
              <a:off x="4584788" y="5100884"/>
              <a:ext cx="559921" cy="1239614"/>
              <a:chOff x="4617183" y="3963267"/>
              <a:chExt cx="559921" cy="1239614"/>
            </a:xfrm>
            <a:effectLst/>
          </p:grpSpPr>
          <p:sp>
            <p:nvSpPr>
              <p:cNvPr id="76"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1800"/>
              </a:p>
            </p:txBody>
          </p:sp>
          <p:sp>
            <p:nvSpPr>
              <p:cNvPr id="77"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1800"/>
              </a:p>
            </p:txBody>
          </p:sp>
        </p:grpSp>
        <p:grpSp>
          <p:nvGrpSpPr>
            <p:cNvPr id="78" name="Group 5"/>
            <p:cNvGrpSpPr/>
            <p:nvPr/>
          </p:nvGrpSpPr>
          <p:grpSpPr>
            <a:xfrm>
              <a:off x="5303891" y="3777892"/>
              <a:ext cx="3247686" cy="2445801"/>
              <a:chOff x="6094931" y="4814439"/>
              <a:chExt cx="2824637" cy="2445801"/>
            </a:xfrm>
          </p:grpSpPr>
          <p:sp>
            <p:nvSpPr>
              <p:cNvPr id="79" name="Freeform: Shape 1526">
                <a:extLst>
                  <a:ext uri="{FF2B5EF4-FFF2-40B4-BE49-F238E27FC236}">
                    <a16:creationId xmlns:a16="http://schemas.microsoft.com/office/drawing/2014/main" id="{2AA9BB54-7A33-4D13-8EB6-E8E037ADFE7A}"/>
                  </a:ext>
                </a:extLst>
              </p:cNvPr>
              <p:cNvSpPr>
                <a:spLocks noChangeAspect="1"/>
              </p:cNvSpPr>
              <p:nvPr/>
            </p:nvSpPr>
            <p:spPr>
              <a:xfrm>
                <a:off x="6094931" y="4814439"/>
                <a:ext cx="2824637" cy="2340000"/>
              </a:xfrm>
              <a:custGeom>
                <a:avLst/>
                <a:gdLst>
                  <a:gd name="connsiteX0" fmla="*/ 150585 w 152377"/>
                  <a:gd name="connsiteY0" fmla="*/ 147672 h 147896"/>
                  <a:gd name="connsiteX1" fmla="*/ 139381 w 152377"/>
                  <a:gd name="connsiteY1" fmla="*/ 147672 h 147896"/>
                  <a:gd name="connsiteX2" fmla="*/ 139381 w 152377"/>
                  <a:gd name="connsiteY2" fmla="*/ 73724 h 147896"/>
                  <a:gd name="connsiteX3" fmla="*/ 148792 w 152377"/>
                  <a:gd name="connsiteY3" fmla="*/ 84032 h 147896"/>
                  <a:gd name="connsiteX4" fmla="*/ 150585 w 152377"/>
                  <a:gd name="connsiteY4" fmla="*/ 84928 h 147896"/>
                  <a:gd name="connsiteX5" fmla="*/ 151930 w 152377"/>
                  <a:gd name="connsiteY5" fmla="*/ 84480 h 147896"/>
                  <a:gd name="connsiteX6" fmla="*/ 151930 w 152377"/>
                  <a:gd name="connsiteY6" fmla="*/ 81343 h 147896"/>
                  <a:gd name="connsiteX7" fmla="*/ 77982 w 152377"/>
                  <a:gd name="connsiteY7" fmla="*/ 672 h 147896"/>
                  <a:gd name="connsiteX8" fmla="*/ 74844 w 152377"/>
                  <a:gd name="connsiteY8" fmla="*/ 672 h 147896"/>
                  <a:gd name="connsiteX9" fmla="*/ 896 w 152377"/>
                  <a:gd name="connsiteY9" fmla="*/ 81343 h 147896"/>
                  <a:gd name="connsiteX10" fmla="*/ 896 w 152377"/>
                  <a:gd name="connsiteY10" fmla="*/ 84480 h 147896"/>
                  <a:gd name="connsiteX11" fmla="*/ 4034 w 152377"/>
                  <a:gd name="connsiteY11" fmla="*/ 84480 h 147896"/>
                  <a:gd name="connsiteX12" fmla="*/ 13445 w 152377"/>
                  <a:gd name="connsiteY12" fmla="*/ 74172 h 147896"/>
                  <a:gd name="connsiteX13" fmla="*/ 13445 w 152377"/>
                  <a:gd name="connsiteY13" fmla="*/ 147672 h 147896"/>
                  <a:gd name="connsiteX14" fmla="*/ 2241 w 152377"/>
                  <a:gd name="connsiteY14" fmla="*/ 147672 h 147896"/>
                  <a:gd name="connsiteX15" fmla="*/ 0 w 152377"/>
                  <a:gd name="connsiteY15" fmla="*/ 149913 h 147896"/>
                  <a:gd name="connsiteX16" fmla="*/ 2241 w 152377"/>
                  <a:gd name="connsiteY16" fmla="*/ 152154 h 147896"/>
                  <a:gd name="connsiteX17" fmla="*/ 150137 w 152377"/>
                  <a:gd name="connsiteY17" fmla="*/ 152154 h 147896"/>
                  <a:gd name="connsiteX18" fmla="*/ 152378 w 152377"/>
                  <a:gd name="connsiteY18" fmla="*/ 149913 h 147896"/>
                  <a:gd name="connsiteX19" fmla="*/ 150585 w 152377"/>
                  <a:gd name="connsiteY19" fmla="*/ 147672 h 147896"/>
                  <a:gd name="connsiteX20" fmla="*/ 18375 w 152377"/>
                  <a:gd name="connsiteY20" fmla="*/ 69242 h 147896"/>
                  <a:gd name="connsiteX21" fmla="*/ 76637 w 152377"/>
                  <a:gd name="connsiteY21" fmla="*/ 5602 h 147896"/>
                  <a:gd name="connsiteX22" fmla="*/ 134899 w 152377"/>
                  <a:gd name="connsiteY22" fmla="*/ 69242 h 147896"/>
                  <a:gd name="connsiteX23" fmla="*/ 134899 w 152377"/>
                  <a:gd name="connsiteY23" fmla="*/ 69690 h 147896"/>
                  <a:gd name="connsiteX24" fmla="*/ 134899 w 152377"/>
                  <a:gd name="connsiteY24" fmla="*/ 147672 h 147896"/>
                  <a:gd name="connsiteX25" fmla="*/ 125936 w 152377"/>
                  <a:gd name="connsiteY25" fmla="*/ 147672 h 147896"/>
                  <a:gd name="connsiteX26" fmla="*/ 125936 w 152377"/>
                  <a:gd name="connsiteY26" fmla="*/ 82687 h 147896"/>
                  <a:gd name="connsiteX27" fmla="*/ 123695 w 152377"/>
                  <a:gd name="connsiteY27" fmla="*/ 80447 h 147896"/>
                  <a:gd name="connsiteX28" fmla="*/ 96805 w 152377"/>
                  <a:gd name="connsiteY28" fmla="*/ 80447 h 147896"/>
                  <a:gd name="connsiteX29" fmla="*/ 94564 w 152377"/>
                  <a:gd name="connsiteY29" fmla="*/ 82687 h 147896"/>
                  <a:gd name="connsiteX30" fmla="*/ 94564 w 152377"/>
                  <a:gd name="connsiteY30" fmla="*/ 147672 h 147896"/>
                  <a:gd name="connsiteX31" fmla="*/ 18375 w 152377"/>
                  <a:gd name="connsiteY31" fmla="*/ 147672 h 147896"/>
                  <a:gd name="connsiteX32" fmla="*/ 18375 w 152377"/>
                  <a:gd name="connsiteY32" fmla="*/ 69242 h 147896"/>
                  <a:gd name="connsiteX33" fmla="*/ 18375 w 152377"/>
                  <a:gd name="connsiteY33" fmla="*/ 69242 h 147896"/>
                  <a:gd name="connsiteX34" fmla="*/ 121454 w 152377"/>
                  <a:gd name="connsiteY34" fmla="*/ 147672 h 147896"/>
                  <a:gd name="connsiteX35" fmla="*/ 99046 w 152377"/>
                  <a:gd name="connsiteY35" fmla="*/ 147672 h 147896"/>
                  <a:gd name="connsiteX36" fmla="*/ 99046 w 152377"/>
                  <a:gd name="connsiteY36" fmla="*/ 84928 h 147896"/>
                  <a:gd name="connsiteX37" fmla="*/ 121454 w 152377"/>
                  <a:gd name="connsiteY37" fmla="*/ 84928 h 147896"/>
                  <a:gd name="connsiteX38" fmla="*/ 121454 w 152377"/>
                  <a:gd name="connsiteY38" fmla="*/ 147672 h 1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377" h="147896">
                    <a:moveTo>
                      <a:pt x="150585" y="147672"/>
                    </a:moveTo>
                    <a:lnTo>
                      <a:pt x="139381" y="147672"/>
                    </a:lnTo>
                    <a:lnTo>
                      <a:pt x="139381" y="73724"/>
                    </a:lnTo>
                    <a:lnTo>
                      <a:pt x="148792" y="84032"/>
                    </a:lnTo>
                    <a:cubicBezTo>
                      <a:pt x="149241" y="84480"/>
                      <a:pt x="149689" y="84928"/>
                      <a:pt x="150585" y="84928"/>
                    </a:cubicBezTo>
                    <a:cubicBezTo>
                      <a:pt x="151033" y="84928"/>
                      <a:pt x="151482" y="84928"/>
                      <a:pt x="151930" y="84480"/>
                    </a:cubicBezTo>
                    <a:cubicBezTo>
                      <a:pt x="152826" y="83584"/>
                      <a:pt x="152826" y="82239"/>
                      <a:pt x="151930" y="81343"/>
                    </a:cubicBezTo>
                    <a:lnTo>
                      <a:pt x="77982" y="672"/>
                    </a:lnTo>
                    <a:cubicBezTo>
                      <a:pt x="77085" y="-224"/>
                      <a:pt x="75741" y="-224"/>
                      <a:pt x="74844" y="672"/>
                    </a:cubicBezTo>
                    <a:lnTo>
                      <a:pt x="896" y="81343"/>
                    </a:lnTo>
                    <a:cubicBezTo>
                      <a:pt x="0" y="82239"/>
                      <a:pt x="0" y="83584"/>
                      <a:pt x="896" y="84480"/>
                    </a:cubicBezTo>
                    <a:cubicBezTo>
                      <a:pt x="1793" y="85376"/>
                      <a:pt x="3137" y="85376"/>
                      <a:pt x="4034" y="84480"/>
                    </a:cubicBezTo>
                    <a:lnTo>
                      <a:pt x="13445" y="74172"/>
                    </a:lnTo>
                    <a:lnTo>
                      <a:pt x="13445" y="147672"/>
                    </a:lnTo>
                    <a:lnTo>
                      <a:pt x="2241" y="147672"/>
                    </a:lnTo>
                    <a:cubicBezTo>
                      <a:pt x="896" y="147672"/>
                      <a:pt x="0" y="148569"/>
                      <a:pt x="0" y="149913"/>
                    </a:cubicBezTo>
                    <a:cubicBezTo>
                      <a:pt x="0" y="151257"/>
                      <a:pt x="896" y="152154"/>
                      <a:pt x="2241" y="152154"/>
                    </a:cubicBezTo>
                    <a:lnTo>
                      <a:pt x="150137" y="152154"/>
                    </a:lnTo>
                    <a:cubicBezTo>
                      <a:pt x="151482" y="152154"/>
                      <a:pt x="152378" y="151257"/>
                      <a:pt x="152378" y="149913"/>
                    </a:cubicBezTo>
                    <a:cubicBezTo>
                      <a:pt x="152378" y="148569"/>
                      <a:pt x="151930" y="147672"/>
                      <a:pt x="150585" y="147672"/>
                    </a:cubicBezTo>
                    <a:close/>
                    <a:moveTo>
                      <a:pt x="18375" y="69242"/>
                    </a:moveTo>
                    <a:lnTo>
                      <a:pt x="76637" y="5602"/>
                    </a:lnTo>
                    <a:lnTo>
                      <a:pt x="134899" y="69242"/>
                    </a:lnTo>
                    <a:cubicBezTo>
                      <a:pt x="134899" y="69242"/>
                      <a:pt x="134899" y="69242"/>
                      <a:pt x="134899" y="69690"/>
                    </a:cubicBezTo>
                    <a:lnTo>
                      <a:pt x="134899" y="147672"/>
                    </a:lnTo>
                    <a:lnTo>
                      <a:pt x="125936" y="147672"/>
                    </a:lnTo>
                    <a:lnTo>
                      <a:pt x="125936" y="82687"/>
                    </a:lnTo>
                    <a:cubicBezTo>
                      <a:pt x="125936" y="81343"/>
                      <a:pt x="125039" y="80447"/>
                      <a:pt x="123695" y="80447"/>
                    </a:cubicBezTo>
                    <a:lnTo>
                      <a:pt x="96805" y="80447"/>
                    </a:lnTo>
                    <a:cubicBezTo>
                      <a:pt x="95460" y="80447"/>
                      <a:pt x="94564" y="81343"/>
                      <a:pt x="94564" y="82687"/>
                    </a:cubicBezTo>
                    <a:lnTo>
                      <a:pt x="94564" y="147672"/>
                    </a:lnTo>
                    <a:lnTo>
                      <a:pt x="18375" y="147672"/>
                    </a:lnTo>
                    <a:lnTo>
                      <a:pt x="18375" y="69242"/>
                    </a:lnTo>
                    <a:cubicBezTo>
                      <a:pt x="18375" y="69242"/>
                      <a:pt x="18375" y="69242"/>
                      <a:pt x="18375" y="69242"/>
                    </a:cubicBezTo>
                    <a:close/>
                    <a:moveTo>
                      <a:pt x="121454" y="147672"/>
                    </a:moveTo>
                    <a:lnTo>
                      <a:pt x="99046" y="147672"/>
                    </a:lnTo>
                    <a:lnTo>
                      <a:pt x="99046" y="84928"/>
                    </a:lnTo>
                    <a:lnTo>
                      <a:pt x="121454" y="84928"/>
                    </a:lnTo>
                    <a:lnTo>
                      <a:pt x="121454" y="147672"/>
                    </a:lnTo>
                    <a:close/>
                  </a:path>
                </a:pathLst>
              </a:custGeom>
              <a:solidFill>
                <a:srgbClr val="C3C3C3"/>
              </a:solidFill>
              <a:ln w="4477" cap="flat">
                <a:noFill/>
                <a:prstDash val="solid"/>
                <a:miter/>
              </a:ln>
            </p:spPr>
            <p:txBody>
              <a:bodyPr rtlCol="0" anchor="ctr"/>
              <a:lstStyle/>
              <a:p>
                <a:endParaRPr lang="en-US" sz="800"/>
              </a:p>
            </p:txBody>
          </p:sp>
          <p:sp>
            <p:nvSpPr>
              <p:cNvPr id="80" name="TextBox 4"/>
              <p:cNvSpPr txBox="1"/>
              <p:nvPr/>
            </p:nvSpPr>
            <p:spPr>
              <a:xfrm>
                <a:off x="6443481" y="5648324"/>
                <a:ext cx="1590243" cy="1611916"/>
              </a:xfrm>
              <a:prstGeom prst="rect">
                <a:avLst/>
              </a:prstGeom>
              <a:noFill/>
            </p:spPr>
            <p:txBody>
              <a:bodyPr wrap="square" rtlCol="0">
                <a:spAutoFit/>
              </a:bodyPr>
              <a:lstStyle/>
              <a:p>
                <a:pPr>
                  <a:spcBef>
                    <a:spcPts val="0"/>
                  </a:spcBef>
                </a:pPr>
                <a:r>
                  <a:rPr lang="de-DE" sz="1200" dirty="0">
                    <a:solidFill>
                      <a:srgbClr val="000000"/>
                    </a:solidFill>
                    <a:latin typeface="Calibri" panose="020F0502020204030204" pitchFamily="34" charset="0"/>
                  </a:rPr>
                  <a:t>Behörden, Unternehmen, Anwaltskanzleien, Arztpraxen, Schulen, Dienstleister usw.</a:t>
                </a:r>
              </a:p>
            </p:txBody>
          </p:sp>
        </p:grpSp>
        <p:pic>
          <p:nvPicPr>
            <p:cNvPr id="81" name="Grafik 23"/>
            <p:cNvPicPr>
              <a:picLocks noChangeAspect="1"/>
            </p:cNvPicPr>
            <p:nvPr/>
          </p:nvPicPr>
          <p:blipFill>
            <a:blip r:embed="rId4" cstate="print">
              <a:clrChange>
                <a:clrFrom>
                  <a:srgbClr val="DDDEE0"/>
                </a:clrFrom>
                <a:clrTo>
                  <a:srgbClr val="DDDEE0">
                    <a:alpha val="0"/>
                  </a:srgbClr>
                </a:clrTo>
              </a:clrChange>
              <a:extLst>
                <a:ext uri="{28A0092B-C50C-407E-A947-70E740481C1C}">
                  <a14:useLocalDpi xmlns:a14="http://schemas.microsoft.com/office/drawing/2010/main" val="0"/>
                </a:ext>
              </a:extLst>
            </a:blip>
            <a:stretch>
              <a:fillRect/>
            </a:stretch>
          </p:blipFill>
          <p:spPr>
            <a:xfrm>
              <a:off x="9925609" y="4121137"/>
              <a:ext cx="1319641" cy="1759522"/>
            </a:xfrm>
            <a:prstGeom prst="rect">
              <a:avLst/>
            </a:prstGeom>
          </p:spPr>
        </p:pic>
        <p:sp>
          <p:nvSpPr>
            <p:cNvPr id="82" name="Textfeld 84"/>
            <p:cNvSpPr txBox="1"/>
            <p:nvPr/>
          </p:nvSpPr>
          <p:spPr>
            <a:xfrm>
              <a:off x="4028473" y="3900960"/>
              <a:ext cx="1665994" cy="1363929"/>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1200" b="1" dirty="0">
                  <a:solidFill>
                    <a:srgbClr val="000000"/>
                  </a:solidFill>
                  <a:latin typeface="Calibri" panose="020F0502020204030204" pitchFamily="34" charset="0"/>
                </a:rPr>
                <a:t>Schritt 1:</a:t>
              </a:r>
              <a:br>
                <a:rPr lang="de-DE" sz="1200" dirty="0">
                  <a:solidFill>
                    <a:srgbClr val="000000"/>
                  </a:solidFill>
                  <a:latin typeface="Calibri" panose="020F0502020204030204" pitchFamily="34" charset="0"/>
                </a:rPr>
              </a:br>
              <a:r>
                <a:rPr lang="de-DE" sz="1200" dirty="0">
                  <a:solidFill>
                    <a:srgbClr val="000000"/>
                  </a:solidFill>
                  <a:latin typeface="Calibri" panose="020F0502020204030204" pitchFamily="34" charset="0"/>
                </a:rPr>
                <a:t>Hinweis auf Registrierung</a:t>
              </a:r>
              <a:br>
                <a:rPr lang="de-DE" sz="1200" dirty="0">
                  <a:solidFill>
                    <a:srgbClr val="000000"/>
                  </a:solidFill>
                  <a:latin typeface="Calibri" panose="020F0502020204030204" pitchFamily="34" charset="0"/>
                </a:rPr>
              </a:br>
              <a:r>
                <a:rPr lang="de-DE" sz="1200" dirty="0">
                  <a:solidFill>
                    <a:srgbClr val="000000"/>
                  </a:solidFill>
                  <a:latin typeface="Calibri" panose="020F0502020204030204" pitchFamily="34" charset="0"/>
                </a:rPr>
                <a:t>mit dem Online-Ausweis</a:t>
              </a:r>
            </a:p>
          </p:txBody>
        </p:sp>
        <p:sp>
          <p:nvSpPr>
            <p:cNvPr id="83" name="Textfeld 53"/>
            <p:cNvSpPr txBox="1"/>
            <p:nvPr/>
          </p:nvSpPr>
          <p:spPr>
            <a:xfrm>
              <a:off x="466902" y="1047163"/>
              <a:ext cx="3448274" cy="2397207"/>
            </a:xfrm>
            <a:prstGeom prst="rect">
              <a:avLst/>
            </a:prstGeom>
            <a:noFill/>
          </p:spPr>
          <p:txBody>
            <a:bodyPr wrap="square" rtlCol="0">
              <a:spAutoFit/>
            </a:bodyPr>
            <a:lstStyle/>
            <a:p>
              <a:pPr fontAlgn="base">
                <a:spcAft>
                  <a:spcPct val="0"/>
                </a:spcAft>
                <a:buClr>
                  <a:srgbClr val="B7200E"/>
                </a:buClr>
                <a:buSzPct val="75000"/>
                <a:buFont typeface="Wingdings" pitchFamily="2" charset="2"/>
                <a:buNone/>
              </a:pPr>
              <a:r>
                <a:rPr lang="de-DE" sz="1400" b="1" dirty="0">
                  <a:solidFill>
                    <a:srgbClr val="58AB27"/>
                  </a:solidFill>
                  <a:latin typeface="Calibri" panose="020F0502020204030204" pitchFamily="34" charset="0"/>
                </a:rPr>
                <a:t>Beispiele</a:t>
              </a:r>
              <a:endParaRPr lang="de-DE" sz="800" b="1" dirty="0">
                <a:solidFill>
                  <a:srgbClr val="58AB27"/>
                </a:solidFill>
                <a:latin typeface="Calibri" panose="020F0502020204030204" pitchFamily="34" charset="0"/>
              </a:endParaRPr>
            </a:p>
            <a:p>
              <a:pPr marL="85725" indent="-85725" fontAlgn="base">
                <a:spcBef>
                  <a:spcPts val="0"/>
                </a:spcBef>
                <a:spcAft>
                  <a:spcPct val="0"/>
                </a:spcAft>
                <a:buClr>
                  <a:srgbClr val="697DA9"/>
                </a:buClr>
                <a:buSzPct val="75000"/>
                <a:buFont typeface="Arial" panose="020B0604020202020204" pitchFamily="34" charset="0"/>
                <a:buChar char="•"/>
              </a:pPr>
              <a:r>
                <a:rPr lang="de-DE" sz="1200" dirty="0" err="1">
                  <a:solidFill>
                    <a:srgbClr val="000000"/>
                  </a:solidFill>
                  <a:latin typeface="Calibri" panose="020F0502020204030204" pitchFamily="34" charset="0"/>
                </a:rPr>
                <a:t>BundID</a:t>
              </a:r>
              <a:r>
                <a:rPr lang="de-DE" sz="1200" dirty="0">
                  <a:solidFill>
                    <a:srgbClr val="000000"/>
                  </a:solidFill>
                  <a:latin typeface="Calibri" panose="020F0502020204030204" pitchFamily="34" charset="0"/>
                </a:rPr>
                <a:t>/</a:t>
              </a:r>
              <a:r>
                <a:rPr lang="de-DE" sz="1200" dirty="0" err="1">
                  <a:solidFill>
                    <a:srgbClr val="000000"/>
                  </a:solidFill>
                  <a:latin typeface="Calibri" panose="020F0502020204030204" pitchFamily="34" charset="0"/>
                </a:rPr>
                <a:t>DeutschlandID</a:t>
              </a:r>
              <a:endParaRPr lang="de-DE" sz="1200" dirty="0">
                <a:solidFill>
                  <a:srgbClr val="000000"/>
                </a:solidFill>
                <a:latin typeface="Calibri" panose="020F0502020204030204" pitchFamily="34" charset="0"/>
              </a:endParaRPr>
            </a:p>
            <a:p>
              <a:pPr marL="85725" indent="-85725" fontAlgn="base">
                <a:spcBef>
                  <a:spcPts val="0"/>
                </a:spcBef>
                <a:spcAft>
                  <a:spcPct val="0"/>
                </a:spcAft>
                <a:buClr>
                  <a:srgbClr val="697DA9"/>
                </a:buClr>
                <a:buSzPct val="75000"/>
                <a:buFont typeface="Arial" panose="020B0604020202020204" pitchFamily="34" charset="0"/>
                <a:buChar char="•"/>
              </a:pPr>
              <a:r>
                <a:rPr lang="de-DE" sz="1200" dirty="0">
                  <a:solidFill>
                    <a:srgbClr val="000000"/>
                  </a:solidFill>
                  <a:latin typeface="Calibri" panose="020F0502020204030204" pitchFamily="34" charset="0"/>
                </a:rPr>
                <a:t>Elektronische Gesundheitskarte</a:t>
              </a:r>
            </a:p>
            <a:p>
              <a:pPr marL="85725" indent="-85725" fontAlgn="base">
                <a:spcBef>
                  <a:spcPts val="0"/>
                </a:spcBef>
                <a:spcAft>
                  <a:spcPct val="0"/>
                </a:spcAft>
                <a:buClr>
                  <a:srgbClr val="697DA9"/>
                </a:buClr>
                <a:buSzPct val="75000"/>
                <a:buFont typeface="Arial" panose="020B0604020202020204" pitchFamily="34" charset="0"/>
                <a:buChar char="•"/>
              </a:pPr>
              <a:r>
                <a:rPr lang="de-DE" sz="1200" dirty="0">
                  <a:solidFill>
                    <a:srgbClr val="000000"/>
                  </a:solidFill>
                  <a:latin typeface="Calibri" panose="020F0502020204030204" pitchFamily="34" charset="0"/>
                </a:rPr>
                <a:t>Digitaler Schlüsselkasten</a:t>
              </a:r>
            </a:p>
            <a:p>
              <a:pPr marL="85725" indent="-85725" fontAlgn="base">
                <a:spcBef>
                  <a:spcPts val="0"/>
                </a:spcBef>
                <a:spcAft>
                  <a:spcPct val="0"/>
                </a:spcAft>
                <a:buClr>
                  <a:srgbClr val="697DA9"/>
                </a:buClr>
                <a:buSzPct val="75000"/>
                <a:buFont typeface="Arial" panose="020B0604020202020204" pitchFamily="34" charset="0"/>
                <a:buChar char="•"/>
              </a:pPr>
              <a:r>
                <a:rPr lang="de-DE" sz="1200" dirty="0">
                  <a:solidFill>
                    <a:srgbClr val="000000"/>
                  </a:solidFill>
                  <a:latin typeface="Calibri" panose="020F0502020204030204" pitchFamily="34" charset="0"/>
                </a:rPr>
                <a:t>Digitales SEPA-Mandat</a:t>
              </a:r>
            </a:p>
            <a:p>
              <a:pPr marL="85725" indent="-85725" fontAlgn="base">
                <a:spcBef>
                  <a:spcPts val="0"/>
                </a:spcBef>
                <a:spcAft>
                  <a:spcPct val="0"/>
                </a:spcAft>
                <a:buClr>
                  <a:srgbClr val="697DA9"/>
                </a:buClr>
                <a:buSzPct val="75000"/>
                <a:buFont typeface="Arial" panose="020B0604020202020204" pitchFamily="34" charset="0"/>
                <a:buChar char="•"/>
              </a:pPr>
              <a:r>
                <a:rPr lang="de-DE" sz="1200" dirty="0">
                  <a:solidFill>
                    <a:srgbClr val="000000"/>
                  </a:solidFill>
                  <a:latin typeface="Calibri" panose="020F0502020204030204" pitchFamily="34" charset="0"/>
                </a:rPr>
                <a:t>Governikus (PGP-Key)</a:t>
              </a:r>
            </a:p>
            <a:p>
              <a:pPr marL="85725" indent="-85725" fontAlgn="base">
                <a:spcBef>
                  <a:spcPts val="0"/>
                </a:spcBef>
                <a:spcAft>
                  <a:spcPct val="0"/>
                </a:spcAft>
                <a:buClr>
                  <a:srgbClr val="697DA9"/>
                </a:buClr>
                <a:buSzPct val="75000"/>
                <a:buFont typeface="Arial" panose="020B0604020202020204" pitchFamily="34" charset="0"/>
                <a:buChar char="•"/>
              </a:pPr>
              <a:r>
                <a:rPr lang="de-DE" sz="1200" dirty="0" err="1">
                  <a:solidFill>
                    <a:srgbClr val="000000"/>
                  </a:solidFill>
                  <a:latin typeface="Calibri" panose="020F0502020204030204" pitchFamily="34" charset="0"/>
                </a:rPr>
                <a:t>eTicketing</a:t>
              </a:r>
              <a:endParaRPr lang="de-DE" sz="1200" dirty="0">
                <a:solidFill>
                  <a:srgbClr val="000000"/>
                </a:solidFill>
                <a:latin typeface="Calibri" panose="020F0502020204030204" pitchFamily="34" charset="0"/>
              </a:endParaRPr>
            </a:p>
            <a:p>
              <a:pPr marL="85725" indent="-85725" fontAlgn="base">
                <a:spcBef>
                  <a:spcPts val="0"/>
                </a:spcBef>
                <a:spcAft>
                  <a:spcPct val="0"/>
                </a:spcAft>
                <a:buClr>
                  <a:srgbClr val="697DA9"/>
                </a:buClr>
                <a:buSzPct val="75000"/>
                <a:buFont typeface="Arial" panose="020B0604020202020204" pitchFamily="34" charset="0"/>
                <a:buChar char="•"/>
              </a:pPr>
              <a:r>
                <a:rPr lang="de-DE" sz="1200" dirty="0" err="1">
                  <a:solidFill>
                    <a:srgbClr val="000000"/>
                  </a:solidFill>
                  <a:latin typeface="Calibri" panose="020F0502020204030204" pitchFamily="34" charset="0"/>
                </a:rPr>
                <a:t>Verimi</a:t>
              </a:r>
              <a:r>
                <a:rPr lang="de-DE" sz="1200" dirty="0">
                  <a:solidFill>
                    <a:srgbClr val="000000"/>
                  </a:solidFill>
                  <a:latin typeface="Calibri" panose="020F0502020204030204" pitchFamily="34" charset="0"/>
                </a:rPr>
                <a:t>-Account</a:t>
              </a:r>
            </a:p>
            <a:p>
              <a:pPr marL="85725" indent="-85725" fontAlgn="base">
                <a:spcBef>
                  <a:spcPts val="0"/>
                </a:spcBef>
                <a:spcAft>
                  <a:spcPct val="0"/>
                </a:spcAft>
                <a:buClr>
                  <a:srgbClr val="697DA9"/>
                </a:buClr>
                <a:buSzPct val="75000"/>
                <a:buFont typeface="Arial" panose="020B0604020202020204" pitchFamily="34" charset="0"/>
                <a:buChar char="•"/>
              </a:pPr>
              <a:r>
                <a:rPr lang="de-DE" sz="1200" dirty="0">
                  <a:solidFill>
                    <a:srgbClr val="000000"/>
                  </a:solidFill>
                  <a:latin typeface="Calibri" panose="020F0502020204030204" pitchFamily="34" charset="0"/>
                </a:rPr>
                <a:t>Smart City</a:t>
              </a:r>
            </a:p>
          </p:txBody>
        </p:sp>
        <p:sp>
          <p:nvSpPr>
            <p:cNvPr id="84" name="Textfeld 83"/>
            <p:cNvSpPr txBox="1"/>
            <p:nvPr/>
          </p:nvSpPr>
          <p:spPr>
            <a:xfrm rot="882034">
              <a:off x="10491010" y="5335370"/>
              <a:ext cx="206368" cy="289319"/>
            </a:xfrm>
            <a:prstGeom prst="rect">
              <a:avLst/>
            </a:prstGeom>
            <a:solidFill>
              <a:schemeClr val="bg1"/>
            </a:solidFill>
          </p:spPr>
          <p:txBody>
            <a:bodyPr wrap="square" rtlCol="0">
              <a:spAutoFit/>
            </a:bodyPr>
            <a:lstStyle/>
            <a:p>
              <a:endParaRPr lang="de-DE" sz="800" dirty="0"/>
            </a:p>
          </p:txBody>
        </p:sp>
        <p:sp>
          <p:nvSpPr>
            <p:cNvPr id="85" name="Textfeld 84"/>
            <p:cNvSpPr txBox="1"/>
            <p:nvPr/>
          </p:nvSpPr>
          <p:spPr>
            <a:xfrm>
              <a:off x="191180" y="4365129"/>
              <a:ext cx="2621598" cy="1281266"/>
            </a:xfrm>
            <a:prstGeom prst="rect">
              <a:avLst/>
            </a:prstGeom>
            <a:solidFill>
              <a:schemeClr val="bg1"/>
            </a:solidFill>
          </p:spPr>
          <p:txBody>
            <a:bodyPr wrap="square" rtlCol="0">
              <a:spAutoFit/>
            </a:bodyPr>
            <a:lstStyle/>
            <a:p>
              <a:endParaRPr lang="de-DE" sz="800"/>
            </a:p>
            <a:p>
              <a:endParaRPr lang="de-DE" sz="800"/>
            </a:p>
            <a:p>
              <a:endParaRPr lang="de-DE" sz="800"/>
            </a:p>
            <a:p>
              <a:endParaRPr lang="de-DE" sz="800"/>
            </a:p>
            <a:p>
              <a:endParaRPr lang="de-DE" sz="800"/>
            </a:p>
          </p:txBody>
        </p:sp>
        <p:pic>
          <p:nvPicPr>
            <p:cNvPr id="86"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10" y="3968630"/>
              <a:ext cx="2605373" cy="1300421"/>
            </a:xfrm>
            <a:prstGeom prst="rect">
              <a:avLst/>
            </a:prstGeom>
          </p:spPr>
        </p:pic>
        <p:pic>
          <p:nvPicPr>
            <p:cNvPr id="87" name="Picture 2"/>
            <p:cNvPicPr>
              <a:picLocks noChangeAspect="1"/>
            </p:cNvPicPr>
            <p:nvPr/>
          </p:nvPicPr>
          <p:blipFill>
            <a:blip r:embed="rId6"/>
            <a:stretch>
              <a:fillRect/>
            </a:stretch>
          </p:blipFill>
          <p:spPr>
            <a:xfrm>
              <a:off x="9826996" y="5880659"/>
              <a:ext cx="1920220" cy="270693"/>
            </a:xfrm>
            <a:prstGeom prst="rect">
              <a:avLst/>
            </a:prstGeom>
          </p:spPr>
        </p:pic>
        <p:sp>
          <p:nvSpPr>
            <p:cNvPr id="30" name="Textfeld 105"/>
            <p:cNvSpPr txBox="1"/>
            <p:nvPr/>
          </p:nvSpPr>
          <p:spPr>
            <a:xfrm>
              <a:off x="5360790" y="3019401"/>
              <a:ext cx="3727554" cy="867955"/>
            </a:xfrm>
            <a:prstGeom prst="rect">
              <a:avLst/>
            </a:prstGeom>
            <a:noFill/>
          </p:spPr>
          <p:txBody>
            <a:bodyPr wrap="none" rtlCol="0">
              <a:spAutoFit/>
            </a:bodyPr>
            <a:lstStyle/>
            <a:p>
              <a:pPr fontAlgn="base">
                <a:spcAft>
                  <a:spcPct val="0"/>
                </a:spcAft>
                <a:buClr>
                  <a:srgbClr val="B7200E"/>
                </a:buClr>
                <a:buSzPct val="75000"/>
                <a:buFont typeface="Wingdings" pitchFamily="2" charset="2"/>
                <a:buNone/>
              </a:pPr>
              <a:r>
                <a:rPr lang="de-DE" sz="1200" b="1" dirty="0">
                  <a:solidFill>
                    <a:srgbClr val="000000"/>
                  </a:solidFill>
                  <a:latin typeface="Calibri" panose="020F0502020204030204" pitchFamily="34" charset="0"/>
                </a:rPr>
                <a:t>Schritt 2:</a:t>
              </a:r>
            </a:p>
            <a:p>
              <a:pPr fontAlgn="base">
                <a:spcBef>
                  <a:spcPts val="0"/>
                </a:spcBef>
                <a:spcAft>
                  <a:spcPct val="0"/>
                </a:spcAft>
                <a:buClr>
                  <a:srgbClr val="B7200E"/>
                </a:buClr>
                <a:buSzPct val="75000"/>
                <a:buFont typeface="Wingdings" pitchFamily="2" charset="2"/>
                <a:buNone/>
              </a:pPr>
              <a:r>
                <a:rPr lang="de-DE" sz="1200" dirty="0">
                  <a:solidFill>
                    <a:srgbClr val="000000"/>
                  </a:solidFill>
                  <a:latin typeface="Calibri" panose="020F0502020204030204" pitchFamily="34" charset="0"/>
                </a:rPr>
                <a:t>Ausweis im Bürgeramt freischalten lassen</a:t>
              </a:r>
              <a:br>
                <a:rPr lang="de-DE" sz="1200" dirty="0">
                  <a:solidFill>
                    <a:srgbClr val="000000"/>
                  </a:solidFill>
                  <a:latin typeface="Calibri" panose="020F0502020204030204" pitchFamily="34" charset="0"/>
                </a:rPr>
              </a:br>
              <a:r>
                <a:rPr lang="de-DE" sz="1200" dirty="0">
                  <a:solidFill>
                    <a:srgbClr val="000000"/>
                  </a:solidFill>
                  <a:latin typeface="Calibri" panose="020F0502020204030204" pitchFamily="34" charset="0"/>
                </a:rPr>
                <a:t>und/oder PIN-Neuvergabe</a:t>
              </a:r>
            </a:p>
          </p:txBody>
        </p:sp>
      </p:grpSp>
      <p:sp>
        <p:nvSpPr>
          <p:cNvPr id="5" name="Foliennummernplatzhalter 4">
            <a:extLst>
              <a:ext uri="{FF2B5EF4-FFF2-40B4-BE49-F238E27FC236}">
                <a16:creationId xmlns:a16="http://schemas.microsoft.com/office/drawing/2014/main" id="{23846BF3-ABE8-4D69-BAED-ECA047C96408}"/>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76</a:t>
            </a:fld>
            <a:endParaRPr lang="de-DE" dirty="0"/>
          </a:p>
        </p:txBody>
      </p:sp>
    </p:spTree>
    <p:extLst>
      <p:ext uri="{BB962C8B-B14F-4D97-AF65-F5344CB8AC3E}">
        <p14:creationId xmlns:p14="http://schemas.microsoft.com/office/powerpoint/2010/main" val="233927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A3D046ED-0E3C-4E3A-A91B-5BE6FA935CE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979222" y="3270627"/>
            <a:ext cx="1145215" cy="657104"/>
          </a:xfrm>
          <a:prstGeom prst="rect">
            <a:avLst/>
          </a:prstGeom>
        </p:spPr>
      </p:pic>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BundID2Go</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5251EBC1-B557-4AF1-8C29-20941DFDC55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77</a:t>
            </a:fld>
            <a:endParaRPr lang="de-DE" dirty="0"/>
          </a:p>
        </p:txBody>
      </p:sp>
    </p:spTree>
    <p:extLst>
      <p:ext uri="{BB962C8B-B14F-4D97-AF65-F5344CB8AC3E}">
        <p14:creationId xmlns:p14="http://schemas.microsoft.com/office/powerpoint/2010/main" val="10970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Gerader Verbinder 7">
            <a:extLst>
              <a:ext uri="{FF2B5EF4-FFF2-40B4-BE49-F238E27FC236}">
                <a16:creationId xmlns:a16="http://schemas.microsoft.com/office/drawing/2014/main" id="{55D9406F-27E8-4E33-871F-02D8484B8B85}"/>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6" name="Grafik 5">
            <a:extLst>
              <a:ext uri="{FF2B5EF4-FFF2-40B4-BE49-F238E27FC236}">
                <a16:creationId xmlns:a16="http://schemas.microsoft.com/office/drawing/2014/main" id="{C31DE358-C476-47BD-8A90-B04205A20AC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81145" y="3518273"/>
            <a:ext cx="2162540" cy="1240828"/>
          </a:xfrm>
          <a:prstGeom prst="rect">
            <a:avLst/>
          </a:prstGeom>
        </p:spPr>
      </p:pic>
      <p:sp>
        <p:nvSpPr>
          <p:cNvPr id="2" name="Title 1"/>
          <p:cNvSpPr>
            <a:spLocks noGrp="1"/>
          </p:cNvSpPr>
          <p:nvPr>
            <p:ph type="title"/>
          </p:nvPr>
        </p:nvSpPr>
        <p:spPr>
          <a:xfrm>
            <a:off x="304801" y="155752"/>
            <a:ext cx="8532813"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-BundID2Go-</a:t>
            </a:r>
            <a:endParaRPr lang="de-DE" b="1" dirty="0">
              <a:solidFill>
                <a:srgbClr val="58AB27"/>
              </a:solidFill>
            </a:endParaRPr>
          </a:p>
        </p:txBody>
      </p:sp>
      <p:pic>
        <p:nvPicPr>
          <p:cNvPr id="14" name="Grafik 8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9798" y="3004604"/>
            <a:ext cx="1673327" cy="1636302"/>
          </a:xfrm>
          <a:prstGeom prst="rect">
            <a:avLst/>
          </a:prstGeom>
        </p:spPr>
      </p:pic>
      <p:sp>
        <p:nvSpPr>
          <p:cNvPr id="20" name="Textfeld 89"/>
          <p:cNvSpPr txBox="1"/>
          <p:nvPr/>
        </p:nvSpPr>
        <p:spPr>
          <a:xfrm>
            <a:off x="263424" y="1094306"/>
            <a:ext cx="4632621" cy="553998"/>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1500" b="1" dirty="0">
                <a:solidFill>
                  <a:schemeClr val="tx1">
                    <a:lumMod val="50000"/>
                    <a:lumOff val="50000"/>
                  </a:schemeClr>
                </a:solidFill>
                <a:latin typeface="Calibri" panose="020F0502020204030204" pitchFamily="34" charset="0"/>
              </a:rPr>
              <a:t>Sie haben eben einen neuen Personalausweis erhalten …</a:t>
            </a:r>
          </a:p>
        </p:txBody>
      </p:sp>
      <p:sp>
        <p:nvSpPr>
          <p:cNvPr id="30" name="Textfeld 99"/>
          <p:cNvSpPr txBox="1"/>
          <p:nvPr/>
        </p:nvSpPr>
        <p:spPr>
          <a:xfrm>
            <a:off x="2090733" y="1638253"/>
            <a:ext cx="6823070" cy="323165"/>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500" b="1" dirty="0">
                <a:solidFill>
                  <a:schemeClr val="tx1">
                    <a:lumMod val="50000"/>
                    <a:lumOff val="50000"/>
                  </a:schemeClr>
                </a:solidFill>
                <a:latin typeface="Calibri" panose="020F0502020204030204" pitchFamily="34" charset="0"/>
              </a:rPr>
              <a:t>… setzen Sie direkt beim Sachbearbeiter die PIN für die Online-Ausweisfunktion …</a:t>
            </a:r>
          </a:p>
        </p:txBody>
      </p:sp>
      <p:grpSp>
        <p:nvGrpSpPr>
          <p:cNvPr id="4" name="Group 3"/>
          <p:cNvGrpSpPr/>
          <p:nvPr/>
        </p:nvGrpSpPr>
        <p:grpSpPr>
          <a:xfrm>
            <a:off x="528972" y="1465061"/>
            <a:ext cx="2422166" cy="1539544"/>
            <a:chOff x="6034886" y="1124680"/>
            <a:chExt cx="3229554" cy="2052725"/>
          </a:xfrm>
        </p:grpSpPr>
        <p:grpSp>
          <p:nvGrpSpPr>
            <p:cNvPr id="78" name="Group 77">
              <a:extLst>
                <a:ext uri="{FF2B5EF4-FFF2-40B4-BE49-F238E27FC236}">
                  <a16:creationId xmlns:a16="http://schemas.microsoft.com/office/drawing/2014/main" id="{90856EFC-8C43-4CA6-AC7E-2507661A820D}"/>
                </a:ext>
              </a:extLst>
            </p:cNvPr>
            <p:cNvGrpSpPr>
              <a:grpSpLocks noChangeAspect="1"/>
            </p:cNvGrpSpPr>
            <p:nvPr/>
          </p:nvGrpSpPr>
          <p:grpSpPr>
            <a:xfrm>
              <a:off x="6997002" y="1124680"/>
              <a:ext cx="1038846" cy="1115450"/>
              <a:chOff x="11005726" y="3890550"/>
              <a:chExt cx="97253" cy="104424"/>
            </a:xfrm>
            <a:solidFill>
              <a:srgbClr val="C3C3C3"/>
            </a:solidFill>
          </p:grpSpPr>
          <p:sp>
            <p:nvSpPr>
              <p:cNvPr id="79"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750"/>
              </a:p>
            </p:txBody>
          </p:sp>
          <p:sp>
            <p:nvSpPr>
              <p:cNvPr id="81"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750"/>
              </a:p>
            </p:txBody>
          </p:sp>
          <p:sp>
            <p:nvSpPr>
              <p:cNvPr id="84"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750"/>
              </a:p>
            </p:txBody>
          </p:sp>
          <p:sp>
            <p:nvSpPr>
              <p:cNvPr id="85"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750"/>
              </a:p>
            </p:txBody>
          </p:sp>
        </p:grpSp>
        <p:grpSp>
          <p:nvGrpSpPr>
            <p:cNvPr id="86" name="Group 85">
              <a:extLst>
                <a:ext uri="{FF2B5EF4-FFF2-40B4-BE49-F238E27FC236}">
                  <a16:creationId xmlns:a16="http://schemas.microsoft.com/office/drawing/2014/main" id="{90856EFC-8C43-4CA6-AC7E-2507661A820D}"/>
                </a:ext>
              </a:extLst>
            </p:cNvPr>
            <p:cNvGrpSpPr>
              <a:grpSpLocks noChangeAspect="1"/>
            </p:cNvGrpSpPr>
            <p:nvPr/>
          </p:nvGrpSpPr>
          <p:grpSpPr>
            <a:xfrm>
              <a:off x="8225594" y="1783532"/>
              <a:ext cx="1038846" cy="1115450"/>
              <a:chOff x="11005726" y="3890550"/>
              <a:chExt cx="97253" cy="104424"/>
            </a:xfrm>
            <a:solidFill>
              <a:srgbClr val="C3C3C3"/>
            </a:solidFill>
          </p:grpSpPr>
          <p:sp>
            <p:nvSpPr>
              <p:cNvPr id="87"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750"/>
              </a:p>
            </p:txBody>
          </p:sp>
          <p:sp>
            <p:nvSpPr>
              <p:cNvPr id="88"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750"/>
              </a:p>
            </p:txBody>
          </p:sp>
          <p:sp>
            <p:nvSpPr>
              <p:cNvPr id="89"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750"/>
              </a:p>
            </p:txBody>
          </p:sp>
          <p:sp>
            <p:nvSpPr>
              <p:cNvPr id="90"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750"/>
              </a:p>
            </p:txBody>
          </p:sp>
        </p:grpSp>
        <p:pic>
          <p:nvPicPr>
            <p:cNvPr id="121" name="Picture 120"/>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6034886" y="1419604"/>
              <a:ext cx="684204" cy="720000"/>
            </a:xfrm>
            <a:prstGeom prst="rect">
              <a:avLst/>
            </a:prstGeom>
          </p:spPr>
        </p:pic>
        <p:pic>
          <p:nvPicPr>
            <p:cNvPr id="123" name="Picture 122"/>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7271560" y="2457405"/>
              <a:ext cx="684204" cy="720000"/>
            </a:xfrm>
            <a:prstGeom prst="rect">
              <a:avLst/>
            </a:prstGeom>
          </p:spPr>
        </p:pic>
        <p:sp>
          <p:nvSpPr>
            <p:cNvPr id="128" name="Freeform: Shape 1710">
              <a:extLst>
                <a:ext uri="{FF2B5EF4-FFF2-40B4-BE49-F238E27FC236}">
                  <a16:creationId xmlns:a16="http://schemas.microsoft.com/office/drawing/2014/main" id="{A7A390FD-9478-4576-8ABF-CD10CE4BC8A8}"/>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sz="750"/>
            </a:p>
          </p:txBody>
        </p:sp>
        <p:sp>
          <p:nvSpPr>
            <p:cNvPr id="129" name="Freeform: Shape 1710">
              <a:extLst>
                <a:ext uri="{FF2B5EF4-FFF2-40B4-BE49-F238E27FC236}">
                  <a16:creationId xmlns:a16="http://schemas.microsoft.com/office/drawing/2014/main" id="{A7A390FD-9478-4576-8ABF-CD10CE4BC8A8}"/>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sz="750"/>
            </a:p>
          </p:txBody>
        </p:sp>
      </p:grpSp>
      <p:sp>
        <p:nvSpPr>
          <p:cNvPr id="51" name="Textfeld 99">
            <a:extLst>
              <a:ext uri="{FF2B5EF4-FFF2-40B4-BE49-F238E27FC236}">
                <a16:creationId xmlns:a16="http://schemas.microsoft.com/office/drawing/2014/main" id="{4725F456-8418-49DD-897E-F4A939565C3D}"/>
              </a:ext>
            </a:extLst>
          </p:cNvPr>
          <p:cNvSpPr txBox="1"/>
          <p:nvPr/>
        </p:nvSpPr>
        <p:spPr>
          <a:xfrm>
            <a:off x="3227857" y="2107934"/>
            <a:ext cx="5837316" cy="323165"/>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500" b="1" dirty="0">
                <a:solidFill>
                  <a:schemeClr val="tx1">
                    <a:lumMod val="50000"/>
                    <a:lumOff val="50000"/>
                  </a:schemeClr>
                </a:solidFill>
                <a:latin typeface="Calibri" panose="020F0502020204030204" pitchFamily="34" charset="0"/>
              </a:rPr>
              <a:t>… nutzen Sie unser kostenfreies Angebot am Bürgerterminal …</a:t>
            </a:r>
          </a:p>
        </p:txBody>
      </p:sp>
      <p:sp>
        <p:nvSpPr>
          <p:cNvPr id="52" name="Textfeld 99">
            <a:extLst>
              <a:ext uri="{FF2B5EF4-FFF2-40B4-BE49-F238E27FC236}">
                <a16:creationId xmlns:a16="http://schemas.microsoft.com/office/drawing/2014/main" id="{FEB4E3BB-1B97-4F66-958D-0B8654DA4AD4}"/>
              </a:ext>
            </a:extLst>
          </p:cNvPr>
          <p:cNvSpPr txBox="1"/>
          <p:nvPr/>
        </p:nvSpPr>
        <p:spPr>
          <a:xfrm>
            <a:off x="4193949" y="2626552"/>
            <a:ext cx="4823928" cy="323165"/>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500" b="1" dirty="0">
                <a:solidFill>
                  <a:schemeClr val="tx1">
                    <a:lumMod val="50000"/>
                    <a:lumOff val="50000"/>
                  </a:schemeClr>
                </a:solidFill>
                <a:latin typeface="Calibri" panose="020F0502020204030204" pitchFamily="34" charset="0"/>
              </a:rPr>
              <a:t>… und registrieren Sie die </a:t>
            </a:r>
            <a:r>
              <a:rPr lang="de-DE" sz="1500" b="1" dirty="0" err="1">
                <a:solidFill>
                  <a:schemeClr val="tx1">
                    <a:lumMod val="50000"/>
                    <a:lumOff val="50000"/>
                  </a:schemeClr>
                </a:solidFill>
                <a:latin typeface="Calibri" panose="020F0502020204030204" pitchFamily="34" charset="0"/>
              </a:rPr>
              <a:t>BundID</a:t>
            </a:r>
            <a:r>
              <a:rPr lang="de-DE" sz="1500" b="1" dirty="0">
                <a:solidFill>
                  <a:schemeClr val="tx1">
                    <a:lumMod val="50000"/>
                    <a:lumOff val="50000"/>
                  </a:schemeClr>
                </a:solidFill>
                <a:latin typeface="Calibri" panose="020F0502020204030204" pitchFamily="34" charset="0"/>
              </a:rPr>
              <a:t>.</a:t>
            </a:r>
          </a:p>
        </p:txBody>
      </p:sp>
      <p:grpSp>
        <p:nvGrpSpPr>
          <p:cNvPr id="53" name="Group 118">
            <a:extLst>
              <a:ext uri="{FF2B5EF4-FFF2-40B4-BE49-F238E27FC236}">
                <a16:creationId xmlns:a16="http://schemas.microsoft.com/office/drawing/2014/main" id="{93C9FB3F-5EB6-476D-AD3D-3747D448192A}"/>
              </a:ext>
            </a:extLst>
          </p:cNvPr>
          <p:cNvGrpSpPr/>
          <p:nvPr/>
        </p:nvGrpSpPr>
        <p:grpSpPr>
          <a:xfrm>
            <a:off x="4571208" y="3297578"/>
            <a:ext cx="419941" cy="929711"/>
            <a:chOff x="4617183" y="3963267"/>
            <a:chExt cx="559921" cy="1239614"/>
          </a:xfrm>
          <a:effectLst/>
        </p:grpSpPr>
        <p:sp>
          <p:nvSpPr>
            <p:cNvPr id="54" name="Rechteck 556">
              <a:extLst>
                <a:ext uri="{FF2B5EF4-FFF2-40B4-BE49-F238E27FC236}">
                  <a16:creationId xmlns:a16="http://schemas.microsoft.com/office/drawing/2014/main" id="{E51FD0A2-7D9D-4B42-9DE2-0E7E603A22E9}"/>
                </a:ext>
              </a:extLst>
            </p:cNvPr>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1800"/>
            </a:p>
          </p:txBody>
        </p:sp>
        <p:sp>
          <p:nvSpPr>
            <p:cNvPr id="55" name="Freeform 5">
              <a:extLst>
                <a:ext uri="{FF2B5EF4-FFF2-40B4-BE49-F238E27FC236}">
                  <a16:creationId xmlns:a16="http://schemas.microsoft.com/office/drawing/2014/main" id="{0D67DDD2-C226-4F16-BD8D-A27CBCBE36D2}"/>
                </a:ext>
              </a:extLst>
            </p:cNvPr>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68580" tIns="34290" rIns="68580" bIns="34290" numCol="1" anchor="t" anchorCtr="0" compatLnSpc="1">
              <a:prstTxWarp prst="textNoShape">
                <a:avLst/>
              </a:prstTxWarp>
            </a:bodyPr>
            <a:lstStyle/>
            <a:p>
              <a:endParaRPr lang="de-DE" sz="1800"/>
            </a:p>
          </p:txBody>
        </p:sp>
      </p:grpSp>
      <p:grpSp>
        <p:nvGrpSpPr>
          <p:cNvPr id="56" name="Group 115">
            <a:extLst>
              <a:ext uri="{FF2B5EF4-FFF2-40B4-BE49-F238E27FC236}">
                <a16:creationId xmlns:a16="http://schemas.microsoft.com/office/drawing/2014/main" id="{65053191-8680-4AC2-A439-0F26957CFF97}"/>
              </a:ext>
            </a:extLst>
          </p:cNvPr>
          <p:cNvGrpSpPr/>
          <p:nvPr/>
        </p:nvGrpSpPr>
        <p:grpSpPr>
          <a:xfrm>
            <a:off x="2807916" y="2855182"/>
            <a:ext cx="419941" cy="936978"/>
            <a:chOff x="6443748" y="4446684"/>
            <a:chExt cx="559921" cy="1249304"/>
          </a:xfrm>
        </p:grpSpPr>
        <p:sp>
          <p:nvSpPr>
            <p:cNvPr id="57" name="Rechteck 560">
              <a:extLst>
                <a:ext uri="{FF2B5EF4-FFF2-40B4-BE49-F238E27FC236}">
                  <a16:creationId xmlns:a16="http://schemas.microsoft.com/office/drawing/2014/main" id="{9D069128-3472-47BB-98D1-3362F7DDE6FC}"/>
                </a:ext>
              </a:extLst>
            </p:cNvPr>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68580" tIns="34290" rIns="68580" bIns="34290" numCol="1" anchor="t" anchorCtr="0" compatLnSpc="1">
              <a:prstTxWarp prst="textNoShape">
                <a:avLst/>
              </a:prstTxWarp>
            </a:bodyPr>
            <a:lstStyle/>
            <a:p>
              <a:endParaRPr lang="de-DE" sz="1800"/>
            </a:p>
          </p:txBody>
        </p:sp>
        <p:sp>
          <p:nvSpPr>
            <p:cNvPr id="58" name="Rechteck 561">
              <a:extLst>
                <a:ext uri="{FF2B5EF4-FFF2-40B4-BE49-F238E27FC236}">
                  <a16:creationId xmlns:a16="http://schemas.microsoft.com/office/drawing/2014/main" id="{8C22C0F5-DDB1-4EA6-85DD-61D909408546}"/>
                </a:ext>
              </a:extLst>
            </p:cNvPr>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1800"/>
            </a:p>
          </p:txBody>
        </p:sp>
        <p:sp>
          <p:nvSpPr>
            <p:cNvPr id="59" name="Freeform 6">
              <a:extLst>
                <a:ext uri="{FF2B5EF4-FFF2-40B4-BE49-F238E27FC236}">
                  <a16:creationId xmlns:a16="http://schemas.microsoft.com/office/drawing/2014/main" id="{7248B0FC-516F-4031-AE8C-C675D0C26D60}"/>
                </a:ext>
              </a:extLst>
            </p:cNvPr>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68580" tIns="34290" rIns="68580" bIns="34290" numCol="1" anchor="t" anchorCtr="0" compatLnSpc="1">
              <a:prstTxWarp prst="textNoShape">
                <a:avLst/>
              </a:prstTxWarp>
            </a:bodyPr>
            <a:lstStyle/>
            <a:p>
              <a:endParaRPr lang="de-DE" sz="1800"/>
            </a:p>
          </p:txBody>
        </p:sp>
      </p:grpSp>
      <p:grpSp>
        <p:nvGrpSpPr>
          <p:cNvPr id="60" name="Group 46">
            <a:extLst>
              <a:ext uri="{FF2B5EF4-FFF2-40B4-BE49-F238E27FC236}">
                <a16:creationId xmlns:a16="http://schemas.microsoft.com/office/drawing/2014/main" id="{43F63149-4EA2-4835-9B1E-547466CA4646}"/>
              </a:ext>
            </a:extLst>
          </p:cNvPr>
          <p:cNvGrpSpPr/>
          <p:nvPr/>
        </p:nvGrpSpPr>
        <p:grpSpPr>
          <a:xfrm>
            <a:off x="3733095" y="2858816"/>
            <a:ext cx="419941" cy="929711"/>
            <a:chOff x="4617183" y="3963267"/>
            <a:chExt cx="559921" cy="1239614"/>
          </a:xfrm>
          <a:effectLst/>
        </p:grpSpPr>
        <p:sp>
          <p:nvSpPr>
            <p:cNvPr id="61" name="Rechteck 556">
              <a:extLst>
                <a:ext uri="{FF2B5EF4-FFF2-40B4-BE49-F238E27FC236}">
                  <a16:creationId xmlns:a16="http://schemas.microsoft.com/office/drawing/2014/main" id="{E86CD401-035D-4D4E-A193-4D98B08C3E15}"/>
                </a:ext>
              </a:extLst>
            </p:cNvPr>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1800" dirty="0"/>
            </a:p>
          </p:txBody>
        </p:sp>
        <p:sp>
          <p:nvSpPr>
            <p:cNvPr id="62" name="Freeform 5">
              <a:extLst>
                <a:ext uri="{FF2B5EF4-FFF2-40B4-BE49-F238E27FC236}">
                  <a16:creationId xmlns:a16="http://schemas.microsoft.com/office/drawing/2014/main" id="{351B86CA-C166-477B-921B-F0AB23426532}"/>
                </a:ext>
              </a:extLst>
            </p:cNvPr>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68580" tIns="34290" rIns="68580" bIns="34290" numCol="1" anchor="t" anchorCtr="0" compatLnSpc="1">
              <a:prstTxWarp prst="textNoShape">
                <a:avLst/>
              </a:prstTxWarp>
            </a:bodyPr>
            <a:lstStyle/>
            <a:p>
              <a:endParaRPr lang="de-DE" sz="1800"/>
            </a:p>
          </p:txBody>
        </p:sp>
      </p:grpSp>
      <p:sp>
        <p:nvSpPr>
          <p:cNvPr id="63" name="Textfeld 24">
            <a:extLst>
              <a:ext uri="{FF2B5EF4-FFF2-40B4-BE49-F238E27FC236}">
                <a16:creationId xmlns:a16="http://schemas.microsoft.com/office/drawing/2014/main" id="{2B4B9C17-9C0C-40CA-AD6E-694C97EEA2A1}"/>
              </a:ext>
            </a:extLst>
          </p:cNvPr>
          <p:cNvSpPr txBox="1"/>
          <p:nvPr/>
        </p:nvSpPr>
        <p:spPr>
          <a:xfrm>
            <a:off x="6831837" y="2936919"/>
            <a:ext cx="2310958" cy="2181366"/>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500" b="1" dirty="0" err="1">
                <a:solidFill>
                  <a:srgbClr val="5489C2"/>
                </a:solidFill>
                <a:latin typeface="Calibri" panose="020F0502020204030204" pitchFamily="34" charset="0"/>
              </a:rPr>
              <a:t>BundID</a:t>
            </a:r>
            <a:r>
              <a:rPr lang="de-DE" sz="1500" b="1" dirty="0">
                <a:solidFill>
                  <a:srgbClr val="5489C2"/>
                </a:solidFill>
                <a:latin typeface="Calibri" panose="020F0502020204030204" pitchFamily="34" charset="0"/>
              </a:rPr>
              <a:t>:</a:t>
            </a:r>
          </a:p>
          <a:p>
            <a:pPr marL="180975" indent="-180975" fontAlgn="base">
              <a:spcAft>
                <a:spcPct val="0"/>
              </a:spcAft>
              <a:buClr>
                <a:srgbClr val="58AB27"/>
              </a:buClr>
              <a:buSzPct val="80000"/>
              <a:buFont typeface="Wingdings" panose="05000000000000000000" pitchFamily="2" charset="2"/>
              <a:buChar char="§"/>
            </a:pPr>
            <a:r>
              <a:rPr lang="de-DE" sz="1050" dirty="0">
                <a:solidFill>
                  <a:srgbClr val="000000"/>
                </a:solidFill>
                <a:latin typeface="Calibri" panose="020F0502020204030204" pitchFamily="34" charset="0"/>
              </a:rPr>
              <a:t>Verwaltungsdienstleistungen ohne Medienbrüche online von zu Hause, am Smartphone oder an einem Bürgerterminal  abwickeln. </a:t>
            </a:r>
          </a:p>
          <a:p>
            <a:pPr marL="180975" indent="-180975" fontAlgn="base">
              <a:spcAft>
                <a:spcPct val="0"/>
              </a:spcAft>
              <a:buClr>
                <a:srgbClr val="58AB27"/>
              </a:buClr>
              <a:buSzPct val="80000"/>
              <a:buFont typeface="Wingdings" panose="05000000000000000000" pitchFamily="2" charset="2"/>
              <a:buChar char="§"/>
            </a:pPr>
            <a:r>
              <a:rPr lang="de-DE" sz="1050" dirty="0">
                <a:solidFill>
                  <a:srgbClr val="000000"/>
                </a:solidFill>
                <a:latin typeface="Calibri" panose="020F0502020204030204" pitchFamily="34" charset="0"/>
              </a:rPr>
              <a:t>Sichere Speicherung und  Über- </a:t>
            </a:r>
            <a:r>
              <a:rPr lang="de-DE" sz="1050" dirty="0" err="1">
                <a:solidFill>
                  <a:srgbClr val="000000"/>
                </a:solidFill>
                <a:latin typeface="Calibri" panose="020F0502020204030204" pitchFamily="34" charset="0"/>
              </a:rPr>
              <a:t>tragung</a:t>
            </a:r>
            <a:r>
              <a:rPr lang="de-DE" sz="1050" dirty="0">
                <a:solidFill>
                  <a:srgbClr val="000000"/>
                </a:solidFill>
                <a:latin typeface="Calibri" panose="020F0502020204030204" pitchFamily="34" charset="0"/>
              </a:rPr>
              <a:t> von persönlichen Daten.</a:t>
            </a:r>
          </a:p>
          <a:p>
            <a:pPr marL="180975" indent="-180975" fontAlgn="base">
              <a:spcAft>
                <a:spcPct val="0"/>
              </a:spcAft>
              <a:buClr>
                <a:srgbClr val="58AB27"/>
              </a:buClr>
              <a:buSzPct val="80000"/>
              <a:buFont typeface="Wingdings" panose="05000000000000000000" pitchFamily="2" charset="2"/>
              <a:buChar char="§"/>
            </a:pPr>
            <a:r>
              <a:rPr lang="de-DE" sz="1050" dirty="0">
                <a:solidFill>
                  <a:srgbClr val="000000"/>
                </a:solidFill>
                <a:latin typeface="Calibri" panose="020F0502020204030204" pitchFamily="34" charset="0"/>
              </a:rPr>
              <a:t>Digitaler Austausch von Unterlagen.</a:t>
            </a:r>
          </a:p>
          <a:p>
            <a:pPr marL="180975" indent="-180975" fontAlgn="base">
              <a:spcAft>
                <a:spcPct val="0"/>
              </a:spcAft>
              <a:buClr>
                <a:srgbClr val="58AB27"/>
              </a:buClr>
              <a:buSzPct val="80000"/>
              <a:buFont typeface="Wingdings" panose="05000000000000000000" pitchFamily="2" charset="2"/>
              <a:buChar char="§"/>
            </a:pPr>
            <a:r>
              <a:rPr lang="de-DE" sz="1050" dirty="0">
                <a:solidFill>
                  <a:srgbClr val="000000"/>
                </a:solidFill>
                <a:latin typeface="Calibri" panose="020F0502020204030204" pitchFamily="34" charset="0"/>
              </a:rPr>
              <a:t>...</a:t>
            </a:r>
          </a:p>
          <a:p>
            <a:pPr marL="214313" indent="-214313">
              <a:buClr>
                <a:srgbClr val="58AB27"/>
              </a:buClr>
              <a:buSzPct val="80000"/>
              <a:buFont typeface="Calibri" panose="020F0502020204030204" pitchFamily="34" charset="0"/>
              <a:buChar char="+"/>
            </a:pPr>
            <a:endParaRPr lang="de-DE" sz="1050" dirty="0">
              <a:solidFill>
                <a:srgbClr val="000000"/>
              </a:solidFill>
              <a:latin typeface="Calibri" panose="020F0502020204030204" pitchFamily="34" charset="0"/>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9" name="Foliennummernplatzhalter 8">
            <a:extLst>
              <a:ext uri="{FF2B5EF4-FFF2-40B4-BE49-F238E27FC236}">
                <a16:creationId xmlns:a16="http://schemas.microsoft.com/office/drawing/2014/main" id="{BF720B5C-2F00-4F77-AB8C-6669DBCA180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78</a:t>
            </a:fld>
            <a:endParaRPr lang="de-DE" dirty="0"/>
          </a:p>
        </p:txBody>
      </p:sp>
    </p:spTree>
    <p:extLst>
      <p:ext uri="{BB962C8B-B14F-4D97-AF65-F5344CB8AC3E}">
        <p14:creationId xmlns:p14="http://schemas.microsoft.com/office/powerpoint/2010/main" val="132036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Gerader Verbinder 9">
            <a:extLst>
              <a:ext uri="{FF2B5EF4-FFF2-40B4-BE49-F238E27FC236}">
                <a16:creationId xmlns:a16="http://schemas.microsoft.com/office/drawing/2014/main" id="{ADDFDE46-19AA-4AE1-9AD3-AF9533ED7F15}"/>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532813"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-BundID2Go-</a:t>
            </a:r>
            <a:endParaRPr lang="de-DE" b="1" dirty="0">
              <a:solidFill>
                <a:srgbClr val="58AB27"/>
              </a:solidFill>
              <a:latin typeface="Calibri" panose="020F0502020204030204" pitchFamily="34" charset="0"/>
            </a:endParaRPr>
          </a:p>
        </p:txBody>
      </p:sp>
      <p:sp>
        <p:nvSpPr>
          <p:cNvPr id="104" name="Rectangle 15">
            <a:extLst>
              <a:ext uri="{FF2B5EF4-FFF2-40B4-BE49-F238E27FC236}">
                <a16:creationId xmlns:a16="http://schemas.microsoft.com/office/drawing/2014/main" id="{1CE06A3F-2B35-4CD8-9118-EC58F1215350}"/>
              </a:ext>
            </a:extLst>
          </p:cNvPr>
          <p:cNvSpPr txBox="1">
            <a:spLocks/>
          </p:cNvSpPr>
          <p:nvPr>
            <p:custDataLst>
              <p:tags r:id="rId1"/>
            </p:custDataLst>
          </p:nvPr>
        </p:nvSpPr>
        <p:spPr bwMode="auto">
          <a:xfrm>
            <a:off x="297717" y="2338322"/>
            <a:ext cx="8532000" cy="1377000"/>
          </a:xfrm>
          <a:prstGeom prst="rect">
            <a:avLst/>
          </a:prstGeom>
          <a:solidFill>
            <a:schemeClr val="bg1">
              <a:lumMod val="95000"/>
            </a:schemeClr>
          </a:solidFill>
          <a:ln/>
        </p:spPr>
        <p:txBody>
          <a:bodyPr vert="horz" wrap="square" lIns="108000" tIns="81000" rIns="108000" bIns="81000" rtlCol="0" anchor="t" anchorCtr="0">
            <a:no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de-DE" sz="1350" b="1" dirty="0">
                <a:solidFill>
                  <a:srgbClr val="637AAE"/>
                </a:solidFill>
                <a:latin typeface="Calibri" panose="020F0502020204030204" pitchFamily="34" charset="0"/>
              </a:rPr>
              <a:t>BundID2Go+</a:t>
            </a:r>
            <a:br>
              <a:rPr lang="de-DE" sz="120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br>
              <a:rPr lang="de-DE" sz="1050" b="1" dirty="0">
                <a:solidFill>
                  <a:srgbClr val="637AAE"/>
                </a:solidFill>
                <a:latin typeface="Calibri" panose="020F0502020204030204" pitchFamily="34" charset="0"/>
              </a:rPr>
            </a:br>
            <a:br>
              <a:rPr lang="de-DE" sz="1050" b="1" dirty="0">
                <a:solidFill>
                  <a:srgbClr val="637AAE"/>
                </a:solidFill>
                <a:latin typeface="Calibri" panose="020F0502020204030204" pitchFamily="34" charset="0"/>
              </a:rPr>
            </a:br>
            <a:br>
              <a:rPr lang="de-DE" sz="1200" b="1" dirty="0">
                <a:solidFill>
                  <a:srgbClr val="637AAE"/>
                </a:solidFill>
                <a:latin typeface="Calibri" panose="020F0502020204030204" pitchFamily="34" charset="0"/>
              </a:rPr>
            </a:br>
            <a:r>
              <a:rPr lang="de-DE" sz="1050" dirty="0">
                <a:latin typeface="Calibri" panose="020F0502020204030204" pitchFamily="34" charset="0"/>
              </a:rPr>
              <a:t>Bei der Nutzung von Verwaltungsleistungen im Bürgeramt</a:t>
            </a:r>
          </a:p>
        </p:txBody>
      </p:sp>
      <p:sp>
        <p:nvSpPr>
          <p:cNvPr id="103" name="Rectangle 15">
            <a:extLst>
              <a:ext uri="{FF2B5EF4-FFF2-40B4-BE49-F238E27FC236}">
                <a16:creationId xmlns:a16="http://schemas.microsoft.com/office/drawing/2014/main" id="{8468C406-9E26-4B01-9E93-02CF6E9997BE}"/>
              </a:ext>
            </a:extLst>
          </p:cNvPr>
          <p:cNvSpPr txBox="1">
            <a:spLocks/>
          </p:cNvSpPr>
          <p:nvPr>
            <p:custDataLst>
              <p:tags r:id="rId2"/>
            </p:custDataLst>
          </p:nvPr>
        </p:nvSpPr>
        <p:spPr bwMode="auto">
          <a:xfrm>
            <a:off x="297848" y="880120"/>
            <a:ext cx="8532000" cy="1377000"/>
          </a:xfrm>
          <a:prstGeom prst="rect">
            <a:avLst/>
          </a:prstGeom>
          <a:solidFill>
            <a:schemeClr val="bg1">
              <a:lumMod val="95000"/>
            </a:schemeClr>
          </a:solidFill>
          <a:ln/>
        </p:spPr>
        <p:txBody>
          <a:bodyPr vert="horz" wrap="square" lIns="108000" tIns="81000" rIns="108000" bIns="81000" rtlCol="0" anchor="t" anchorCtr="0">
            <a:no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de-DE" sz="1350" b="1" dirty="0">
                <a:solidFill>
                  <a:srgbClr val="637AAE"/>
                </a:solidFill>
                <a:latin typeface="Calibri" panose="020F0502020204030204" pitchFamily="34" charset="0"/>
              </a:rPr>
              <a:t>BundID2Go</a:t>
            </a:r>
          </a:p>
          <a:p>
            <a:pPr marL="0" lvl="2" indent="0">
              <a:buNone/>
            </a:pPr>
            <a:br>
              <a:rPr lang="de-DE" sz="1350" b="1" dirty="0">
                <a:solidFill>
                  <a:srgbClr val="637AAE"/>
                </a:solidFill>
                <a:latin typeface="Calibri" panose="020F0502020204030204" pitchFamily="34" charset="0"/>
              </a:rPr>
            </a:br>
            <a:br>
              <a:rPr lang="de-DE" sz="1350" b="1" dirty="0">
                <a:solidFill>
                  <a:srgbClr val="637AAE"/>
                </a:solidFill>
                <a:latin typeface="Calibri" panose="020F0502020204030204" pitchFamily="34" charset="0"/>
              </a:rPr>
            </a:br>
            <a:br>
              <a:rPr lang="de-DE" sz="1350" b="1" dirty="0">
                <a:solidFill>
                  <a:srgbClr val="637AAE"/>
                </a:solidFill>
                <a:latin typeface="Calibri" panose="020F0502020204030204" pitchFamily="34" charset="0"/>
              </a:rPr>
            </a:br>
            <a:endParaRPr lang="de-DE" sz="1200" b="1" dirty="0">
              <a:solidFill>
                <a:srgbClr val="637AAE"/>
              </a:solidFill>
              <a:latin typeface="Calibri" panose="020F0502020204030204" pitchFamily="34" charset="0"/>
            </a:endParaRPr>
          </a:p>
          <a:p>
            <a:pPr marL="0" lvl="2" indent="0">
              <a:buNone/>
            </a:pPr>
            <a:r>
              <a:rPr lang="de-DE" sz="1050" dirty="0">
                <a:latin typeface="Calibri" panose="020F0502020204030204" pitchFamily="34" charset="0"/>
              </a:rPr>
              <a:t>Bei der Ausgabe von Personalausweisen im Bürgeramt</a:t>
            </a:r>
          </a:p>
        </p:txBody>
      </p:sp>
      <p:grpSp>
        <p:nvGrpSpPr>
          <p:cNvPr id="6" name="Group 5"/>
          <p:cNvGrpSpPr/>
          <p:nvPr/>
        </p:nvGrpSpPr>
        <p:grpSpPr>
          <a:xfrm>
            <a:off x="2624904" y="2753767"/>
            <a:ext cx="488894" cy="520875"/>
            <a:chOff x="8158238" y="1783532"/>
            <a:chExt cx="1106202" cy="1115450"/>
          </a:xfrm>
          <a:solidFill>
            <a:schemeClr val="tx1"/>
          </a:solidFill>
        </p:grpSpPr>
        <p:grpSp>
          <p:nvGrpSpPr>
            <p:cNvPr id="81" name="Group 80">
              <a:extLst>
                <a:ext uri="{FF2B5EF4-FFF2-40B4-BE49-F238E27FC236}">
                  <a16:creationId xmlns:a16="http://schemas.microsoft.com/office/drawing/2014/main" id="{90856EFC-8C43-4CA6-AC7E-2507661A820D}"/>
                </a:ext>
              </a:extLst>
            </p:cNvPr>
            <p:cNvGrpSpPr>
              <a:grpSpLocks noChangeAspect="1"/>
            </p:cNvGrpSpPr>
            <p:nvPr/>
          </p:nvGrpSpPr>
          <p:grpSpPr>
            <a:xfrm>
              <a:off x="8225594" y="1783532"/>
              <a:ext cx="1038846" cy="1115450"/>
              <a:chOff x="11005726" y="3890550"/>
              <a:chExt cx="97253" cy="104424"/>
            </a:xfrm>
            <a:grpFill/>
          </p:grpSpPr>
          <p:sp>
            <p:nvSpPr>
              <p:cNvPr id="93"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750"/>
              </a:p>
            </p:txBody>
          </p:sp>
          <p:sp>
            <p:nvSpPr>
              <p:cNvPr id="94"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750"/>
              </a:p>
            </p:txBody>
          </p:sp>
          <p:sp>
            <p:nvSpPr>
              <p:cNvPr id="95"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750"/>
              </a:p>
            </p:txBody>
          </p:sp>
          <p:sp>
            <p:nvSpPr>
              <p:cNvPr id="96"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750"/>
              </a:p>
            </p:txBody>
          </p:sp>
        </p:grpSp>
        <p:sp>
          <p:nvSpPr>
            <p:cNvPr id="92" name="Freeform: Shape 1710">
              <a:extLst>
                <a:ext uri="{FF2B5EF4-FFF2-40B4-BE49-F238E27FC236}">
                  <a16:creationId xmlns:a16="http://schemas.microsoft.com/office/drawing/2014/main" id="{A7A390FD-9478-4576-8ABF-CD10CE4BC8A8}"/>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grpFill/>
            <a:ln w="4474" cap="flat">
              <a:noFill/>
              <a:prstDash val="solid"/>
              <a:miter/>
            </a:ln>
          </p:spPr>
          <p:txBody>
            <a:bodyPr rtlCol="0" anchor="ctr"/>
            <a:lstStyle/>
            <a:p>
              <a:endParaRPr lang="en-US" sz="750"/>
            </a:p>
          </p:txBody>
        </p:sp>
      </p:grpSp>
      <p:grpSp>
        <p:nvGrpSpPr>
          <p:cNvPr id="110" name="Group 109">
            <a:extLst>
              <a:ext uri="{FF2B5EF4-FFF2-40B4-BE49-F238E27FC236}">
                <a16:creationId xmlns:a16="http://schemas.microsoft.com/office/drawing/2014/main" id="{49CBF768-ADFD-4B31-B911-15FFEDBF835D}"/>
              </a:ext>
            </a:extLst>
          </p:cNvPr>
          <p:cNvGrpSpPr>
            <a:grpSpLocks noChangeAspect="1"/>
          </p:cNvGrpSpPr>
          <p:nvPr/>
        </p:nvGrpSpPr>
        <p:grpSpPr>
          <a:xfrm>
            <a:off x="429812" y="2886396"/>
            <a:ext cx="710969" cy="386646"/>
            <a:chOff x="7540474" y="3204850"/>
            <a:chExt cx="152378" cy="78430"/>
          </a:xfrm>
        </p:grpSpPr>
        <p:sp>
          <p:nvSpPr>
            <p:cNvPr id="111"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12"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20"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750"/>
            </a:p>
          </p:txBody>
        </p:sp>
        <p:sp>
          <p:nvSpPr>
            <p:cNvPr id="121"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grpSp>
      <p:grpSp>
        <p:nvGrpSpPr>
          <p:cNvPr id="122" name="Group 121">
            <a:extLst>
              <a:ext uri="{FF2B5EF4-FFF2-40B4-BE49-F238E27FC236}">
                <a16:creationId xmlns:a16="http://schemas.microsoft.com/office/drawing/2014/main" id="{6ED7AFF0-7B5E-417C-B82F-423F5AEE11B6}"/>
              </a:ext>
            </a:extLst>
          </p:cNvPr>
          <p:cNvGrpSpPr>
            <a:grpSpLocks noChangeAspect="1"/>
          </p:cNvGrpSpPr>
          <p:nvPr/>
        </p:nvGrpSpPr>
        <p:grpSpPr>
          <a:xfrm>
            <a:off x="2235805" y="2853190"/>
            <a:ext cx="273311" cy="336214"/>
            <a:chOff x="8860783" y="3510950"/>
            <a:chExt cx="125488" cy="146103"/>
          </a:xfrm>
        </p:grpSpPr>
        <p:sp>
          <p:nvSpPr>
            <p:cNvPr id="123" name="Freeform: Shape 1065">
              <a:extLst>
                <a:ext uri="{FF2B5EF4-FFF2-40B4-BE49-F238E27FC236}">
                  <a16:creationId xmlns:a16="http://schemas.microsoft.com/office/drawing/2014/main" id="{F292ACBB-B817-49A0-BAF9-3E2C56BFE667}"/>
                </a:ext>
              </a:extLst>
            </p:cNvPr>
            <p:cNvSpPr/>
            <p:nvPr/>
          </p:nvSpPr>
          <p:spPr>
            <a:xfrm>
              <a:off x="8889914" y="3510950"/>
              <a:ext cx="67226" cy="67226"/>
            </a:xfrm>
            <a:custGeom>
              <a:avLst/>
              <a:gdLst>
                <a:gd name="connsiteX0" fmla="*/ 33613 w 67225"/>
                <a:gd name="connsiteY0" fmla="*/ 67226 h 67225"/>
                <a:gd name="connsiteX1" fmla="*/ 0 w 67225"/>
                <a:gd name="connsiteY1" fmla="*/ 33613 h 67225"/>
                <a:gd name="connsiteX2" fmla="*/ 33613 w 67225"/>
                <a:gd name="connsiteY2" fmla="*/ 0 h 67225"/>
                <a:gd name="connsiteX3" fmla="*/ 67226 w 67225"/>
                <a:gd name="connsiteY3" fmla="*/ 33613 h 67225"/>
                <a:gd name="connsiteX4" fmla="*/ 33613 w 67225"/>
                <a:gd name="connsiteY4" fmla="*/ 67226 h 67225"/>
                <a:gd name="connsiteX5" fmla="*/ 33613 w 67225"/>
                <a:gd name="connsiteY5" fmla="*/ 4482 h 67225"/>
                <a:gd name="connsiteX6" fmla="*/ 4482 w 67225"/>
                <a:gd name="connsiteY6" fmla="*/ 33613 h 67225"/>
                <a:gd name="connsiteX7" fmla="*/ 33613 w 67225"/>
                <a:gd name="connsiteY7" fmla="*/ 62744 h 67225"/>
                <a:gd name="connsiteX8" fmla="*/ 62744 w 67225"/>
                <a:gd name="connsiteY8" fmla="*/ 33613 h 67225"/>
                <a:gd name="connsiteX9" fmla="*/ 33613 w 67225"/>
                <a:gd name="connsiteY9" fmla="*/ 4482 h 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25" h="67225">
                  <a:moveTo>
                    <a:pt x="33613" y="67226"/>
                  </a:moveTo>
                  <a:cubicBezTo>
                    <a:pt x="15238" y="67226"/>
                    <a:pt x="0" y="51988"/>
                    <a:pt x="0" y="33613"/>
                  </a:cubicBezTo>
                  <a:cubicBezTo>
                    <a:pt x="0" y="15238"/>
                    <a:pt x="15238" y="0"/>
                    <a:pt x="33613" y="0"/>
                  </a:cubicBezTo>
                  <a:cubicBezTo>
                    <a:pt x="51988" y="0"/>
                    <a:pt x="67226" y="15238"/>
                    <a:pt x="67226" y="33613"/>
                  </a:cubicBezTo>
                  <a:cubicBezTo>
                    <a:pt x="67226" y="52436"/>
                    <a:pt x="51988" y="67226"/>
                    <a:pt x="33613" y="67226"/>
                  </a:cubicBezTo>
                  <a:close/>
                  <a:moveTo>
                    <a:pt x="33613" y="4482"/>
                  </a:moveTo>
                  <a:cubicBezTo>
                    <a:pt x="17479" y="4482"/>
                    <a:pt x="4482" y="17479"/>
                    <a:pt x="4482" y="33613"/>
                  </a:cubicBezTo>
                  <a:cubicBezTo>
                    <a:pt x="4482" y="49747"/>
                    <a:pt x="17479" y="62744"/>
                    <a:pt x="33613" y="62744"/>
                  </a:cubicBezTo>
                  <a:cubicBezTo>
                    <a:pt x="49747" y="62744"/>
                    <a:pt x="62744" y="49747"/>
                    <a:pt x="62744" y="33613"/>
                  </a:cubicBezTo>
                  <a:cubicBezTo>
                    <a:pt x="62744" y="17479"/>
                    <a:pt x="49747" y="4482"/>
                    <a:pt x="33613" y="4482"/>
                  </a:cubicBezTo>
                  <a:close/>
                </a:path>
              </a:pathLst>
            </a:custGeom>
            <a:solidFill>
              <a:srgbClr val="231F20"/>
            </a:solidFill>
            <a:ln w="28575" cap="flat">
              <a:solidFill>
                <a:schemeClr val="tx1"/>
              </a:solidFill>
              <a:prstDash val="solid"/>
              <a:miter/>
            </a:ln>
          </p:spPr>
          <p:txBody>
            <a:bodyPr rtlCol="0" anchor="ctr"/>
            <a:lstStyle/>
            <a:p>
              <a:endParaRPr lang="en-US" sz="750"/>
            </a:p>
          </p:txBody>
        </p:sp>
        <p:sp>
          <p:nvSpPr>
            <p:cNvPr id="124" name="Freeform: Shape 1066">
              <a:extLst>
                <a:ext uri="{FF2B5EF4-FFF2-40B4-BE49-F238E27FC236}">
                  <a16:creationId xmlns:a16="http://schemas.microsoft.com/office/drawing/2014/main" id="{F2CA593F-5582-473F-8A4D-8C7F99B15F56}"/>
                </a:ext>
              </a:extLst>
            </p:cNvPr>
            <p:cNvSpPr/>
            <p:nvPr/>
          </p:nvSpPr>
          <p:spPr>
            <a:xfrm>
              <a:off x="8860783" y="3585346"/>
              <a:ext cx="125488" cy="71707"/>
            </a:xfrm>
            <a:custGeom>
              <a:avLst/>
              <a:gdLst>
                <a:gd name="connsiteX0" fmla="*/ 111594 w 125487"/>
                <a:gd name="connsiteY0" fmla="*/ 73948 h 71707"/>
                <a:gd name="connsiteX1" fmla="*/ 13893 w 125487"/>
                <a:gd name="connsiteY1" fmla="*/ 73948 h 71707"/>
                <a:gd name="connsiteX2" fmla="*/ 0 w 125487"/>
                <a:gd name="connsiteY2" fmla="*/ 60055 h 71707"/>
                <a:gd name="connsiteX3" fmla="*/ 0 w 125487"/>
                <a:gd name="connsiteY3" fmla="*/ 40335 h 71707"/>
                <a:gd name="connsiteX4" fmla="*/ 40335 w 125487"/>
                <a:gd name="connsiteY4" fmla="*/ 0 h 71707"/>
                <a:gd name="connsiteX5" fmla="*/ 85152 w 125487"/>
                <a:gd name="connsiteY5" fmla="*/ 0 h 71707"/>
                <a:gd name="connsiteX6" fmla="*/ 125488 w 125487"/>
                <a:gd name="connsiteY6" fmla="*/ 40335 h 71707"/>
                <a:gd name="connsiteX7" fmla="*/ 125488 w 125487"/>
                <a:gd name="connsiteY7" fmla="*/ 60055 h 71707"/>
                <a:gd name="connsiteX8" fmla="*/ 111594 w 125487"/>
                <a:gd name="connsiteY8" fmla="*/ 73948 h 71707"/>
                <a:gd name="connsiteX9" fmla="*/ 40335 w 125487"/>
                <a:gd name="connsiteY9" fmla="*/ 4930 h 71707"/>
                <a:gd name="connsiteX10" fmla="*/ 4482 w 125487"/>
                <a:gd name="connsiteY10" fmla="*/ 40784 h 71707"/>
                <a:gd name="connsiteX11" fmla="*/ 4482 w 125487"/>
                <a:gd name="connsiteY11" fmla="*/ 60503 h 71707"/>
                <a:gd name="connsiteX12" fmla="*/ 13893 w 125487"/>
                <a:gd name="connsiteY12" fmla="*/ 69915 h 71707"/>
                <a:gd name="connsiteX13" fmla="*/ 111594 w 125487"/>
                <a:gd name="connsiteY13" fmla="*/ 69915 h 71707"/>
                <a:gd name="connsiteX14" fmla="*/ 121006 w 125487"/>
                <a:gd name="connsiteY14" fmla="*/ 60503 h 71707"/>
                <a:gd name="connsiteX15" fmla="*/ 121006 w 125487"/>
                <a:gd name="connsiteY15" fmla="*/ 40784 h 71707"/>
                <a:gd name="connsiteX16" fmla="*/ 85152 w 125487"/>
                <a:gd name="connsiteY16" fmla="*/ 4930 h 71707"/>
                <a:gd name="connsiteX17" fmla="*/ 40335 w 125487"/>
                <a:gd name="connsiteY17" fmla="*/ 4930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487" h="71707">
                  <a:moveTo>
                    <a:pt x="111594" y="73948"/>
                  </a:moveTo>
                  <a:lnTo>
                    <a:pt x="13893" y="73948"/>
                  </a:lnTo>
                  <a:cubicBezTo>
                    <a:pt x="6274" y="73948"/>
                    <a:pt x="0" y="67674"/>
                    <a:pt x="0" y="60055"/>
                  </a:cubicBezTo>
                  <a:lnTo>
                    <a:pt x="0" y="40335"/>
                  </a:lnTo>
                  <a:cubicBezTo>
                    <a:pt x="0" y="18375"/>
                    <a:pt x="17927" y="0"/>
                    <a:pt x="40335" y="0"/>
                  </a:cubicBezTo>
                  <a:lnTo>
                    <a:pt x="85152" y="0"/>
                  </a:lnTo>
                  <a:cubicBezTo>
                    <a:pt x="107113" y="0"/>
                    <a:pt x="125488" y="17927"/>
                    <a:pt x="125488" y="40335"/>
                  </a:cubicBezTo>
                  <a:lnTo>
                    <a:pt x="125488" y="60055"/>
                  </a:lnTo>
                  <a:cubicBezTo>
                    <a:pt x="125488" y="67674"/>
                    <a:pt x="119213" y="73948"/>
                    <a:pt x="111594" y="73948"/>
                  </a:cubicBezTo>
                  <a:close/>
                  <a:moveTo>
                    <a:pt x="40335" y="4930"/>
                  </a:moveTo>
                  <a:cubicBezTo>
                    <a:pt x="20616" y="4930"/>
                    <a:pt x="4482" y="21064"/>
                    <a:pt x="4482" y="40784"/>
                  </a:cubicBezTo>
                  <a:lnTo>
                    <a:pt x="4482" y="60503"/>
                  </a:lnTo>
                  <a:cubicBezTo>
                    <a:pt x="4482" y="65433"/>
                    <a:pt x="8515" y="69915"/>
                    <a:pt x="13893" y="69915"/>
                  </a:cubicBezTo>
                  <a:lnTo>
                    <a:pt x="111594" y="69915"/>
                  </a:lnTo>
                  <a:cubicBezTo>
                    <a:pt x="116524" y="69915"/>
                    <a:pt x="121006" y="65881"/>
                    <a:pt x="121006" y="60503"/>
                  </a:cubicBezTo>
                  <a:lnTo>
                    <a:pt x="121006" y="40784"/>
                  </a:lnTo>
                  <a:cubicBezTo>
                    <a:pt x="121006" y="21064"/>
                    <a:pt x="104872" y="4930"/>
                    <a:pt x="85152" y="4930"/>
                  </a:cubicBezTo>
                  <a:lnTo>
                    <a:pt x="40335" y="4930"/>
                  </a:lnTo>
                  <a:close/>
                </a:path>
              </a:pathLst>
            </a:custGeom>
            <a:solidFill>
              <a:srgbClr val="231F20"/>
            </a:solidFill>
            <a:ln w="28575" cap="flat">
              <a:solidFill>
                <a:schemeClr val="tx1"/>
              </a:solidFill>
              <a:prstDash val="solid"/>
              <a:miter/>
            </a:ln>
          </p:spPr>
          <p:txBody>
            <a:bodyPr rtlCol="0" anchor="ctr"/>
            <a:lstStyle/>
            <a:p>
              <a:endParaRPr lang="en-US" sz="750"/>
            </a:p>
          </p:txBody>
        </p:sp>
      </p:grpSp>
      <p:grpSp>
        <p:nvGrpSpPr>
          <p:cNvPr id="125" name="Group 124">
            <a:extLst>
              <a:ext uri="{FF2B5EF4-FFF2-40B4-BE49-F238E27FC236}">
                <a16:creationId xmlns:a16="http://schemas.microsoft.com/office/drawing/2014/main" id="{49CBF768-ADFD-4B31-B911-15FFEDBF835D}"/>
              </a:ext>
            </a:extLst>
          </p:cNvPr>
          <p:cNvGrpSpPr>
            <a:grpSpLocks noChangeAspect="1"/>
          </p:cNvGrpSpPr>
          <p:nvPr/>
        </p:nvGrpSpPr>
        <p:grpSpPr>
          <a:xfrm>
            <a:off x="1123995" y="2833501"/>
            <a:ext cx="710969" cy="386646"/>
            <a:chOff x="7540474" y="3204850"/>
            <a:chExt cx="152378" cy="78430"/>
          </a:xfrm>
        </p:grpSpPr>
        <p:sp>
          <p:nvSpPr>
            <p:cNvPr id="126"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27"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28"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750"/>
            </a:p>
          </p:txBody>
        </p:sp>
        <p:sp>
          <p:nvSpPr>
            <p:cNvPr id="129"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grpSp>
      <p:grpSp>
        <p:nvGrpSpPr>
          <p:cNvPr id="133" name="Group 132">
            <a:extLst>
              <a:ext uri="{FF2B5EF4-FFF2-40B4-BE49-F238E27FC236}">
                <a16:creationId xmlns:a16="http://schemas.microsoft.com/office/drawing/2014/main" id="{6ED7AFF0-7B5E-417C-B82F-423F5AEE11B6}"/>
              </a:ext>
            </a:extLst>
          </p:cNvPr>
          <p:cNvGrpSpPr>
            <a:grpSpLocks noChangeAspect="1"/>
          </p:cNvGrpSpPr>
          <p:nvPr/>
        </p:nvGrpSpPr>
        <p:grpSpPr>
          <a:xfrm>
            <a:off x="2627730" y="1384561"/>
            <a:ext cx="273433" cy="318352"/>
            <a:chOff x="8860783" y="3510950"/>
            <a:chExt cx="125488" cy="146103"/>
          </a:xfrm>
        </p:grpSpPr>
        <p:sp>
          <p:nvSpPr>
            <p:cNvPr id="134" name="Freeform: Shape 1065">
              <a:extLst>
                <a:ext uri="{FF2B5EF4-FFF2-40B4-BE49-F238E27FC236}">
                  <a16:creationId xmlns:a16="http://schemas.microsoft.com/office/drawing/2014/main" id="{F292ACBB-B817-49A0-BAF9-3E2C56BFE667}"/>
                </a:ext>
              </a:extLst>
            </p:cNvPr>
            <p:cNvSpPr/>
            <p:nvPr/>
          </p:nvSpPr>
          <p:spPr>
            <a:xfrm>
              <a:off x="8889914" y="3510950"/>
              <a:ext cx="67226" cy="67226"/>
            </a:xfrm>
            <a:custGeom>
              <a:avLst/>
              <a:gdLst>
                <a:gd name="connsiteX0" fmla="*/ 33613 w 67225"/>
                <a:gd name="connsiteY0" fmla="*/ 67226 h 67225"/>
                <a:gd name="connsiteX1" fmla="*/ 0 w 67225"/>
                <a:gd name="connsiteY1" fmla="*/ 33613 h 67225"/>
                <a:gd name="connsiteX2" fmla="*/ 33613 w 67225"/>
                <a:gd name="connsiteY2" fmla="*/ 0 h 67225"/>
                <a:gd name="connsiteX3" fmla="*/ 67226 w 67225"/>
                <a:gd name="connsiteY3" fmla="*/ 33613 h 67225"/>
                <a:gd name="connsiteX4" fmla="*/ 33613 w 67225"/>
                <a:gd name="connsiteY4" fmla="*/ 67226 h 67225"/>
                <a:gd name="connsiteX5" fmla="*/ 33613 w 67225"/>
                <a:gd name="connsiteY5" fmla="*/ 4482 h 67225"/>
                <a:gd name="connsiteX6" fmla="*/ 4482 w 67225"/>
                <a:gd name="connsiteY6" fmla="*/ 33613 h 67225"/>
                <a:gd name="connsiteX7" fmla="*/ 33613 w 67225"/>
                <a:gd name="connsiteY7" fmla="*/ 62744 h 67225"/>
                <a:gd name="connsiteX8" fmla="*/ 62744 w 67225"/>
                <a:gd name="connsiteY8" fmla="*/ 33613 h 67225"/>
                <a:gd name="connsiteX9" fmla="*/ 33613 w 67225"/>
                <a:gd name="connsiteY9" fmla="*/ 4482 h 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25" h="67225">
                  <a:moveTo>
                    <a:pt x="33613" y="67226"/>
                  </a:moveTo>
                  <a:cubicBezTo>
                    <a:pt x="15238" y="67226"/>
                    <a:pt x="0" y="51988"/>
                    <a:pt x="0" y="33613"/>
                  </a:cubicBezTo>
                  <a:cubicBezTo>
                    <a:pt x="0" y="15238"/>
                    <a:pt x="15238" y="0"/>
                    <a:pt x="33613" y="0"/>
                  </a:cubicBezTo>
                  <a:cubicBezTo>
                    <a:pt x="51988" y="0"/>
                    <a:pt x="67226" y="15238"/>
                    <a:pt x="67226" y="33613"/>
                  </a:cubicBezTo>
                  <a:cubicBezTo>
                    <a:pt x="67226" y="52436"/>
                    <a:pt x="51988" y="67226"/>
                    <a:pt x="33613" y="67226"/>
                  </a:cubicBezTo>
                  <a:close/>
                  <a:moveTo>
                    <a:pt x="33613" y="4482"/>
                  </a:moveTo>
                  <a:cubicBezTo>
                    <a:pt x="17479" y="4482"/>
                    <a:pt x="4482" y="17479"/>
                    <a:pt x="4482" y="33613"/>
                  </a:cubicBezTo>
                  <a:cubicBezTo>
                    <a:pt x="4482" y="49747"/>
                    <a:pt x="17479" y="62744"/>
                    <a:pt x="33613" y="62744"/>
                  </a:cubicBezTo>
                  <a:cubicBezTo>
                    <a:pt x="49747" y="62744"/>
                    <a:pt x="62744" y="49747"/>
                    <a:pt x="62744" y="33613"/>
                  </a:cubicBezTo>
                  <a:cubicBezTo>
                    <a:pt x="62744" y="17479"/>
                    <a:pt x="49747" y="4482"/>
                    <a:pt x="33613" y="4482"/>
                  </a:cubicBezTo>
                  <a:close/>
                </a:path>
              </a:pathLst>
            </a:custGeom>
            <a:solidFill>
              <a:srgbClr val="231F20"/>
            </a:solidFill>
            <a:ln w="28575" cap="flat">
              <a:solidFill>
                <a:schemeClr val="tx1"/>
              </a:solidFill>
              <a:prstDash val="solid"/>
              <a:miter/>
            </a:ln>
          </p:spPr>
          <p:txBody>
            <a:bodyPr rtlCol="0" anchor="ctr"/>
            <a:lstStyle/>
            <a:p>
              <a:endParaRPr lang="en-US" sz="750"/>
            </a:p>
          </p:txBody>
        </p:sp>
        <p:sp>
          <p:nvSpPr>
            <p:cNvPr id="135" name="Freeform: Shape 1066">
              <a:extLst>
                <a:ext uri="{FF2B5EF4-FFF2-40B4-BE49-F238E27FC236}">
                  <a16:creationId xmlns:a16="http://schemas.microsoft.com/office/drawing/2014/main" id="{F2CA593F-5582-473F-8A4D-8C7F99B15F56}"/>
                </a:ext>
              </a:extLst>
            </p:cNvPr>
            <p:cNvSpPr/>
            <p:nvPr/>
          </p:nvSpPr>
          <p:spPr>
            <a:xfrm>
              <a:off x="8860783" y="3585346"/>
              <a:ext cx="125488" cy="71707"/>
            </a:xfrm>
            <a:custGeom>
              <a:avLst/>
              <a:gdLst>
                <a:gd name="connsiteX0" fmla="*/ 111594 w 125487"/>
                <a:gd name="connsiteY0" fmla="*/ 73948 h 71707"/>
                <a:gd name="connsiteX1" fmla="*/ 13893 w 125487"/>
                <a:gd name="connsiteY1" fmla="*/ 73948 h 71707"/>
                <a:gd name="connsiteX2" fmla="*/ 0 w 125487"/>
                <a:gd name="connsiteY2" fmla="*/ 60055 h 71707"/>
                <a:gd name="connsiteX3" fmla="*/ 0 w 125487"/>
                <a:gd name="connsiteY3" fmla="*/ 40335 h 71707"/>
                <a:gd name="connsiteX4" fmla="*/ 40335 w 125487"/>
                <a:gd name="connsiteY4" fmla="*/ 0 h 71707"/>
                <a:gd name="connsiteX5" fmla="*/ 85152 w 125487"/>
                <a:gd name="connsiteY5" fmla="*/ 0 h 71707"/>
                <a:gd name="connsiteX6" fmla="*/ 125488 w 125487"/>
                <a:gd name="connsiteY6" fmla="*/ 40335 h 71707"/>
                <a:gd name="connsiteX7" fmla="*/ 125488 w 125487"/>
                <a:gd name="connsiteY7" fmla="*/ 60055 h 71707"/>
                <a:gd name="connsiteX8" fmla="*/ 111594 w 125487"/>
                <a:gd name="connsiteY8" fmla="*/ 73948 h 71707"/>
                <a:gd name="connsiteX9" fmla="*/ 40335 w 125487"/>
                <a:gd name="connsiteY9" fmla="*/ 4930 h 71707"/>
                <a:gd name="connsiteX10" fmla="*/ 4482 w 125487"/>
                <a:gd name="connsiteY10" fmla="*/ 40784 h 71707"/>
                <a:gd name="connsiteX11" fmla="*/ 4482 w 125487"/>
                <a:gd name="connsiteY11" fmla="*/ 60503 h 71707"/>
                <a:gd name="connsiteX12" fmla="*/ 13893 w 125487"/>
                <a:gd name="connsiteY12" fmla="*/ 69915 h 71707"/>
                <a:gd name="connsiteX13" fmla="*/ 111594 w 125487"/>
                <a:gd name="connsiteY13" fmla="*/ 69915 h 71707"/>
                <a:gd name="connsiteX14" fmla="*/ 121006 w 125487"/>
                <a:gd name="connsiteY14" fmla="*/ 60503 h 71707"/>
                <a:gd name="connsiteX15" fmla="*/ 121006 w 125487"/>
                <a:gd name="connsiteY15" fmla="*/ 40784 h 71707"/>
                <a:gd name="connsiteX16" fmla="*/ 85152 w 125487"/>
                <a:gd name="connsiteY16" fmla="*/ 4930 h 71707"/>
                <a:gd name="connsiteX17" fmla="*/ 40335 w 125487"/>
                <a:gd name="connsiteY17" fmla="*/ 4930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487" h="71707">
                  <a:moveTo>
                    <a:pt x="111594" y="73948"/>
                  </a:moveTo>
                  <a:lnTo>
                    <a:pt x="13893" y="73948"/>
                  </a:lnTo>
                  <a:cubicBezTo>
                    <a:pt x="6274" y="73948"/>
                    <a:pt x="0" y="67674"/>
                    <a:pt x="0" y="60055"/>
                  </a:cubicBezTo>
                  <a:lnTo>
                    <a:pt x="0" y="40335"/>
                  </a:lnTo>
                  <a:cubicBezTo>
                    <a:pt x="0" y="18375"/>
                    <a:pt x="17927" y="0"/>
                    <a:pt x="40335" y="0"/>
                  </a:cubicBezTo>
                  <a:lnTo>
                    <a:pt x="85152" y="0"/>
                  </a:lnTo>
                  <a:cubicBezTo>
                    <a:pt x="107113" y="0"/>
                    <a:pt x="125488" y="17927"/>
                    <a:pt x="125488" y="40335"/>
                  </a:cubicBezTo>
                  <a:lnTo>
                    <a:pt x="125488" y="60055"/>
                  </a:lnTo>
                  <a:cubicBezTo>
                    <a:pt x="125488" y="67674"/>
                    <a:pt x="119213" y="73948"/>
                    <a:pt x="111594" y="73948"/>
                  </a:cubicBezTo>
                  <a:close/>
                  <a:moveTo>
                    <a:pt x="40335" y="4930"/>
                  </a:moveTo>
                  <a:cubicBezTo>
                    <a:pt x="20616" y="4930"/>
                    <a:pt x="4482" y="21064"/>
                    <a:pt x="4482" y="40784"/>
                  </a:cubicBezTo>
                  <a:lnTo>
                    <a:pt x="4482" y="60503"/>
                  </a:lnTo>
                  <a:cubicBezTo>
                    <a:pt x="4482" y="65433"/>
                    <a:pt x="8515" y="69915"/>
                    <a:pt x="13893" y="69915"/>
                  </a:cubicBezTo>
                  <a:lnTo>
                    <a:pt x="111594" y="69915"/>
                  </a:lnTo>
                  <a:cubicBezTo>
                    <a:pt x="116524" y="69915"/>
                    <a:pt x="121006" y="65881"/>
                    <a:pt x="121006" y="60503"/>
                  </a:cubicBezTo>
                  <a:lnTo>
                    <a:pt x="121006" y="40784"/>
                  </a:lnTo>
                  <a:cubicBezTo>
                    <a:pt x="121006" y="21064"/>
                    <a:pt x="104872" y="4930"/>
                    <a:pt x="85152" y="4930"/>
                  </a:cubicBezTo>
                  <a:lnTo>
                    <a:pt x="40335" y="4930"/>
                  </a:lnTo>
                  <a:close/>
                </a:path>
              </a:pathLst>
            </a:custGeom>
            <a:solidFill>
              <a:srgbClr val="231F20"/>
            </a:solidFill>
            <a:ln w="28575" cap="flat">
              <a:solidFill>
                <a:schemeClr val="tx1"/>
              </a:solidFill>
              <a:prstDash val="solid"/>
              <a:miter/>
            </a:ln>
          </p:spPr>
          <p:txBody>
            <a:bodyPr rtlCol="0" anchor="ctr"/>
            <a:lstStyle/>
            <a:p>
              <a:endParaRPr lang="en-US" sz="750"/>
            </a:p>
          </p:txBody>
        </p:sp>
      </p:grpSp>
      <p:grpSp>
        <p:nvGrpSpPr>
          <p:cNvPr id="136" name="Group 135">
            <a:extLst>
              <a:ext uri="{FF2B5EF4-FFF2-40B4-BE49-F238E27FC236}">
                <a16:creationId xmlns:a16="http://schemas.microsoft.com/office/drawing/2014/main" id="{49CBF768-ADFD-4B31-B911-15FFEDBF835D}"/>
              </a:ext>
            </a:extLst>
          </p:cNvPr>
          <p:cNvGrpSpPr>
            <a:grpSpLocks noChangeAspect="1"/>
          </p:cNvGrpSpPr>
          <p:nvPr/>
        </p:nvGrpSpPr>
        <p:grpSpPr>
          <a:xfrm>
            <a:off x="429812" y="1371593"/>
            <a:ext cx="711284" cy="366105"/>
            <a:chOff x="7540474" y="3204850"/>
            <a:chExt cx="152378" cy="78430"/>
          </a:xfrm>
        </p:grpSpPr>
        <p:sp>
          <p:nvSpPr>
            <p:cNvPr id="137"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38"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39"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750"/>
            </a:p>
          </p:txBody>
        </p:sp>
        <p:sp>
          <p:nvSpPr>
            <p:cNvPr id="140"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grpSp>
      <p:grpSp>
        <p:nvGrpSpPr>
          <p:cNvPr id="141" name="Group 140">
            <a:extLst>
              <a:ext uri="{FF2B5EF4-FFF2-40B4-BE49-F238E27FC236}">
                <a16:creationId xmlns:a16="http://schemas.microsoft.com/office/drawing/2014/main" id="{49CBF768-ADFD-4B31-B911-15FFEDBF835D}"/>
              </a:ext>
            </a:extLst>
          </p:cNvPr>
          <p:cNvGrpSpPr>
            <a:grpSpLocks noChangeAspect="1"/>
          </p:cNvGrpSpPr>
          <p:nvPr/>
        </p:nvGrpSpPr>
        <p:grpSpPr>
          <a:xfrm>
            <a:off x="1052326" y="1558349"/>
            <a:ext cx="711284" cy="366105"/>
            <a:chOff x="7540474" y="3204850"/>
            <a:chExt cx="152378" cy="78430"/>
          </a:xfrm>
        </p:grpSpPr>
        <p:sp>
          <p:nvSpPr>
            <p:cNvPr id="142"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43"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44"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750"/>
            </a:p>
          </p:txBody>
        </p:sp>
        <p:sp>
          <p:nvSpPr>
            <p:cNvPr id="145"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grpSp>
      <p:grpSp>
        <p:nvGrpSpPr>
          <p:cNvPr id="146" name="Group 145">
            <a:extLst>
              <a:ext uri="{FF2B5EF4-FFF2-40B4-BE49-F238E27FC236}">
                <a16:creationId xmlns:a16="http://schemas.microsoft.com/office/drawing/2014/main" id="{49CBF768-ADFD-4B31-B911-15FFEDBF835D}"/>
              </a:ext>
            </a:extLst>
          </p:cNvPr>
          <p:cNvGrpSpPr>
            <a:grpSpLocks noChangeAspect="1"/>
          </p:cNvGrpSpPr>
          <p:nvPr/>
        </p:nvGrpSpPr>
        <p:grpSpPr>
          <a:xfrm>
            <a:off x="1700416" y="1342319"/>
            <a:ext cx="711284" cy="366105"/>
            <a:chOff x="7540474" y="3204850"/>
            <a:chExt cx="152378" cy="78430"/>
          </a:xfrm>
        </p:grpSpPr>
        <p:sp>
          <p:nvSpPr>
            <p:cNvPr id="147" name="Freeform: Shape 1061">
              <a:extLst>
                <a:ext uri="{FF2B5EF4-FFF2-40B4-BE49-F238E27FC236}">
                  <a16:creationId xmlns:a16="http://schemas.microsoft.com/office/drawing/2014/main" id="{7D8E63C0-D15F-4521-8FEC-D9F55722DFF0}"/>
                </a:ext>
              </a:extLst>
            </p:cNvPr>
            <p:cNvSpPr/>
            <p:nvPr/>
          </p:nvSpPr>
          <p:spPr>
            <a:xfrm>
              <a:off x="7553919"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48" name="Freeform: Shape 1062">
              <a:extLst>
                <a:ext uri="{FF2B5EF4-FFF2-40B4-BE49-F238E27FC236}">
                  <a16:creationId xmlns:a16="http://schemas.microsoft.com/office/drawing/2014/main" id="{4E1E4F75-D2C0-4EC6-BCDF-C1086C9E60C0}"/>
                </a:ext>
              </a:extLst>
            </p:cNvPr>
            <p:cNvSpPr/>
            <p:nvPr/>
          </p:nvSpPr>
          <p:spPr>
            <a:xfrm>
              <a:off x="7648035" y="3204850"/>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1" y="26890"/>
                    <a:pt x="4482" y="21960"/>
                    <a:pt x="4482" y="15686"/>
                  </a:cubicBezTo>
                  <a:cubicBezTo>
                    <a:pt x="4482" y="9411"/>
                    <a:pt x="9411" y="4482"/>
                    <a:pt x="15686" y="4482"/>
                  </a:cubicBezTo>
                  <a:close/>
                </a:path>
              </a:pathLst>
            </a:custGeom>
            <a:solidFill>
              <a:srgbClr val="231F20"/>
            </a:solidFill>
            <a:ln w="4477" cap="flat">
              <a:noFill/>
              <a:prstDash val="solid"/>
              <a:miter/>
            </a:ln>
          </p:spPr>
          <p:txBody>
            <a:bodyPr rtlCol="0" anchor="ctr"/>
            <a:lstStyle/>
            <a:p>
              <a:endParaRPr lang="en-US" sz="750"/>
            </a:p>
          </p:txBody>
        </p:sp>
        <p:sp>
          <p:nvSpPr>
            <p:cNvPr id="149" name="Freeform: Shape 1063">
              <a:extLst>
                <a:ext uri="{FF2B5EF4-FFF2-40B4-BE49-F238E27FC236}">
                  <a16:creationId xmlns:a16="http://schemas.microsoft.com/office/drawing/2014/main" id="{EE296333-F62B-4139-A3FE-74E0C64F14AE}"/>
                </a:ext>
              </a:extLst>
            </p:cNvPr>
            <p:cNvSpPr/>
            <p:nvPr/>
          </p:nvSpPr>
          <p:spPr>
            <a:xfrm>
              <a:off x="7540474" y="3238463"/>
              <a:ext cx="152378" cy="44817"/>
            </a:xfrm>
            <a:custGeom>
              <a:avLst/>
              <a:gdLst>
                <a:gd name="connsiteX0" fmla="*/ 136692 w 152377"/>
                <a:gd name="connsiteY0" fmla="*/ 0 h 44817"/>
                <a:gd name="connsiteX1" fmla="*/ 109802 w 152377"/>
                <a:gd name="connsiteY1" fmla="*/ 0 h 44817"/>
                <a:gd name="connsiteX2" fmla="*/ 95908 w 152377"/>
                <a:gd name="connsiteY2" fmla="*/ 8067 h 44817"/>
                <a:gd name="connsiteX3" fmla="*/ 89634 w 152377"/>
                <a:gd name="connsiteY3" fmla="*/ 6723 h 44817"/>
                <a:gd name="connsiteX4" fmla="*/ 62744 w 152377"/>
                <a:gd name="connsiteY4" fmla="*/ 6723 h 44817"/>
                <a:gd name="connsiteX5" fmla="*/ 56469 w 152377"/>
                <a:gd name="connsiteY5" fmla="*/ 8067 h 44817"/>
                <a:gd name="connsiteX6" fmla="*/ 42576 w 152377"/>
                <a:gd name="connsiteY6" fmla="*/ 0 h 44817"/>
                <a:gd name="connsiteX7" fmla="*/ 15686 w 152377"/>
                <a:gd name="connsiteY7" fmla="*/ 0 h 44817"/>
                <a:gd name="connsiteX8" fmla="*/ 0 w 152377"/>
                <a:gd name="connsiteY8" fmla="*/ 15686 h 44817"/>
                <a:gd name="connsiteX9" fmla="*/ 0 w 152377"/>
                <a:gd name="connsiteY9" fmla="*/ 29579 h 44817"/>
                <a:gd name="connsiteX10" fmla="*/ 8515 w 152377"/>
                <a:gd name="connsiteY10" fmla="*/ 38094 h 44817"/>
                <a:gd name="connsiteX11" fmla="*/ 47506 w 152377"/>
                <a:gd name="connsiteY11" fmla="*/ 38094 h 44817"/>
                <a:gd name="connsiteX12" fmla="*/ 55573 w 152377"/>
                <a:gd name="connsiteY12" fmla="*/ 44817 h 44817"/>
                <a:gd name="connsiteX13" fmla="*/ 97253 w 152377"/>
                <a:gd name="connsiteY13" fmla="*/ 44817 h 44817"/>
                <a:gd name="connsiteX14" fmla="*/ 105320 w 152377"/>
                <a:gd name="connsiteY14" fmla="*/ 38094 h 44817"/>
                <a:gd name="connsiteX15" fmla="*/ 144311 w 152377"/>
                <a:gd name="connsiteY15" fmla="*/ 38094 h 44817"/>
                <a:gd name="connsiteX16" fmla="*/ 152826 w 152377"/>
                <a:gd name="connsiteY16" fmla="*/ 29579 h 44817"/>
                <a:gd name="connsiteX17" fmla="*/ 152826 w 152377"/>
                <a:gd name="connsiteY17" fmla="*/ 15686 h 44817"/>
                <a:gd name="connsiteX18" fmla="*/ 136692 w 152377"/>
                <a:gd name="connsiteY18" fmla="*/ 0 h 44817"/>
                <a:gd name="connsiteX19" fmla="*/ 4482 w 152377"/>
                <a:gd name="connsiteY19" fmla="*/ 29579 h 44817"/>
                <a:gd name="connsiteX20" fmla="*/ 4482 w 152377"/>
                <a:gd name="connsiteY20" fmla="*/ 15686 h 44817"/>
                <a:gd name="connsiteX21" fmla="*/ 15686 w 152377"/>
                <a:gd name="connsiteY21" fmla="*/ 4482 h 44817"/>
                <a:gd name="connsiteX22" fmla="*/ 42576 w 152377"/>
                <a:gd name="connsiteY22" fmla="*/ 4482 h 44817"/>
                <a:gd name="connsiteX23" fmla="*/ 52436 w 152377"/>
                <a:gd name="connsiteY23" fmla="*/ 10756 h 44817"/>
                <a:gd name="connsiteX24" fmla="*/ 47058 w 152377"/>
                <a:gd name="connsiteY24" fmla="*/ 22409 h 44817"/>
                <a:gd name="connsiteX25" fmla="*/ 47058 w 152377"/>
                <a:gd name="connsiteY25" fmla="*/ 33613 h 44817"/>
                <a:gd name="connsiteX26" fmla="*/ 8515 w 152377"/>
                <a:gd name="connsiteY26" fmla="*/ 33613 h 44817"/>
                <a:gd name="connsiteX27" fmla="*/ 4482 w 152377"/>
                <a:gd name="connsiteY27" fmla="*/ 29579 h 44817"/>
                <a:gd name="connsiteX28" fmla="*/ 100838 w 152377"/>
                <a:gd name="connsiteY28" fmla="*/ 36302 h 44817"/>
                <a:gd name="connsiteX29" fmla="*/ 96805 w 152377"/>
                <a:gd name="connsiteY29" fmla="*/ 40335 h 44817"/>
                <a:gd name="connsiteX30" fmla="*/ 55125 w 152377"/>
                <a:gd name="connsiteY30" fmla="*/ 40335 h 44817"/>
                <a:gd name="connsiteX31" fmla="*/ 51091 w 152377"/>
                <a:gd name="connsiteY31" fmla="*/ 36302 h 44817"/>
                <a:gd name="connsiteX32" fmla="*/ 51091 w 152377"/>
                <a:gd name="connsiteY32" fmla="*/ 22409 h 44817"/>
                <a:gd name="connsiteX33" fmla="*/ 62296 w 152377"/>
                <a:gd name="connsiteY33" fmla="*/ 11204 h 44817"/>
                <a:gd name="connsiteX34" fmla="*/ 89186 w 152377"/>
                <a:gd name="connsiteY34" fmla="*/ 11204 h 44817"/>
                <a:gd name="connsiteX35" fmla="*/ 100390 w 152377"/>
                <a:gd name="connsiteY35" fmla="*/ 22409 h 44817"/>
                <a:gd name="connsiteX36" fmla="*/ 100390 w 152377"/>
                <a:gd name="connsiteY36" fmla="*/ 36302 h 44817"/>
                <a:gd name="connsiteX37" fmla="*/ 147896 w 152377"/>
                <a:gd name="connsiteY37" fmla="*/ 29579 h 44817"/>
                <a:gd name="connsiteX38" fmla="*/ 143863 w 152377"/>
                <a:gd name="connsiteY38" fmla="*/ 33613 h 44817"/>
                <a:gd name="connsiteX39" fmla="*/ 105320 w 152377"/>
                <a:gd name="connsiteY39" fmla="*/ 33613 h 44817"/>
                <a:gd name="connsiteX40" fmla="*/ 105320 w 152377"/>
                <a:gd name="connsiteY40" fmla="*/ 22409 h 44817"/>
                <a:gd name="connsiteX41" fmla="*/ 99942 w 152377"/>
                <a:gd name="connsiteY41" fmla="*/ 10756 h 44817"/>
                <a:gd name="connsiteX42" fmla="*/ 109802 w 152377"/>
                <a:gd name="connsiteY42" fmla="*/ 4482 h 44817"/>
                <a:gd name="connsiteX43" fmla="*/ 136692 w 152377"/>
                <a:gd name="connsiteY43" fmla="*/ 4482 h 44817"/>
                <a:gd name="connsiteX44" fmla="*/ 147896 w 152377"/>
                <a:gd name="connsiteY44" fmla="*/ 15686 h 44817"/>
                <a:gd name="connsiteX45" fmla="*/ 147896 w 152377"/>
                <a:gd name="connsiteY45" fmla="*/ 29579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2377" h="44817">
                  <a:moveTo>
                    <a:pt x="136692" y="0"/>
                  </a:moveTo>
                  <a:lnTo>
                    <a:pt x="109802" y="0"/>
                  </a:lnTo>
                  <a:cubicBezTo>
                    <a:pt x="103975" y="0"/>
                    <a:pt x="98598" y="3137"/>
                    <a:pt x="95908" y="8067"/>
                  </a:cubicBezTo>
                  <a:cubicBezTo>
                    <a:pt x="94116" y="7171"/>
                    <a:pt x="91875" y="6723"/>
                    <a:pt x="89634" y="6723"/>
                  </a:cubicBezTo>
                  <a:lnTo>
                    <a:pt x="62744" y="6723"/>
                  </a:lnTo>
                  <a:cubicBezTo>
                    <a:pt x="60503" y="6723"/>
                    <a:pt x="58262" y="7171"/>
                    <a:pt x="56469" y="8067"/>
                  </a:cubicBezTo>
                  <a:cubicBezTo>
                    <a:pt x="53780" y="3137"/>
                    <a:pt x="48402" y="0"/>
                    <a:pt x="42576" y="0"/>
                  </a:cubicBezTo>
                  <a:lnTo>
                    <a:pt x="15686" y="0"/>
                  </a:lnTo>
                  <a:cubicBezTo>
                    <a:pt x="7171" y="0"/>
                    <a:pt x="0" y="7171"/>
                    <a:pt x="0" y="15686"/>
                  </a:cubicBezTo>
                  <a:lnTo>
                    <a:pt x="0" y="29579"/>
                  </a:lnTo>
                  <a:cubicBezTo>
                    <a:pt x="0" y="34061"/>
                    <a:pt x="3585" y="38094"/>
                    <a:pt x="8515" y="38094"/>
                  </a:cubicBezTo>
                  <a:lnTo>
                    <a:pt x="47506" y="38094"/>
                  </a:lnTo>
                  <a:cubicBezTo>
                    <a:pt x="48402" y="42128"/>
                    <a:pt x="51540" y="44817"/>
                    <a:pt x="55573" y="44817"/>
                  </a:cubicBezTo>
                  <a:lnTo>
                    <a:pt x="97253" y="44817"/>
                  </a:lnTo>
                  <a:cubicBezTo>
                    <a:pt x="101286" y="44817"/>
                    <a:pt x="104872" y="42128"/>
                    <a:pt x="105320" y="38094"/>
                  </a:cubicBezTo>
                  <a:lnTo>
                    <a:pt x="144311" y="38094"/>
                  </a:lnTo>
                  <a:cubicBezTo>
                    <a:pt x="148792" y="38094"/>
                    <a:pt x="152826" y="34509"/>
                    <a:pt x="152826" y="29579"/>
                  </a:cubicBezTo>
                  <a:lnTo>
                    <a:pt x="152826" y="15686"/>
                  </a:lnTo>
                  <a:cubicBezTo>
                    <a:pt x="152378" y="7171"/>
                    <a:pt x="145207" y="0"/>
                    <a:pt x="136692" y="0"/>
                  </a:cubicBezTo>
                  <a:close/>
                  <a:moveTo>
                    <a:pt x="4482" y="29579"/>
                  </a:moveTo>
                  <a:lnTo>
                    <a:pt x="4482" y="15686"/>
                  </a:lnTo>
                  <a:cubicBezTo>
                    <a:pt x="4482" y="9411"/>
                    <a:pt x="9412" y="4482"/>
                    <a:pt x="15686" y="4482"/>
                  </a:cubicBezTo>
                  <a:lnTo>
                    <a:pt x="42576" y="4482"/>
                  </a:lnTo>
                  <a:cubicBezTo>
                    <a:pt x="46610" y="4482"/>
                    <a:pt x="50643" y="6723"/>
                    <a:pt x="52436" y="10756"/>
                  </a:cubicBezTo>
                  <a:cubicBezTo>
                    <a:pt x="49299" y="13445"/>
                    <a:pt x="47058" y="17927"/>
                    <a:pt x="47058" y="22409"/>
                  </a:cubicBezTo>
                  <a:lnTo>
                    <a:pt x="47058" y="33613"/>
                  </a:lnTo>
                  <a:lnTo>
                    <a:pt x="8515" y="33613"/>
                  </a:lnTo>
                  <a:cubicBezTo>
                    <a:pt x="6274" y="33613"/>
                    <a:pt x="4482" y="31820"/>
                    <a:pt x="4482" y="29579"/>
                  </a:cubicBezTo>
                  <a:close/>
                  <a:moveTo>
                    <a:pt x="100838" y="36302"/>
                  </a:moveTo>
                  <a:cubicBezTo>
                    <a:pt x="100838" y="38543"/>
                    <a:pt x="99046" y="40335"/>
                    <a:pt x="96805" y="40335"/>
                  </a:cubicBezTo>
                  <a:lnTo>
                    <a:pt x="55125" y="40335"/>
                  </a:lnTo>
                  <a:cubicBezTo>
                    <a:pt x="52884" y="40335"/>
                    <a:pt x="51091" y="38543"/>
                    <a:pt x="51091" y="36302"/>
                  </a:cubicBezTo>
                  <a:lnTo>
                    <a:pt x="51091" y="22409"/>
                  </a:lnTo>
                  <a:cubicBezTo>
                    <a:pt x="51091" y="16134"/>
                    <a:pt x="56021" y="11204"/>
                    <a:pt x="62296" y="11204"/>
                  </a:cubicBezTo>
                  <a:lnTo>
                    <a:pt x="89186" y="11204"/>
                  </a:lnTo>
                  <a:cubicBezTo>
                    <a:pt x="95460" y="11204"/>
                    <a:pt x="100390" y="16134"/>
                    <a:pt x="100390" y="22409"/>
                  </a:cubicBezTo>
                  <a:lnTo>
                    <a:pt x="100390" y="36302"/>
                  </a:lnTo>
                  <a:close/>
                  <a:moveTo>
                    <a:pt x="147896" y="29579"/>
                  </a:moveTo>
                  <a:cubicBezTo>
                    <a:pt x="147896" y="31820"/>
                    <a:pt x="146103" y="33613"/>
                    <a:pt x="143863" y="33613"/>
                  </a:cubicBezTo>
                  <a:lnTo>
                    <a:pt x="105320" y="33613"/>
                  </a:lnTo>
                  <a:lnTo>
                    <a:pt x="105320" y="22409"/>
                  </a:lnTo>
                  <a:cubicBezTo>
                    <a:pt x="105320" y="17479"/>
                    <a:pt x="103079" y="13445"/>
                    <a:pt x="99942" y="10756"/>
                  </a:cubicBezTo>
                  <a:cubicBezTo>
                    <a:pt x="101735" y="7171"/>
                    <a:pt x="105768" y="4482"/>
                    <a:pt x="109802" y="4482"/>
                  </a:cubicBezTo>
                  <a:lnTo>
                    <a:pt x="136692" y="4482"/>
                  </a:lnTo>
                  <a:cubicBezTo>
                    <a:pt x="142966" y="4482"/>
                    <a:pt x="147896" y="9411"/>
                    <a:pt x="147896" y="15686"/>
                  </a:cubicBezTo>
                  <a:lnTo>
                    <a:pt x="147896" y="29579"/>
                  </a:lnTo>
                  <a:close/>
                </a:path>
              </a:pathLst>
            </a:custGeom>
            <a:solidFill>
              <a:srgbClr val="231F20"/>
            </a:solidFill>
            <a:ln w="4477" cap="flat">
              <a:noFill/>
              <a:prstDash val="solid"/>
              <a:miter/>
            </a:ln>
          </p:spPr>
          <p:txBody>
            <a:bodyPr rtlCol="0" anchor="ctr"/>
            <a:lstStyle/>
            <a:p>
              <a:endParaRPr lang="en-US" sz="750"/>
            </a:p>
          </p:txBody>
        </p:sp>
        <p:sp>
          <p:nvSpPr>
            <p:cNvPr id="150" name="Freeform: Shape 1064">
              <a:extLst>
                <a:ext uri="{FF2B5EF4-FFF2-40B4-BE49-F238E27FC236}">
                  <a16:creationId xmlns:a16="http://schemas.microsoft.com/office/drawing/2014/main" id="{3B06BE76-6C8A-4C40-BF04-FEF1C2D33A80}"/>
                </a:ext>
              </a:extLst>
            </p:cNvPr>
            <p:cNvSpPr/>
            <p:nvPr/>
          </p:nvSpPr>
          <p:spPr>
            <a:xfrm>
              <a:off x="7600977" y="3211572"/>
              <a:ext cx="31372" cy="31372"/>
            </a:xfrm>
            <a:custGeom>
              <a:avLst/>
              <a:gdLst>
                <a:gd name="connsiteX0" fmla="*/ 15686 w 31371"/>
                <a:gd name="connsiteY0" fmla="*/ 31372 h 31371"/>
                <a:gd name="connsiteX1" fmla="*/ 31372 w 31371"/>
                <a:gd name="connsiteY1" fmla="*/ 15686 h 31371"/>
                <a:gd name="connsiteX2" fmla="*/ 15686 w 31371"/>
                <a:gd name="connsiteY2" fmla="*/ 0 h 31371"/>
                <a:gd name="connsiteX3" fmla="*/ 0 w 31371"/>
                <a:gd name="connsiteY3" fmla="*/ 15686 h 31371"/>
                <a:gd name="connsiteX4" fmla="*/ 15686 w 31371"/>
                <a:gd name="connsiteY4" fmla="*/ 31372 h 31371"/>
                <a:gd name="connsiteX5" fmla="*/ 15686 w 31371"/>
                <a:gd name="connsiteY5" fmla="*/ 4482 h 31371"/>
                <a:gd name="connsiteX6" fmla="*/ 26890 w 31371"/>
                <a:gd name="connsiteY6" fmla="*/ 15686 h 31371"/>
                <a:gd name="connsiteX7" fmla="*/ 15686 w 31371"/>
                <a:gd name="connsiteY7" fmla="*/ 26890 h 31371"/>
                <a:gd name="connsiteX8" fmla="*/ 4482 w 31371"/>
                <a:gd name="connsiteY8" fmla="*/ 15686 h 31371"/>
                <a:gd name="connsiteX9" fmla="*/ 15686 w 31371"/>
                <a:gd name="connsiteY9"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1" h="31371">
                  <a:moveTo>
                    <a:pt x="15686" y="31372"/>
                  </a:moveTo>
                  <a:cubicBezTo>
                    <a:pt x="24201" y="31372"/>
                    <a:pt x="31372" y="24201"/>
                    <a:pt x="31372" y="15686"/>
                  </a:cubicBezTo>
                  <a:cubicBezTo>
                    <a:pt x="31372" y="7171"/>
                    <a:pt x="24201" y="0"/>
                    <a:pt x="15686" y="0"/>
                  </a:cubicBezTo>
                  <a:cubicBezTo>
                    <a:pt x="7171" y="0"/>
                    <a:pt x="0" y="7171"/>
                    <a:pt x="0" y="15686"/>
                  </a:cubicBezTo>
                  <a:cubicBezTo>
                    <a:pt x="0" y="24201"/>
                    <a:pt x="7171" y="31372"/>
                    <a:pt x="15686" y="31372"/>
                  </a:cubicBezTo>
                  <a:close/>
                  <a:moveTo>
                    <a:pt x="15686" y="4482"/>
                  </a:moveTo>
                  <a:cubicBezTo>
                    <a:pt x="21960" y="4482"/>
                    <a:pt x="26890" y="9411"/>
                    <a:pt x="26890" y="15686"/>
                  </a:cubicBezTo>
                  <a:cubicBezTo>
                    <a:pt x="26890" y="21960"/>
                    <a:pt x="21960" y="26890"/>
                    <a:pt x="15686" y="26890"/>
                  </a:cubicBezTo>
                  <a:cubicBezTo>
                    <a:pt x="9412" y="26890"/>
                    <a:pt x="4482" y="21960"/>
                    <a:pt x="4482" y="15686"/>
                  </a:cubicBezTo>
                  <a:cubicBezTo>
                    <a:pt x="4482" y="9411"/>
                    <a:pt x="9412" y="4482"/>
                    <a:pt x="15686" y="4482"/>
                  </a:cubicBezTo>
                  <a:close/>
                </a:path>
              </a:pathLst>
            </a:custGeom>
            <a:solidFill>
              <a:srgbClr val="231F20"/>
            </a:solidFill>
            <a:ln w="4477" cap="flat">
              <a:noFill/>
              <a:prstDash val="solid"/>
              <a:miter/>
            </a:ln>
          </p:spPr>
          <p:txBody>
            <a:bodyPr rtlCol="0" anchor="ctr"/>
            <a:lstStyle/>
            <a:p>
              <a:endParaRPr lang="en-US" sz="750"/>
            </a:p>
          </p:txBody>
        </p:sp>
      </p:grpSp>
      <p:grpSp>
        <p:nvGrpSpPr>
          <p:cNvPr id="5" name="Group 4"/>
          <p:cNvGrpSpPr/>
          <p:nvPr/>
        </p:nvGrpSpPr>
        <p:grpSpPr>
          <a:xfrm>
            <a:off x="3008442" y="1241550"/>
            <a:ext cx="497670" cy="493202"/>
            <a:chOff x="6910288" y="1124680"/>
            <a:chExt cx="1125560" cy="1115450"/>
          </a:xfrm>
          <a:solidFill>
            <a:schemeClr val="tx1"/>
          </a:solidFill>
        </p:grpSpPr>
        <p:grpSp>
          <p:nvGrpSpPr>
            <p:cNvPr id="79" name="Group 78">
              <a:extLst>
                <a:ext uri="{FF2B5EF4-FFF2-40B4-BE49-F238E27FC236}">
                  <a16:creationId xmlns:a16="http://schemas.microsoft.com/office/drawing/2014/main" id="{90856EFC-8C43-4CA6-AC7E-2507661A820D}"/>
                </a:ext>
              </a:extLst>
            </p:cNvPr>
            <p:cNvGrpSpPr>
              <a:grpSpLocks noChangeAspect="1"/>
            </p:cNvGrpSpPr>
            <p:nvPr/>
          </p:nvGrpSpPr>
          <p:grpSpPr>
            <a:xfrm>
              <a:off x="6997002" y="1124680"/>
              <a:ext cx="1038846" cy="1115450"/>
              <a:chOff x="11005726" y="3890550"/>
              <a:chExt cx="97253" cy="104424"/>
            </a:xfrm>
            <a:grpFill/>
          </p:grpSpPr>
          <p:sp>
            <p:nvSpPr>
              <p:cNvPr id="97"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sz="750"/>
              </a:p>
            </p:txBody>
          </p:sp>
          <p:sp>
            <p:nvSpPr>
              <p:cNvPr id="98"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sz="750"/>
              </a:p>
            </p:txBody>
          </p:sp>
          <p:sp>
            <p:nvSpPr>
              <p:cNvPr id="101"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sz="750"/>
              </a:p>
            </p:txBody>
          </p:sp>
          <p:sp>
            <p:nvSpPr>
              <p:cNvPr id="102"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sz="750"/>
              </a:p>
            </p:txBody>
          </p:sp>
        </p:grpSp>
        <p:sp>
          <p:nvSpPr>
            <p:cNvPr id="91" name="Freeform: Shape 1710">
              <a:extLst>
                <a:ext uri="{FF2B5EF4-FFF2-40B4-BE49-F238E27FC236}">
                  <a16:creationId xmlns:a16="http://schemas.microsoft.com/office/drawing/2014/main" id="{A7A390FD-9478-4576-8ABF-CD10CE4BC8A8}"/>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grpFill/>
            <a:ln w="4474" cap="flat">
              <a:noFill/>
              <a:prstDash val="solid"/>
              <a:miter/>
            </a:ln>
          </p:spPr>
          <p:txBody>
            <a:bodyPr rtlCol="0" anchor="ctr"/>
            <a:lstStyle/>
            <a:p>
              <a:endParaRPr lang="en-US" sz="750"/>
            </a:p>
          </p:txBody>
        </p:sp>
      </p:grpSp>
      <p:sp>
        <p:nvSpPr>
          <p:cNvPr id="170" name="Textfeld 24"/>
          <p:cNvSpPr txBox="1"/>
          <p:nvPr/>
        </p:nvSpPr>
        <p:spPr>
          <a:xfrm>
            <a:off x="366075" y="3758098"/>
            <a:ext cx="4621807" cy="1187505"/>
          </a:xfrm>
          <a:prstGeom prst="rect">
            <a:avLst/>
          </a:prstGeom>
          <a:noFill/>
        </p:spPr>
        <p:txBody>
          <a:bodyPr wrap="square" rtlCol="0">
            <a:spAutoFit/>
          </a:bodyPr>
          <a:lstStyle/>
          <a:p>
            <a:pPr fontAlgn="base">
              <a:spcAft>
                <a:spcPct val="0"/>
              </a:spcAft>
              <a:buClr>
                <a:srgbClr val="B7200E"/>
              </a:buClr>
              <a:buSzPct val="75000"/>
              <a:buFont typeface="Wingdings" pitchFamily="2" charset="2"/>
              <a:buNone/>
            </a:pPr>
            <a:r>
              <a:rPr lang="de-DE" sz="1200" b="1" dirty="0">
                <a:solidFill>
                  <a:srgbClr val="58AB27"/>
                </a:solidFill>
                <a:latin typeface="Calibri" panose="020F0502020204030204" pitchFamily="34" charset="0"/>
              </a:rPr>
              <a:t>Vorteile für Bürgerinnen und Bürger:</a:t>
            </a: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a:solidFill>
                  <a:srgbClr val="000000"/>
                </a:solidFill>
                <a:latin typeface="Calibri" panose="020F0502020204030204" pitchFamily="34" charset="0"/>
              </a:rPr>
              <a:t>Kennenlernen der Online-Ausweisfunktion (z.B. nur noch eine PIN für alles)</a:t>
            </a: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a:solidFill>
                  <a:srgbClr val="000000"/>
                </a:solidFill>
                <a:latin typeface="Calibri" panose="020F0502020204030204" pitchFamily="34" charset="0"/>
              </a:rPr>
              <a:t>Einfache Registrierung der </a:t>
            </a:r>
            <a:r>
              <a:rPr lang="de-DE" sz="1050" dirty="0" err="1">
                <a:solidFill>
                  <a:srgbClr val="000000"/>
                </a:solidFill>
                <a:latin typeface="Calibri" panose="020F0502020204030204" pitchFamily="34" charset="0"/>
              </a:rPr>
              <a:t>BundID</a:t>
            </a:r>
            <a:endParaRPr lang="de-DE" sz="1050" dirty="0">
              <a:solidFill>
                <a:srgbClr val="000000"/>
              </a:solidFill>
              <a:latin typeface="Calibri" panose="020F0502020204030204" pitchFamily="34" charset="0"/>
            </a:endParaRP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a:solidFill>
                  <a:srgbClr val="000000"/>
                </a:solidFill>
                <a:latin typeface="Calibri" panose="020F0502020204030204" pitchFamily="34" charset="0"/>
              </a:rPr>
              <a:t>Sofortige Teilhabe an allen aktuellen und zukünftigen digitalen </a:t>
            </a:r>
            <a:r>
              <a:rPr lang="de-DE" sz="1050" dirty="0" err="1">
                <a:solidFill>
                  <a:srgbClr val="000000"/>
                </a:solidFill>
                <a:latin typeface="Calibri" panose="020F0502020204030204" pitchFamily="34" charset="0"/>
              </a:rPr>
              <a:t>Diensteangeboten</a:t>
            </a:r>
            <a:r>
              <a:rPr lang="de-DE" sz="1050" dirty="0">
                <a:solidFill>
                  <a:srgbClr val="000000"/>
                </a:solidFill>
                <a:latin typeface="Calibri" panose="020F0502020204030204" pitchFamily="34" charset="0"/>
              </a:rPr>
              <a:t> der Verwaltung</a:t>
            </a: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a:solidFill>
                  <a:srgbClr val="000000"/>
                </a:solidFill>
                <a:latin typeface="Calibri" panose="020F0502020204030204" pitchFamily="34" charset="0"/>
              </a:rPr>
              <a:t>Hohe Wiedererkennung bei Nutzung der digitalen </a:t>
            </a:r>
            <a:r>
              <a:rPr lang="de-DE" sz="1050" dirty="0" err="1">
                <a:solidFill>
                  <a:srgbClr val="000000"/>
                </a:solidFill>
                <a:latin typeface="Calibri" panose="020F0502020204030204" pitchFamily="34" charset="0"/>
              </a:rPr>
              <a:t>Diensteangebote</a:t>
            </a:r>
            <a:endParaRPr lang="de-DE" sz="1050" dirty="0">
              <a:solidFill>
                <a:srgbClr val="000000"/>
              </a:solidFill>
              <a:latin typeface="Calibri" panose="020F0502020204030204" pitchFamily="34" charset="0"/>
            </a:endParaRPr>
          </a:p>
        </p:txBody>
      </p:sp>
      <p:sp>
        <p:nvSpPr>
          <p:cNvPr id="171" name="Textfeld 24"/>
          <p:cNvSpPr txBox="1"/>
          <p:nvPr/>
        </p:nvSpPr>
        <p:spPr>
          <a:xfrm>
            <a:off x="5112075" y="3758098"/>
            <a:ext cx="4031923" cy="1161857"/>
          </a:xfrm>
          <a:prstGeom prst="rect">
            <a:avLst/>
          </a:prstGeom>
          <a:noFill/>
        </p:spPr>
        <p:txBody>
          <a:bodyPr wrap="square" rtlCol="0">
            <a:spAutoFit/>
          </a:bodyPr>
          <a:lstStyle/>
          <a:p>
            <a:pPr fontAlgn="base">
              <a:spcAft>
                <a:spcPct val="0"/>
              </a:spcAft>
              <a:buClr>
                <a:srgbClr val="B7200E"/>
              </a:buClr>
              <a:buSzPct val="75000"/>
              <a:buFont typeface="Wingdings" pitchFamily="2" charset="2"/>
              <a:buNone/>
            </a:pPr>
            <a:r>
              <a:rPr lang="de-DE" sz="1200" b="1" dirty="0">
                <a:solidFill>
                  <a:srgbClr val="58AB27"/>
                </a:solidFill>
                <a:latin typeface="Calibri" panose="020F0502020204030204" pitchFamily="34" charset="0"/>
              </a:rPr>
              <a:t>Vorteile für die Verwaltung:</a:t>
            </a: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a:solidFill>
                  <a:srgbClr val="000000"/>
                </a:solidFill>
                <a:latin typeface="Calibri" panose="020F0502020204030204" pitchFamily="34" charset="0"/>
              </a:rPr>
              <a:t>Online-Ausweisfunktion inkl. PIN werden bekannt.</a:t>
            </a: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err="1">
                <a:solidFill>
                  <a:srgbClr val="000000"/>
                </a:solidFill>
                <a:latin typeface="Calibri" panose="020F0502020204030204" pitchFamily="34" charset="0"/>
              </a:rPr>
              <a:t>BundID</a:t>
            </a:r>
            <a:r>
              <a:rPr lang="de-DE" sz="1050" dirty="0">
                <a:solidFill>
                  <a:srgbClr val="000000"/>
                </a:solidFill>
                <a:latin typeface="Calibri" panose="020F0502020204030204" pitchFamily="34" charset="0"/>
              </a:rPr>
              <a:t> wird in großem Umfang registriert</a:t>
            </a:r>
            <a:br>
              <a:rPr lang="de-DE" sz="1050" dirty="0">
                <a:solidFill>
                  <a:srgbClr val="000000"/>
                </a:solidFill>
                <a:latin typeface="Calibri" panose="020F0502020204030204" pitchFamily="34" charset="0"/>
              </a:rPr>
            </a:br>
            <a:r>
              <a:rPr lang="de-DE" sz="1050" dirty="0">
                <a:solidFill>
                  <a:srgbClr val="000000"/>
                </a:solidFill>
                <a:latin typeface="Calibri" panose="020F0502020204030204" pitchFamily="34" charset="0"/>
              </a:rPr>
              <a:t>und kann für die Online-Kommunikation verwendet werden.</a:t>
            </a:r>
          </a:p>
          <a:p>
            <a:pPr marL="285750" indent="-285750" fontAlgn="base">
              <a:spcBef>
                <a:spcPts val="200"/>
              </a:spcBef>
              <a:spcAft>
                <a:spcPct val="0"/>
              </a:spcAft>
              <a:buClr>
                <a:srgbClr val="58AB27"/>
              </a:buClr>
              <a:buSzPct val="80000"/>
              <a:buFont typeface="Calibri" panose="020F0502020204030204" pitchFamily="34" charset="0"/>
              <a:buChar char="+"/>
            </a:pPr>
            <a:r>
              <a:rPr lang="de-DE" sz="1050" dirty="0">
                <a:solidFill>
                  <a:srgbClr val="000000"/>
                </a:solidFill>
                <a:latin typeface="Calibri" panose="020F0502020204030204" pitchFamily="34" charset="0"/>
              </a:rPr>
              <a:t>Neue digitale </a:t>
            </a:r>
            <a:r>
              <a:rPr lang="de-DE" sz="1050" dirty="0" err="1">
                <a:solidFill>
                  <a:srgbClr val="000000"/>
                </a:solidFill>
                <a:latin typeface="Calibri" panose="020F0502020204030204" pitchFamily="34" charset="0"/>
              </a:rPr>
              <a:t>Diensteangebote</a:t>
            </a:r>
            <a:r>
              <a:rPr lang="de-DE" sz="1050" dirty="0">
                <a:solidFill>
                  <a:srgbClr val="000000"/>
                </a:solidFill>
                <a:latin typeface="Calibri" panose="020F0502020204030204" pitchFamily="34" charset="0"/>
              </a:rPr>
              <a:t> werden schneller bekannt und häufiger genutzt.</a:t>
            </a:r>
          </a:p>
        </p:txBody>
      </p:sp>
      <p:sp>
        <p:nvSpPr>
          <p:cNvPr id="4" name="Textfeld 3"/>
          <p:cNvSpPr txBox="1"/>
          <p:nvPr/>
        </p:nvSpPr>
        <p:spPr>
          <a:xfrm>
            <a:off x="6246232" y="1155306"/>
            <a:ext cx="2538353" cy="900246"/>
          </a:xfrm>
          <a:prstGeom prst="rect">
            <a:avLst/>
          </a:prstGeom>
          <a:noFill/>
        </p:spPr>
        <p:txBody>
          <a:bodyPr wrap="square" rtlCol="0">
            <a:spAutoFit/>
          </a:bodyPr>
          <a:lstStyle/>
          <a:p>
            <a:r>
              <a:rPr lang="de-DE" sz="1050" dirty="0">
                <a:solidFill>
                  <a:srgbClr val="000000"/>
                </a:solidFill>
                <a:latin typeface="Calibri" panose="020F0502020204030204" pitchFamily="34" charset="0"/>
              </a:rPr>
              <a:t>Bei jeder Ausgabe eines Personalausweises erfolgt das Angebot an die Bürgerinnen und Bürger, den Online-Ausweis direkt am Bürgerterminal auszuprobieren und sich für die </a:t>
            </a:r>
            <a:r>
              <a:rPr lang="de-DE" sz="1050" dirty="0" err="1">
                <a:solidFill>
                  <a:srgbClr val="000000"/>
                </a:solidFill>
                <a:latin typeface="Calibri" panose="020F0502020204030204" pitchFamily="34" charset="0"/>
              </a:rPr>
              <a:t>BundID</a:t>
            </a:r>
            <a:r>
              <a:rPr lang="de-DE" sz="1050" dirty="0">
                <a:solidFill>
                  <a:srgbClr val="000000"/>
                </a:solidFill>
                <a:latin typeface="Calibri" panose="020F0502020204030204" pitchFamily="34" charset="0"/>
              </a:rPr>
              <a:t> zu registrieren.</a:t>
            </a:r>
          </a:p>
        </p:txBody>
      </p:sp>
      <p:sp>
        <p:nvSpPr>
          <p:cNvPr id="64" name="Textfeld 63"/>
          <p:cNvSpPr txBox="1"/>
          <p:nvPr/>
        </p:nvSpPr>
        <p:spPr>
          <a:xfrm>
            <a:off x="6246232" y="2657219"/>
            <a:ext cx="2538353" cy="900246"/>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050" dirty="0">
                <a:solidFill>
                  <a:srgbClr val="000000"/>
                </a:solidFill>
                <a:latin typeface="Calibri" panose="020F0502020204030204" pitchFamily="34" charset="0"/>
              </a:rPr>
              <a:t>Bei der Inanspruchnahme von Verwaltungsleistungen im Bürgeramt werden die Bürgerinnen und Bürger auf den Online-Ausweis und auf die Vorteile der </a:t>
            </a:r>
            <a:r>
              <a:rPr lang="de-DE" sz="1050" dirty="0" err="1">
                <a:solidFill>
                  <a:srgbClr val="000000"/>
                </a:solidFill>
                <a:latin typeface="Calibri" panose="020F0502020204030204" pitchFamily="34" charset="0"/>
              </a:rPr>
              <a:t>BundID</a:t>
            </a:r>
            <a:r>
              <a:rPr lang="de-DE" sz="1050" dirty="0">
                <a:solidFill>
                  <a:srgbClr val="000000"/>
                </a:solidFill>
                <a:latin typeface="Calibri" panose="020F0502020204030204" pitchFamily="34" charset="0"/>
              </a:rPr>
              <a:t> hingewiesen.</a:t>
            </a:r>
          </a:p>
        </p:txBody>
      </p:sp>
      <p:grpSp>
        <p:nvGrpSpPr>
          <p:cNvPr id="9" name="Group 8"/>
          <p:cNvGrpSpPr/>
          <p:nvPr/>
        </p:nvGrpSpPr>
        <p:grpSpPr>
          <a:xfrm>
            <a:off x="3761888" y="1789579"/>
            <a:ext cx="2302818" cy="1053003"/>
            <a:chOff x="4873611" y="2163289"/>
            <a:chExt cx="3070424" cy="1404004"/>
          </a:xfrm>
        </p:grpSpPr>
        <p:grpSp>
          <p:nvGrpSpPr>
            <p:cNvPr id="166" name="Gruppieren 37"/>
            <p:cNvGrpSpPr>
              <a:grpSpLocks noChangeAspect="1"/>
            </p:cNvGrpSpPr>
            <p:nvPr/>
          </p:nvGrpSpPr>
          <p:grpSpPr>
            <a:xfrm>
              <a:off x="5054585" y="2163293"/>
              <a:ext cx="2889450" cy="1404000"/>
              <a:chOff x="5894122" y="2727050"/>
              <a:chExt cx="2944919" cy="1430947"/>
            </a:xfrm>
          </p:grpSpPr>
          <p:pic>
            <p:nvPicPr>
              <p:cNvPr id="167" name="Grafik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5712" y="2727050"/>
                <a:ext cx="1463329" cy="1430947"/>
              </a:xfrm>
              <a:prstGeom prst="rect">
                <a:avLst/>
              </a:prstGeom>
            </p:spPr>
          </p:pic>
          <p:sp>
            <p:nvSpPr>
              <p:cNvPr id="168" name="Textfeld 39"/>
              <p:cNvSpPr txBox="1"/>
              <p:nvPr/>
            </p:nvSpPr>
            <p:spPr>
              <a:xfrm>
                <a:off x="5894122" y="3608565"/>
                <a:ext cx="251036" cy="345053"/>
              </a:xfrm>
              <a:prstGeom prst="rect">
                <a:avLst/>
              </a:prstGeom>
              <a:noFill/>
            </p:spPr>
            <p:txBody>
              <a:bodyPr wrap="none" rtlCol="0">
                <a:spAutoFit/>
              </a:bodyPr>
              <a:lstStyle/>
              <a:p>
                <a:pPr fontAlgn="base">
                  <a:spcBef>
                    <a:spcPct val="50000"/>
                  </a:spcBef>
                  <a:spcAft>
                    <a:spcPct val="0"/>
                  </a:spcAft>
                  <a:buClr>
                    <a:srgbClr val="B7200E"/>
                  </a:buClr>
                  <a:buSzPct val="75000"/>
                  <a:buFont typeface="Wingdings" pitchFamily="2" charset="2"/>
                  <a:buNone/>
                </a:pPr>
                <a:endParaRPr lang="de-DE" sz="1050" dirty="0">
                  <a:solidFill>
                    <a:srgbClr val="000000"/>
                  </a:solidFill>
                  <a:latin typeface="Calibri" panose="020F0502020204030204" pitchFamily="34" charset="0"/>
                </a:endParaRPr>
              </a:p>
            </p:txBody>
          </p:sp>
        </p:grpSp>
        <p:sp>
          <p:nvSpPr>
            <p:cNvPr id="169" name="Textfeld 29"/>
            <p:cNvSpPr txBox="1"/>
            <p:nvPr/>
          </p:nvSpPr>
          <p:spPr>
            <a:xfrm>
              <a:off x="4873611" y="2163289"/>
              <a:ext cx="1800250" cy="1404000"/>
            </a:xfrm>
            <a:prstGeom prst="rect">
              <a:avLst/>
            </a:prstGeom>
            <a:solidFill>
              <a:schemeClr val="bg1"/>
            </a:solidFill>
          </p:spPr>
          <p:txBody>
            <a:bodyPr wrap="none" rtlCol="0" anchor="ctr">
              <a:noAutofit/>
            </a:bodyPr>
            <a:lstStyle/>
            <a:p>
              <a:pPr algn="ctr" fontAlgn="base">
                <a:spcAft>
                  <a:spcPct val="0"/>
                </a:spcAft>
                <a:buClr>
                  <a:srgbClr val="B7200E"/>
                </a:buClr>
                <a:buSzPct val="75000"/>
                <a:buFont typeface="Wingdings" pitchFamily="2" charset="2"/>
                <a:buNone/>
              </a:pPr>
              <a:r>
                <a:rPr lang="de-DE" sz="1050">
                  <a:solidFill>
                    <a:srgbClr val="000000"/>
                  </a:solidFill>
                  <a:latin typeface="Calibri" panose="020F0502020204030204" pitchFamily="34" charset="0"/>
                </a:rPr>
                <a:t>Bürgerterminal </a:t>
              </a:r>
            </a:p>
            <a:p>
              <a:pPr algn="ctr" fontAlgn="base">
                <a:spcAft>
                  <a:spcPct val="0"/>
                </a:spcAft>
                <a:buClr>
                  <a:srgbClr val="B7200E"/>
                </a:buClr>
                <a:buSzPct val="75000"/>
                <a:buFont typeface="Wingdings" pitchFamily="2" charset="2"/>
                <a:buNone/>
              </a:pPr>
              <a:r>
                <a:rPr lang="de-DE" sz="1050">
                  <a:solidFill>
                    <a:srgbClr val="000000"/>
                  </a:solidFill>
                  <a:latin typeface="Calibri" panose="020F0502020204030204" pitchFamily="34" charset="0"/>
                </a:rPr>
                <a:t>unter Anleitung </a:t>
              </a:r>
            </a:p>
            <a:p>
              <a:pPr algn="ctr" fontAlgn="base">
                <a:spcAft>
                  <a:spcPct val="0"/>
                </a:spcAft>
                <a:buClr>
                  <a:srgbClr val="B7200E"/>
                </a:buClr>
                <a:buSzPct val="75000"/>
                <a:buFont typeface="Wingdings" pitchFamily="2" charset="2"/>
                <a:buNone/>
              </a:pPr>
              <a:r>
                <a:rPr lang="de-DE" sz="1050">
                  <a:solidFill>
                    <a:srgbClr val="000000"/>
                  </a:solidFill>
                  <a:latin typeface="Calibri" panose="020F0502020204030204" pitchFamily="34" charset="0"/>
                </a:rPr>
                <a:t>geschulter Kräfte </a:t>
              </a:r>
            </a:p>
            <a:p>
              <a:pPr algn="ctr" fontAlgn="base">
                <a:spcAft>
                  <a:spcPct val="0"/>
                </a:spcAft>
                <a:buClr>
                  <a:srgbClr val="B7200E"/>
                </a:buClr>
                <a:buSzPct val="75000"/>
                <a:buFont typeface="Wingdings" pitchFamily="2" charset="2"/>
                <a:buNone/>
              </a:pPr>
              <a:r>
                <a:rPr lang="de-DE" sz="1050">
                  <a:solidFill>
                    <a:srgbClr val="000000"/>
                  </a:solidFill>
                  <a:latin typeface="Calibri" panose="020F0502020204030204" pitchFamily="34" charset="0"/>
                </a:rPr>
                <a:t>nutzen</a:t>
              </a:r>
              <a:endParaRPr lang="de-DE" sz="1050" dirty="0">
                <a:solidFill>
                  <a:srgbClr val="000000"/>
                </a:solidFill>
                <a:latin typeface="Calibri" panose="020F0502020204030204" pitchFamily="34" charset="0"/>
              </a:endParaRPr>
            </a:p>
          </p:txBody>
        </p:sp>
      </p:grpSp>
      <p:sp>
        <p:nvSpPr>
          <p:cNvPr id="3" name="Datumsplatzhalter 2">
            <a:extLst>
              <a:ext uri="{FF2B5EF4-FFF2-40B4-BE49-F238E27FC236}">
                <a16:creationId xmlns:a16="http://schemas.microsoft.com/office/drawing/2014/main" id="{36BBFB3F-7BAD-44A2-AC8F-EA25D5DA0F7B}"/>
              </a:ext>
            </a:extLst>
          </p:cNvPr>
          <p:cNvSpPr>
            <a:spLocks noGrp="1"/>
          </p:cNvSpPr>
          <p:nvPr>
            <p:ph type="dt" sz="half" idx="10"/>
          </p:nvPr>
        </p:nvSpPr>
        <p:spPr/>
        <p:txBody>
          <a:bodyPr/>
          <a:lstStyle/>
          <a:p>
            <a:pPr>
              <a:defRPr/>
            </a:pPr>
            <a:r>
              <a:rPr lang="de-DE"/>
              <a:t>27. Juli 2026</a:t>
            </a:r>
            <a:endParaRPr lang="de-DE" dirty="0"/>
          </a:p>
        </p:txBody>
      </p:sp>
      <p:sp>
        <p:nvSpPr>
          <p:cNvPr id="7" name="Fußzeilenplatzhalter 6">
            <a:extLst>
              <a:ext uri="{FF2B5EF4-FFF2-40B4-BE49-F238E27FC236}">
                <a16:creationId xmlns:a16="http://schemas.microsoft.com/office/drawing/2014/main" id="{783C2845-4684-4C67-A961-D9F8E94F2E5B}"/>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1" name="Foliennummernplatzhalter 10">
            <a:extLst>
              <a:ext uri="{FF2B5EF4-FFF2-40B4-BE49-F238E27FC236}">
                <a16:creationId xmlns:a16="http://schemas.microsoft.com/office/drawing/2014/main" id="{6E509A6C-1CD2-493D-9859-E27DE501B6DF}"/>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79</a:t>
            </a:fld>
            <a:endParaRPr lang="de-DE" dirty="0"/>
          </a:p>
        </p:txBody>
      </p:sp>
    </p:spTree>
    <p:extLst>
      <p:ext uri="{BB962C8B-B14F-4D97-AF65-F5344CB8AC3E}">
        <p14:creationId xmlns:p14="http://schemas.microsoft.com/office/powerpoint/2010/main" val="314409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3DED188A-A612-4312-BA25-9858A8E40AB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532813"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ist eine umfassende Digitalisierung nur mit analoger Identität machbar?</a:t>
            </a:r>
            <a:endParaRPr lang="de-DE" sz="2000" b="1" dirty="0"/>
          </a:p>
        </p:txBody>
      </p:sp>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8817" y="2469575"/>
            <a:ext cx="1716309" cy="1086995"/>
          </a:xfrm>
          <a:prstGeom prst="rect">
            <a:avLst/>
          </a:prstGeom>
        </p:spPr>
      </p:pic>
      <p:pic>
        <p:nvPicPr>
          <p:cNvPr id="12" name="Grafi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9978" y="927671"/>
            <a:ext cx="838940" cy="1436004"/>
          </a:xfrm>
          <a:prstGeom prst="rect">
            <a:avLst/>
          </a:prstGeom>
        </p:spPr>
      </p:pic>
      <p:grpSp>
        <p:nvGrpSpPr>
          <p:cNvPr id="13" name="Gruppieren 12"/>
          <p:cNvGrpSpPr/>
          <p:nvPr/>
        </p:nvGrpSpPr>
        <p:grpSpPr>
          <a:xfrm>
            <a:off x="230968" y="1022418"/>
            <a:ext cx="4417805" cy="2554545"/>
            <a:chOff x="230968" y="1022418"/>
            <a:chExt cx="4417805" cy="2554545"/>
          </a:xfrm>
        </p:grpSpPr>
        <p:sp>
          <p:nvSpPr>
            <p:cNvPr id="14" name="Freeform 38"/>
            <p:cNvSpPr>
              <a:spLocks/>
            </p:cNvSpPr>
            <p:nvPr/>
          </p:nvSpPr>
          <p:spPr bwMode="auto">
            <a:xfrm rot="5400000">
              <a:off x="2846927" y="1544291"/>
              <a:ext cx="2213365" cy="1390326"/>
            </a:xfrm>
            <a:custGeom>
              <a:avLst/>
              <a:gdLst>
                <a:gd name="T0" fmla="*/ 3186 w 3186"/>
                <a:gd name="T1" fmla="*/ 403 h 2002"/>
                <a:gd name="T2" fmla="*/ 2793 w 3186"/>
                <a:gd name="T3" fmla="*/ 403 h 2002"/>
                <a:gd name="T4" fmla="*/ 2710 w 3186"/>
                <a:gd name="T5" fmla="*/ 368 h 2002"/>
                <a:gd name="T6" fmla="*/ 2746 w 3186"/>
                <a:gd name="T7" fmla="*/ 262 h 2002"/>
                <a:gd name="T8" fmla="*/ 2763 w 3186"/>
                <a:gd name="T9" fmla="*/ 224 h 2002"/>
                <a:gd name="T10" fmla="*/ 2771 w 3186"/>
                <a:gd name="T11" fmla="*/ 201 h 2002"/>
                <a:gd name="T12" fmla="*/ 2786 w 3186"/>
                <a:gd name="T13" fmla="*/ 139 h 2002"/>
                <a:gd name="T14" fmla="*/ 2743 w 3186"/>
                <a:gd name="T15" fmla="*/ 41 h 2002"/>
                <a:gd name="T16" fmla="*/ 2638 w 3186"/>
                <a:gd name="T17" fmla="*/ 0 h 2002"/>
                <a:gd name="T18" fmla="*/ 2534 w 3186"/>
                <a:gd name="T19" fmla="*/ 41 h 2002"/>
                <a:gd name="T20" fmla="*/ 2490 w 3186"/>
                <a:gd name="T21" fmla="*/ 139 h 2002"/>
                <a:gd name="T22" fmla="*/ 2508 w 3186"/>
                <a:gd name="T23" fmla="*/ 205 h 2002"/>
                <a:gd name="T24" fmla="*/ 2536 w 3186"/>
                <a:gd name="T25" fmla="*/ 277 h 2002"/>
                <a:gd name="T26" fmla="*/ 2570 w 3186"/>
                <a:gd name="T27" fmla="*/ 373 h 2002"/>
                <a:gd name="T28" fmla="*/ 2486 w 3186"/>
                <a:gd name="T29" fmla="*/ 403 h 2002"/>
                <a:gd name="T30" fmla="*/ 2473 w 3186"/>
                <a:gd name="T31" fmla="*/ 403 h 2002"/>
                <a:gd name="T32" fmla="*/ 2093 w 3186"/>
                <a:gd name="T33" fmla="*/ 403 h 2002"/>
                <a:gd name="T34" fmla="*/ 2093 w 3186"/>
                <a:gd name="T35" fmla="*/ 409 h 2002"/>
                <a:gd name="T36" fmla="*/ 1593 w 3186"/>
                <a:gd name="T37" fmla="*/ 909 h 2002"/>
                <a:gd name="T38" fmla="*/ 1093 w 3186"/>
                <a:gd name="T39" fmla="*/ 409 h 2002"/>
                <a:gd name="T40" fmla="*/ 1093 w 3186"/>
                <a:gd name="T41" fmla="*/ 403 h 2002"/>
                <a:gd name="T42" fmla="*/ 740 w 3186"/>
                <a:gd name="T43" fmla="*/ 403 h 2002"/>
                <a:gd name="T44" fmla="*/ 657 w 3186"/>
                <a:gd name="T45" fmla="*/ 430 h 2002"/>
                <a:gd name="T46" fmla="*/ 690 w 3186"/>
                <a:gd name="T47" fmla="*/ 528 h 2002"/>
                <a:gd name="T48" fmla="*/ 719 w 3186"/>
                <a:gd name="T49" fmla="*/ 604 h 2002"/>
                <a:gd name="T50" fmla="*/ 736 w 3186"/>
                <a:gd name="T51" fmla="*/ 674 h 2002"/>
                <a:gd name="T52" fmla="*/ 693 w 3186"/>
                <a:gd name="T53" fmla="*/ 779 h 2002"/>
                <a:gd name="T54" fmla="*/ 588 w 3186"/>
                <a:gd name="T55" fmla="*/ 822 h 2002"/>
                <a:gd name="T56" fmla="*/ 483 w 3186"/>
                <a:gd name="T57" fmla="*/ 779 h 2002"/>
                <a:gd name="T58" fmla="*/ 440 w 3186"/>
                <a:gd name="T59" fmla="*/ 674 h 2002"/>
                <a:gd name="T60" fmla="*/ 455 w 3186"/>
                <a:gd name="T61" fmla="*/ 609 h 2002"/>
                <a:gd name="T62" fmla="*/ 464 w 3186"/>
                <a:gd name="T63" fmla="*/ 585 h 2002"/>
                <a:gd name="T64" fmla="*/ 480 w 3186"/>
                <a:gd name="T65" fmla="*/ 545 h 2002"/>
                <a:gd name="T66" fmla="*/ 516 w 3186"/>
                <a:gd name="T67" fmla="*/ 436 h 2002"/>
                <a:gd name="T68" fmla="*/ 433 w 3186"/>
                <a:gd name="T69" fmla="*/ 403 h 2002"/>
                <a:gd name="T70" fmla="*/ 0 w 3186"/>
                <a:gd name="T71" fmla="*/ 403 h 2002"/>
                <a:gd name="T72" fmla="*/ 0 w 3186"/>
                <a:gd name="T73" fmla="*/ 409 h 2002"/>
                <a:gd name="T74" fmla="*/ 1593 w 3186"/>
                <a:gd name="T75" fmla="*/ 2002 h 2002"/>
                <a:gd name="T76" fmla="*/ 3186 w 3186"/>
                <a:gd name="T77" fmla="*/ 409 h 2002"/>
                <a:gd name="T78" fmla="*/ 3186 w 3186"/>
                <a:gd name="T79" fmla="*/ 403 h 2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86" h="2002">
                  <a:moveTo>
                    <a:pt x="3186" y="403"/>
                  </a:moveTo>
                  <a:cubicBezTo>
                    <a:pt x="2793" y="403"/>
                    <a:pt x="2793" y="403"/>
                    <a:pt x="2793" y="403"/>
                  </a:cubicBezTo>
                  <a:cubicBezTo>
                    <a:pt x="2793" y="403"/>
                    <a:pt x="2714" y="385"/>
                    <a:pt x="2710" y="368"/>
                  </a:cubicBezTo>
                  <a:cubicBezTo>
                    <a:pt x="2704" y="343"/>
                    <a:pt x="2734" y="293"/>
                    <a:pt x="2746" y="262"/>
                  </a:cubicBezTo>
                  <a:cubicBezTo>
                    <a:pt x="2752" y="248"/>
                    <a:pt x="2760" y="232"/>
                    <a:pt x="2763" y="224"/>
                  </a:cubicBezTo>
                  <a:cubicBezTo>
                    <a:pt x="2766" y="217"/>
                    <a:pt x="2769" y="209"/>
                    <a:pt x="2771" y="201"/>
                  </a:cubicBezTo>
                  <a:cubicBezTo>
                    <a:pt x="2781" y="182"/>
                    <a:pt x="2786" y="161"/>
                    <a:pt x="2786" y="139"/>
                  </a:cubicBezTo>
                  <a:cubicBezTo>
                    <a:pt x="2786" y="101"/>
                    <a:pt x="2770" y="66"/>
                    <a:pt x="2743" y="41"/>
                  </a:cubicBezTo>
                  <a:cubicBezTo>
                    <a:pt x="2716" y="15"/>
                    <a:pt x="2679" y="0"/>
                    <a:pt x="2638" y="0"/>
                  </a:cubicBezTo>
                  <a:cubicBezTo>
                    <a:pt x="2597" y="0"/>
                    <a:pt x="2560" y="15"/>
                    <a:pt x="2534" y="41"/>
                  </a:cubicBezTo>
                  <a:cubicBezTo>
                    <a:pt x="2507" y="66"/>
                    <a:pt x="2490" y="101"/>
                    <a:pt x="2490" y="139"/>
                  </a:cubicBezTo>
                  <a:cubicBezTo>
                    <a:pt x="2490" y="163"/>
                    <a:pt x="2497" y="185"/>
                    <a:pt x="2508" y="205"/>
                  </a:cubicBezTo>
                  <a:cubicBezTo>
                    <a:pt x="2509" y="209"/>
                    <a:pt x="2523" y="242"/>
                    <a:pt x="2536" y="277"/>
                  </a:cubicBezTo>
                  <a:cubicBezTo>
                    <a:pt x="2551" y="316"/>
                    <a:pt x="2578" y="361"/>
                    <a:pt x="2570" y="373"/>
                  </a:cubicBezTo>
                  <a:cubicBezTo>
                    <a:pt x="2561" y="386"/>
                    <a:pt x="2486" y="403"/>
                    <a:pt x="2486" y="403"/>
                  </a:cubicBezTo>
                  <a:cubicBezTo>
                    <a:pt x="2473" y="403"/>
                    <a:pt x="2473" y="403"/>
                    <a:pt x="2473" y="403"/>
                  </a:cubicBezTo>
                  <a:cubicBezTo>
                    <a:pt x="2093" y="403"/>
                    <a:pt x="2093" y="403"/>
                    <a:pt x="2093" y="403"/>
                  </a:cubicBezTo>
                  <a:cubicBezTo>
                    <a:pt x="2093" y="403"/>
                    <a:pt x="2093" y="407"/>
                    <a:pt x="2093" y="409"/>
                  </a:cubicBezTo>
                  <a:cubicBezTo>
                    <a:pt x="2093" y="685"/>
                    <a:pt x="1869" y="909"/>
                    <a:pt x="1593" y="909"/>
                  </a:cubicBezTo>
                  <a:cubicBezTo>
                    <a:pt x="1317" y="909"/>
                    <a:pt x="1093" y="685"/>
                    <a:pt x="1093" y="409"/>
                  </a:cubicBezTo>
                  <a:cubicBezTo>
                    <a:pt x="1093" y="407"/>
                    <a:pt x="1093" y="403"/>
                    <a:pt x="1093" y="403"/>
                  </a:cubicBezTo>
                  <a:cubicBezTo>
                    <a:pt x="740" y="403"/>
                    <a:pt x="740" y="403"/>
                    <a:pt x="740" y="403"/>
                  </a:cubicBezTo>
                  <a:cubicBezTo>
                    <a:pt x="740" y="403"/>
                    <a:pt x="665" y="416"/>
                    <a:pt x="657" y="430"/>
                  </a:cubicBezTo>
                  <a:cubicBezTo>
                    <a:pt x="649" y="443"/>
                    <a:pt x="675" y="487"/>
                    <a:pt x="690" y="528"/>
                  </a:cubicBezTo>
                  <a:cubicBezTo>
                    <a:pt x="703" y="566"/>
                    <a:pt x="717" y="600"/>
                    <a:pt x="719" y="604"/>
                  </a:cubicBezTo>
                  <a:cubicBezTo>
                    <a:pt x="730" y="625"/>
                    <a:pt x="736" y="649"/>
                    <a:pt x="736" y="674"/>
                  </a:cubicBezTo>
                  <a:cubicBezTo>
                    <a:pt x="736" y="715"/>
                    <a:pt x="719" y="752"/>
                    <a:pt x="693" y="779"/>
                  </a:cubicBezTo>
                  <a:cubicBezTo>
                    <a:pt x="666" y="806"/>
                    <a:pt x="629" y="822"/>
                    <a:pt x="588" y="822"/>
                  </a:cubicBezTo>
                  <a:cubicBezTo>
                    <a:pt x="547" y="822"/>
                    <a:pt x="510" y="806"/>
                    <a:pt x="483" y="779"/>
                  </a:cubicBezTo>
                  <a:cubicBezTo>
                    <a:pt x="456" y="752"/>
                    <a:pt x="440" y="715"/>
                    <a:pt x="440" y="674"/>
                  </a:cubicBezTo>
                  <a:cubicBezTo>
                    <a:pt x="440" y="651"/>
                    <a:pt x="445" y="629"/>
                    <a:pt x="455" y="609"/>
                  </a:cubicBezTo>
                  <a:cubicBezTo>
                    <a:pt x="457" y="601"/>
                    <a:pt x="460" y="593"/>
                    <a:pt x="464" y="585"/>
                  </a:cubicBezTo>
                  <a:cubicBezTo>
                    <a:pt x="466" y="576"/>
                    <a:pt x="475" y="561"/>
                    <a:pt x="480" y="545"/>
                  </a:cubicBezTo>
                  <a:cubicBezTo>
                    <a:pt x="493" y="513"/>
                    <a:pt x="522" y="462"/>
                    <a:pt x="516" y="436"/>
                  </a:cubicBezTo>
                  <a:cubicBezTo>
                    <a:pt x="512" y="417"/>
                    <a:pt x="433" y="403"/>
                    <a:pt x="433" y="403"/>
                  </a:cubicBezTo>
                  <a:cubicBezTo>
                    <a:pt x="0" y="403"/>
                    <a:pt x="0" y="403"/>
                    <a:pt x="0" y="403"/>
                  </a:cubicBezTo>
                  <a:cubicBezTo>
                    <a:pt x="0" y="403"/>
                    <a:pt x="0" y="407"/>
                    <a:pt x="0" y="409"/>
                  </a:cubicBezTo>
                  <a:cubicBezTo>
                    <a:pt x="0" y="1289"/>
                    <a:pt x="713" y="2002"/>
                    <a:pt x="1593" y="2002"/>
                  </a:cubicBezTo>
                  <a:cubicBezTo>
                    <a:pt x="2473" y="2002"/>
                    <a:pt x="3186" y="1289"/>
                    <a:pt x="3186" y="409"/>
                  </a:cubicBezTo>
                  <a:cubicBezTo>
                    <a:pt x="3186" y="407"/>
                    <a:pt x="3186" y="403"/>
                    <a:pt x="3186" y="403"/>
                  </a:cubicBezTo>
                  <a:close/>
                </a:path>
              </a:pathLst>
            </a:custGeom>
            <a:solidFill>
              <a:srgbClr val="58AB27">
                <a:alpha val="70000"/>
              </a:srgbClr>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Textfeld 14"/>
            <p:cNvSpPr txBox="1"/>
            <p:nvPr/>
          </p:nvSpPr>
          <p:spPr>
            <a:xfrm>
              <a:off x="230968" y="1022418"/>
              <a:ext cx="3380368" cy="2554545"/>
            </a:xfrm>
            <a:prstGeom prst="rect">
              <a:avLst/>
            </a:prstGeom>
            <a:noFill/>
          </p:spPr>
          <p:txBody>
            <a:bodyPr wrap="square" rtlCol="0">
              <a:spAutoFit/>
            </a:bodyPr>
            <a:lstStyle/>
            <a:p>
              <a:r>
                <a:rPr lang="de-DE" sz="2000" b="1" dirty="0">
                  <a:latin typeface="+mn-lt"/>
                </a:rPr>
                <a:t>analoge/reale Welt</a:t>
              </a:r>
            </a:p>
            <a:p>
              <a:r>
                <a:rPr lang="de-DE" sz="1400" b="1" dirty="0">
                  <a:latin typeface="+mn-lt"/>
                </a:rPr>
                <a:t>Rechtswesen* sorgt für Sicherheit</a:t>
              </a:r>
            </a:p>
            <a:p>
              <a:r>
                <a:rPr lang="de-DE" sz="1400" dirty="0">
                  <a:latin typeface="+mn-lt"/>
                </a:rPr>
                <a:t>Natürliche oder juristische Personen haben eine vom Staat ausgegebene </a:t>
              </a:r>
              <a:br>
                <a:rPr lang="de-DE" sz="1400" dirty="0">
                  <a:latin typeface="+mn-lt"/>
                </a:rPr>
              </a:br>
              <a:r>
                <a:rPr lang="de-DE" sz="1400" dirty="0">
                  <a:latin typeface="+mn-lt"/>
                </a:rPr>
                <a:t>und abgesicherte „analoge“ Identität. </a:t>
              </a:r>
              <a:br>
                <a:rPr lang="de-DE" sz="1400" dirty="0">
                  <a:latin typeface="+mn-lt"/>
                </a:rPr>
              </a:br>
              <a:r>
                <a:rPr lang="de-DE" sz="1400" dirty="0">
                  <a:latin typeface="+mn-lt"/>
                </a:rPr>
                <a:t>Fehlverhalten kann so </a:t>
              </a:r>
              <a:br>
                <a:rPr lang="de-DE" sz="1400" dirty="0">
                  <a:latin typeface="+mn-lt"/>
                </a:rPr>
              </a:br>
              <a:r>
                <a:rPr lang="de-DE" sz="1400" dirty="0">
                  <a:latin typeface="+mn-lt"/>
                </a:rPr>
                <a:t>zivil-, strafrechtlich usw. </a:t>
              </a:r>
              <a:br>
                <a:rPr lang="de-DE" sz="1400" dirty="0">
                  <a:latin typeface="+mn-lt"/>
                </a:rPr>
              </a:br>
              <a:r>
                <a:rPr lang="de-DE" sz="1400" dirty="0">
                  <a:latin typeface="+mn-lt"/>
                </a:rPr>
                <a:t>zum Schutz der </a:t>
              </a:r>
              <a:r>
                <a:rPr lang="de-DE" sz="1400" dirty="0" err="1">
                  <a:latin typeface="+mn-lt"/>
                </a:rPr>
                <a:t>Geschä</a:t>
              </a:r>
              <a:r>
                <a:rPr lang="de-DE" sz="1400" dirty="0">
                  <a:latin typeface="+mn-lt"/>
                </a:rPr>
                <a:t>-</a:t>
              </a:r>
              <a:br>
                <a:rPr lang="de-DE" sz="1400" dirty="0">
                  <a:latin typeface="+mn-lt"/>
                </a:rPr>
              </a:br>
              <a:r>
                <a:rPr lang="de-DE" sz="1400" dirty="0" err="1">
                  <a:latin typeface="+mn-lt"/>
                </a:rPr>
                <a:t>digten</a:t>
              </a:r>
              <a:r>
                <a:rPr lang="de-DE" sz="1400" dirty="0">
                  <a:latin typeface="+mn-lt"/>
                </a:rPr>
                <a:t> und der Gesell-</a:t>
              </a:r>
              <a:br>
                <a:rPr lang="de-DE" sz="1400" dirty="0">
                  <a:latin typeface="+mn-lt"/>
                </a:rPr>
              </a:br>
              <a:r>
                <a:rPr lang="de-DE" sz="1400" dirty="0" err="1">
                  <a:latin typeface="+mn-lt"/>
                </a:rPr>
                <a:t>schaft</a:t>
              </a:r>
              <a:r>
                <a:rPr lang="de-DE" sz="1400" dirty="0">
                  <a:latin typeface="+mn-lt"/>
                </a:rPr>
                <a:t> geahndet werden!</a:t>
              </a:r>
            </a:p>
          </p:txBody>
        </p:sp>
      </p:grpSp>
      <p:grpSp>
        <p:nvGrpSpPr>
          <p:cNvPr id="16" name="Gruppieren 15"/>
          <p:cNvGrpSpPr/>
          <p:nvPr/>
        </p:nvGrpSpPr>
        <p:grpSpPr>
          <a:xfrm>
            <a:off x="4049594" y="1027944"/>
            <a:ext cx="5040186" cy="2339102"/>
            <a:chOff x="4049594" y="1027944"/>
            <a:chExt cx="5040186" cy="2339102"/>
          </a:xfrm>
        </p:grpSpPr>
        <p:sp>
          <p:nvSpPr>
            <p:cNvPr id="17" name="Freeform 39"/>
            <p:cNvSpPr>
              <a:spLocks/>
            </p:cNvSpPr>
            <p:nvPr/>
          </p:nvSpPr>
          <p:spPr bwMode="auto">
            <a:xfrm rot="5400000">
              <a:off x="3644876" y="1537486"/>
              <a:ext cx="2213363" cy="1403928"/>
            </a:xfrm>
            <a:custGeom>
              <a:avLst/>
              <a:gdLst>
                <a:gd name="T0" fmla="*/ 433 w 3186"/>
                <a:gd name="T1" fmla="*/ 1601 h 2020"/>
                <a:gd name="T2" fmla="*/ 516 w 3186"/>
                <a:gd name="T3" fmla="*/ 1634 h 2020"/>
                <a:gd name="T4" fmla="*/ 480 w 3186"/>
                <a:gd name="T5" fmla="*/ 1743 h 2020"/>
                <a:gd name="T6" fmla="*/ 464 w 3186"/>
                <a:gd name="T7" fmla="*/ 1783 h 2020"/>
                <a:gd name="T8" fmla="*/ 455 w 3186"/>
                <a:gd name="T9" fmla="*/ 1807 h 2020"/>
                <a:gd name="T10" fmla="*/ 440 w 3186"/>
                <a:gd name="T11" fmla="*/ 1872 h 2020"/>
                <a:gd name="T12" fmla="*/ 483 w 3186"/>
                <a:gd name="T13" fmla="*/ 1977 h 2020"/>
                <a:gd name="T14" fmla="*/ 588 w 3186"/>
                <a:gd name="T15" fmla="*/ 2020 h 2020"/>
                <a:gd name="T16" fmla="*/ 693 w 3186"/>
                <a:gd name="T17" fmla="*/ 1977 h 2020"/>
                <a:gd name="T18" fmla="*/ 736 w 3186"/>
                <a:gd name="T19" fmla="*/ 1872 h 2020"/>
                <a:gd name="T20" fmla="*/ 719 w 3186"/>
                <a:gd name="T21" fmla="*/ 1802 h 2020"/>
                <a:gd name="T22" fmla="*/ 690 w 3186"/>
                <a:gd name="T23" fmla="*/ 1726 h 2020"/>
                <a:gd name="T24" fmla="*/ 657 w 3186"/>
                <a:gd name="T25" fmla="*/ 1628 h 2020"/>
                <a:gd name="T26" fmla="*/ 740 w 3186"/>
                <a:gd name="T27" fmla="*/ 1601 h 2020"/>
                <a:gd name="T28" fmla="*/ 1093 w 3186"/>
                <a:gd name="T29" fmla="*/ 1601 h 2020"/>
                <a:gd name="T30" fmla="*/ 1093 w 3186"/>
                <a:gd name="T31" fmla="*/ 1594 h 2020"/>
                <a:gd name="T32" fmla="*/ 1593 w 3186"/>
                <a:gd name="T33" fmla="*/ 1093 h 2020"/>
                <a:gd name="T34" fmla="*/ 2093 w 3186"/>
                <a:gd name="T35" fmla="*/ 1594 h 2020"/>
                <a:gd name="T36" fmla="*/ 2093 w 3186"/>
                <a:gd name="T37" fmla="*/ 1601 h 2020"/>
                <a:gd name="T38" fmla="*/ 2473 w 3186"/>
                <a:gd name="T39" fmla="*/ 1601 h 2020"/>
                <a:gd name="T40" fmla="*/ 2486 w 3186"/>
                <a:gd name="T41" fmla="*/ 1601 h 2020"/>
                <a:gd name="T42" fmla="*/ 2570 w 3186"/>
                <a:gd name="T43" fmla="*/ 1571 h 2020"/>
                <a:gd name="T44" fmla="*/ 2536 w 3186"/>
                <a:gd name="T45" fmla="*/ 1475 h 2020"/>
                <a:gd name="T46" fmla="*/ 2508 w 3186"/>
                <a:gd name="T47" fmla="*/ 1403 h 2020"/>
                <a:gd name="T48" fmla="*/ 2490 w 3186"/>
                <a:gd name="T49" fmla="*/ 1337 h 2020"/>
                <a:gd name="T50" fmla="*/ 2534 w 3186"/>
                <a:gd name="T51" fmla="*/ 1239 h 2020"/>
                <a:gd name="T52" fmla="*/ 2638 w 3186"/>
                <a:gd name="T53" fmla="*/ 1198 h 2020"/>
                <a:gd name="T54" fmla="*/ 2743 w 3186"/>
                <a:gd name="T55" fmla="*/ 1239 h 2020"/>
                <a:gd name="T56" fmla="*/ 2786 w 3186"/>
                <a:gd name="T57" fmla="*/ 1337 h 2020"/>
                <a:gd name="T58" fmla="*/ 2771 w 3186"/>
                <a:gd name="T59" fmla="*/ 1399 h 2020"/>
                <a:gd name="T60" fmla="*/ 2763 w 3186"/>
                <a:gd name="T61" fmla="*/ 1422 h 2020"/>
                <a:gd name="T62" fmla="*/ 2746 w 3186"/>
                <a:gd name="T63" fmla="*/ 1460 h 2020"/>
                <a:gd name="T64" fmla="*/ 2710 w 3186"/>
                <a:gd name="T65" fmla="*/ 1566 h 2020"/>
                <a:gd name="T66" fmla="*/ 2793 w 3186"/>
                <a:gd name="T67" fmla="*/ 1601 h 2020"/>
                <a:gd name="T68" fmla="*/ 3186 w 3186"/>
                <a:gd name="T69" fmla="*/ 1601 h 2020"/>
                <a:gd name="T70" fmla="*/ 3186 w 3186"/>
                <a:gd name="T71" fmla="*/ 1594 h 2020"/>
                <a:gd name="T72" fmla="*/ 1593 w 3186"/>
                <a:gd name="T73" fmla="*/ 0 h 2020"/>
                <a:gd name="T74" fmla="*/ 0 w 3186"/>
                <a:gd name="T75" fmla="*/ 1594 h 2020"/>
                <a:gd name="T76" fmla="*/ 0 w 3186"/>
                <a:gd name="T77" fmla="*/ 1601 h 2020"/>
                <a:gd name="T78" fmla="*/ 433 w 3186"/>
                <a:gd name="T79" fmla="*/ 1601 h 2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86" h="2020">
                  <a:moveTo>
                    <a:pt x="433" y="1601"/>
                  </a:moveTo>
                  <a:cubicBezTo>
                    <a:pt x="433" y="1601"/>
                    <a:pt x="512" y="1615"/>
                    <a:pt x="516" y="1634"/>
                  </a:cubicBezTo>
                  <a:cubicBezTo>
                    <a:pt x="522" y="1660"/>
                    <a:pt x="493" y="1711"/>
                    <a:pt x="480" y="1743"/>
                  </a:cubicBezTo>
                  <a:cubicBezTo>
                    <a:pt x="475" y="1759"/>
                    <a:pt x="466" y="1774"/>
                    <a:pt x="464" y="1783"/>
                  </a:cubicBezTo>
                  <a:cubicBezTo>
                    <a:pt x="460" y="1791"/>
                    <a:pt x="457" y="1799"/>
                    <a:pt x="455" y="1807"/>
                  </a:cubicBezTo>
                  <a:cubicBezTo>
                    <a:pt x="445" y="1827"/>
                    <a:pt x="440" y="1849"/>
                    <a:pt x="440" y="1872"/>
                  </a:cubicBezTo>
                  <a:cubicBezTo>
                    <a:pt x="440" y="1913"/>
                    <a:pt x="456" y="1950"/>
                    <a:pt x="483" y="1977"/>
                  </a:cubicBezTo>
                  <a:cubicBezTo>
                    <a:pt x="510" y="2004"/>
                    <a:pt x="547" y="2020"/>
                    <a:pt x="588" y="2020"/>
                  </a:cubicBezTo>
                  <a:cubicBezTo>
                    <a:pt x="629" y="2020"/>
                    <a:pt x="666" y="2004"/>
                    <a:pt x="693" y="1977"/>
                  </a:cubicBezTo>
                  <a:cubicBezTo>
                    <a:pt x="719" y="1950"/>
                    <a:pt x="736" y="1913"/>
                    <a:pt x="736" y="1872"/>
                  </a:cubicBezTo>
                  <a:cubicBezTo>
                    <a:pt x="736" y="1847"/>
                    <a:pt x="730" y="1823"/>
                    <a:pt x="719" y="1802"/>
                  </a:cubicBezTo>
                  <a:cubicBezTo>
                    <a:pt x="717" y="1798"/>
                    <a:pt x="703" y="1763"/>
                    <a:pt x="690" y="1726"/>
                  </a:cubicBezTo>
                  <a:cubicBezTo>
                    <a:pt x="675" y="1685"/>
                    <a:pt x="649" y="1641"/>
                    <a:pt x="657" y="1628"/>
                  </a:cubicBezTo>
                  <a:cubicBezTo>
                    <a:pt x="665" y="1614"/>
                    <a:pt x="740" y="1601"/>
                    <a:pt x="740" y="1601"/>
                  </a:cubicBezTo>
                  <a:cubicBezTo>
                    <a:pt x="1093" y="1601"/>
                    <a:pt x="1093" y="1601"/>
                    <a:pt x="1093" y="1601"/>
                  </a:cubicBezTo>
                  <a:cubicBezTo>
                    <a:pt x="1093" y="1587"/>
                    <a:pt x="1093" y="1596"/>
                    <a:pt x="1093" y="1594"/>
                  </a:cubicBezTo>
                  <a:cubicBezTo>
                    <a:pt x="1093" y="1317"/>
                    <a:pt x="1317" y="1093"/>
                    <a:pt x="1593" y="1093"/>
                  </a:cubicBezTo>
                  <a:cubicBezTo>
                    <a:pt x="1869" y="1093"/>
                    <a:pt x="2093" y="1318"/>
                    <a:pt x="2093" y="1594"/>
                  </a:cubicBezTo>
                  <a:cubicBezTo>
                    <a:pt x="2093" y="1596"/>
                    <a:pt x="2093" y="1587"/>
                    <a:pt x="2093" y="1601"/>
                  </a:cubicBezTo>
                  <a:cubicBezTo>
                    <a:pt x="2473" y="1601"/>
                    <a:pt x="2473" y="1601"/>
                    <a:pt x="2473" y="1601"/>
                  </a:cubicBezTo>
                  <a:cubicBezTo>
                    <a:pt x="2486" y="1601"/>
                    <a:pt x="2486" y="1601"/>
                    <a:pt x="2486" y="1601"/>
                  </a:cubicBezTo>
                  <a:cubicBezTo>
                    <a:pt x="2486" y="1601"/>
                    <a:pt x="2561" y="1584"/>
                    <a:pt x="2570" y="1571"/>
                  </a:cubicBezTo>
                  <a:cubicBezTo>
                    <a:pt x="2578" y="1559"/>
                    <a:pt x="2551" y="1514"/>
                    <a:pt x="2536" y="1475"/>
                  </a:cubicBezTo>
                  <a:cubicBezTo>
                    <a:pt x="2523" y="1440"/>
                    <a:pt x="2509" y="1407"/>
                    <a:pt x="2508" y="1403"/>
                  </a:cubicBezTo>
                  <a:cubicBezTo>
                    <a:pt x="2497" y="1384"/>
                    <a:pt x="2490" y="1361"/>
                    <a:pt x="2490" y="1337"/>
                  </a:cubicBezTo>
                  <a:cubicBezTo>
                    <a:pt x="2490" y="1299"/>
                    <a:pt x="2507" y="1264"/>
                    <a:pt x="2534" y="1239"/>
                  </a:cubicBezTo>
                  <a:cubicBezTo>
                    <a:pt x="2560" y="1213"/>
                    <a:pt x="2597" y="1198"/>
                    <a:pt x="2638" y="1198"/>
                  </a:cubicBezTo>
                  <a:cubicBezTo>
                    <a:pt x="2679" y="1198"/>
                    <a:pt x="2716" y="1213"/>
                    <a:pt x="2743" y="1239"/>
                  </a:cubicBezTo>
                  <a:cubicBezTo>
                    <a:pt x="2770" y="1264"/>
                    <a:pt x="2786" y="1299"/>
                    <a:pt x="2786" y="1337"/>
                  </a:cubicBezTo>
                  <a:cubicBezTo>
                    <a:pt x="2786" y="1359"/>
                    <a:pt x="2781" y="1380"/>
                    <a:pt x="2771" y="1399"/>
                  </a:cubicBezTo>
                  <a:cubicBezTo>
                    <a:pt x="2769" y="1407"/>
                    <a:pt x="2766" y="1415"/>
                    <a:pt x="2763" y="1422"/>
                  </a:cubicBezTo>
                  <a:cubicBezTo>
                    <a:pt x="2760" y="1430"/>
                    <a:pt x="2752" y="1445"/>
                    <a:pt x="2746" y="1460"/>
                  </a:cubicBezTo>
                  <a:cubicBezTo>
                    <a:pt x="2734" y="1490"/>
                    <a:pt x="2704" y="1541"/>
                    <a:pt x="2710" y="1566"/>
                  </a:cubicBezTo>
                  <a:cubicBezTo>
                    <a:pt x="2714" y="1583"/>
                    <a:pt x="2793" y="1601"/>
                    <a:pt x="2793" y="1601"/>
                  </a:cubicBezTo>
                  <a:cubicBezTo>
                    <a:pt x="3186" y="1601"/>
                    <a:pt x="3186" y="1601"/>
                    <a:pt x="3186" y="1601"/>
                  </a:cubicBezTo>
                  <a:cubicBezTo>
                    <a:pt x="3186" y="1587"/>
                    <a:pt x="3186" y="1596"/>
                    <a:pt x="3186" y="1594"/>
                  </a:cubicBezTo>
                  <a:cubicBezTo>
                    <a:pt x="3186" y="714"/>
                    <a:pt x="2473" y="0"/>
                    <a:pt x="1593" y="0"/>
                  </a:cubicBezTo>
                  <a:cubicBezTo>
                    <a:pt x="713" y="0"/>
                    <a:pt x="0" y="714"/>
                    <a:pt x="0" y="1594"/>
                  </a:cubicBezTo>
                  <a:cubicBezTo>
                    <a:pt x="0" y="1596"/>
                    <a:pt x="0" y="1587"/>
                    <a:pt x="0" y="1601"/>
                  </a:cubicBezTo>
                  <a:lnTo>
                    <a:pt x="433" y="1601"/>
                  </a:lnTo>
                  <a:close/>
                </a:path>
              </a:pathLst>
            </a:custGeom>
            <a:solidFill>
              <a:srgbClr val="5489C2">
                <a:alpha val="90000"/>
              </a:srgbClr>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Textfeld 17"/>
            <p:cNvSpPr txBox="1"/>
            <p:nvPr/>
          </p:nvSpPr>
          <p:spPr>
            <a:xfrm>
              <a:off x="5528401" y="1027944"/>
              <a:ext cx="3561379" cy="2339102"/>
            </a:xfrm>
            <a:prstGeom prst="rect">
              <a:avLst/>
            </a:prstGeom>
            <a:noFill/>
          </p:spPr>
          <p:txBody>
            <a:bodyPr wrap="square" rtlCol="0">
              <a:spAutoFit/>
            </a:bodyPr>
            <a:lstStyle/>
            <a:p>
              <a:r>
                <a:rPr lang="de-DE" sz="2000" b="1" dirty="0">
                  <a:latin typeface="+mn-lt"/>
                </a:rPr>
                <a:t>digitale/virtuelle Welt</a:t>
              </a:r>
            </a:p>
            <a:p>
              <a:r>
                <a:rPr lang="de-DE" sz="1400" b="1" dirty="0">
                  <a:latin typeface="+mn-lt"/>
                </a:rPr>
                <a:t>Das Internet hat per se keine Sicherheit  </a:t>
              </a:r>
            </a:p>
            <a:p>
              <a:r>
                <a:rPr lang="de-DE" sz="1400" dirty="0">
                  <a:latin typeface="+mn-lt"/>
                </a:rPr>
                <a:t> Das Recht der analogen Welt gilt zwar in</a:t>
              </a:r>
              <a:br>
                <a:rPr lang="de-DE" sz="1400" dirty="0">
                  <a:latin typeface="+mn-lt"/>
                </a:rPr>
              </a:br>
              <a:r>
                <a:rPr lang="de-DE" sz="1400" dirty="0">
                  <a:latin typeface="+mn-lt"/>
                </a:rPr>
                <a:t> der digitalen Welt gleichwertig, die ein-</a:t>
              </a:r>
              <a:br>
                <a:rPr lang="de-DE" sz="1400" dirty="0">
                  <a:latin typeface="+mn-lt"/>
                </a:rPr>
              </a:br>
              <a:r>
                <a:rPr lang="de-DE" sz="1400" dirty="0">
                  <a:latin typeface="+mn-lt"/>
                </a:rPr>
                <a:t> fache Möglichkeit der Erstellung von </a:t>
              </a:r>
              <a:r>
                <a:rPr lang="de-DE" sz="1400" dirty="0" err="1">
                  <a:latin typeface="+mn-lt"/>
                </a:rPr>
                <a:t>ge</a:t>
              </a:r>
              <a:r>
                <a:rPr lang="de-DE" sz="1400" dirty="0">
                  <a:latin typeface="+mn-lt"/>
                </a:rPr>
                <a:t>-</a:t>
              </a:r>
              <a:br>
                <a:rPr lang="de-DE" sz="1400" dirty="0">
                  <a:latin typeface="+mn-lt"/>
                </a:rPr>
              </a:br>
              <a:r>
                <a:rPr lang="de-DE" sz="1400" dirty="0">
                  <a:latin typeface="+mn-lt"/>
                </a:rPr>
                <a:t> fälschten Nutzer-Accounts/E-Mail-Konten oder gefälschten Web-Seiten (</a:t>
              </a:r>
              <a:r>
                <a:rPr lang="de-DE" sz="1400" dirty="0" err="1">
                  <a:latin typeface="+mn-lt"/>
                </a:rPr>
                <a:t>Fake</a:t>
              </a:r>
              <a:r>
                <a:rPr lang="de-DE" sz="1400" dirty="0">
                  <a:latin typeface="+mn-lt"/>
                </a:rPr>
                <a:t>) verhindert jedoch die Durchsetzung von Rechtsansprüchen. </a:t>
              </a:r>
            </a:p>
          </p:txBody>
        </p:sp>
      </p:grpSp>
      <p:sp>
        <p:nvSpPr>
          <p:cNvPr id="19" name="Textfeld 18"/>
          <p:cNvSpPr txBox="1"/>
          <p:nvPr/>
        </p:nvSpPr>
        <p:spPr>
          <a:xfrm>
            <a:off x="5453522" y="4486402"/>
            <a:ext cx="3935886" cy="461665"/>
          </a:xfrm>
          <a:prstGeom prst="rect">
            <a:avLst/>
          </a:prstGeom>
          <a:noFill/>
        </p:spPr>
        <p:txBody>
          <a:bodyPr wrap="square" rtlCol="0">
            <a:spAutoFit/>
          </a:bodyPr>
          <a:lstStyle/>
          <a:p>
            <a:r>
              <a:rPr lang="de-DE" sz="800" dirty="0">
                <a:latin typeface="+mn-lt"/>
              </a:rPr>
              <a:t>*   Rechtswesen: Gerichte, Notare, Staatsanwalt, Strafvollzug usw.</a:t>
            </a:r>
            <a:br>
              <a:rPr lang="de-DE" sz="800" dirty="0">
                <a:latin typeface="+mn-lt"/>
              </a:rPr>
            </a:br>
            <a:r>
              <a:rPr lang="de-DE" sz="800" dirty="0">
                <a:latin typeface="+mn-lt"/>
              </a:rPr>
              <a:t>**  eID: elektronische Identität, abgeleitet von der „analogen“ Identität</a:t>
            </a:r>
            <a:br>
              <a:rPr lang="de-DE" sz="800" dirty="0">
                <a:latin typeface="+mn-lt"/>
              </a:rPr>
            </a:br>
            <a:r>
              <a:rPr lang="de-DE" sz="800" dirty="0">
                <a:latin typeface="+mn-lt"/>
              </a:rPr>
              <a:t>*** Die Zahl 70 Mio. umfasst auch den EAT und die eID-Karte für EU-Bürger</a:t>
            </a:r>
          </a:p>
        </p:txBody>
      </p:sp>
      <p:grpSp>
        <p:nvGrpSpPr>
          <p:cNvPr id="20" name="Gruppieren 19"/>
          <p:cNvGrpSpPr/>
          <p:nvPr/>
        </p:nvGrpSpPr>
        <p:grpSpPr>
          <a:xfrm>
            <a:off x="738557" y="2181028"/>
            <a:ext cx="8408938" cy="2388754"/>
            <a:chOff x="738557" y="2181028"/>
            <a:chExt cx="8408938" cy="2388754"/>
          </a:xfrm>
        </p:grpSpPr>
        <p:sp>
          <p:nvSpPr>
            <p:cNvPr id="21" name="Gebogener Pfeil 20"/>
            <p:cNvSpPr/>
            <p:nvPr/>
          </p:nvSpPr>
          <p:spPr bwMode="auto">
            <a:xfrm rot="19992343" flipV="1">
              <a:off x="3733305" y="2216836"/>
              <a:ext cx="2014951" cy="1333750"/>
            </a:xfrm>
            <a:prstGeom prst="circularArrow">
              <a:avLst>
                <a:gd name="adj1" fmla="val 8923"/>
                <a:gd name="adj2" fmla="val 1142319"/>
                <a:gd name="adj3" fmla="val 20510392"/>
                <a:gd name="adj4" fmla="val 16309208"/>
                <a:gd name="adj5" fmla="val 12996"/>
              </a:avLst>
            </a:prstGeom>
            <a:solidFill>
              <a:srgbClr val="5489C2"/>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22" name="Gebogener Pfeil 21"/>
            <p:cNvSpPr/>
            <p:nvPr/>
          </p:nvSpPr>
          <p:spPr bwMode="auto">
            <a:xfrm rot="19879790" flipH="1" flipV="1">
              <a:off x="3616931" y="2181028"/>
              <a:ext cx="2314785" cy="1350841"/>
            </a:xfrm>
            <a:prstGeom prst="circularArrow">
              <a:avLst>
                <a:gd name="adj1" fmla="val 8157"/>
                <a:gd name="adj2" fmla="val 1142319"/>
                <a:gd name="adj3" fmla="val 20509287"/>
                <a:gd name="adj4" fmla="val 16309208"/>
                <a:gd name="adj5" fmla="val 12904"/>
              </a:avLst>
            </a:prstGeom>
            <a:gradFill>
              <a:gsLst>
                <a:gs pos="38000">
                  <a:srgbClr val="569D66"/>
                </a:gs>
                <a:gs pos="0">
                  <a:srgbClr val="5489C2"/>
                </a:gs>
                <a:gs pos="100000">
                  <a:srgbClr val="58AB27"/>
                </a:gs>
              </a:gsLst>
              <a:lin ang="5400000" scaled="1"/>
            </a:gra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pPr>
              <a:endParaRPr kumimoji="0" lang="de-DE" sz="1000" b="0" i="0" u="none" strike="noStrike" cap="none" normalizeH="0" baseline="0">
                <a:ln>
                  <a:noFill/>
                </a:ln>
                <a:solidFill>
                  <a:schemeClr val="tx1"/>
                </a:solidFill>
                <a:effectLst/>
                <a:latin typeface="Tele-GroteskNor" pitchFamily="2" charset="0"/>
              </a:endParaRPr>
            </a:p>
          </p:txBody>
        </p:sp>
        <p:sp>
          <p:nvSpPr>
            <p:cNvPr id="23" name="Textfeld 22"/>
            <p:cNvSpPr txBox="1"/>
            <p:nvPr/>
          </p:nvSpPr>
          <p:spPr>
            <a:xfrm>
              <a:off x="738557" y="3523342"/>
              <a:ext cx="8408938" cy="1046440"/>
            </a:xfrm>
            <a:prstGeom prst="rect">
              <a:avLst/>
            </a:prstGeom>
            <a:noFill/>
          </p:spPr>
          <p:txBody>
            <a:bodyPr wrap="square" rtlCol="0">
              <a:spAutoFit/>
            </a:bodyPr>
            <a:lstStyle/>
            <a:p>
              <a:r>
                <a:rPr lang="de-DE" sz="2000" b="1" dirty="0">
                  <a:latin typeface="+mn-lt"/>
                </a:rPr>
                <a:t>Die </a:t>
              </a:r>
              <a:r>
                <a:rPr lang="de-DE" sz="2000" b="1" dirty="0" err="1">
                  <a:latin typeface="+mn-lt"/>
                </a:rPr>
                <a:t>eID</a:t>
              </a:r>
              <a:r>
                <a:rPr lang="de-DE" sz="2000" b="1" dirty="0">
                  <a:latin typeface="+mn-lt"/>
                </a:rPr>
                <a:t>** überträgt Sicherheit umfassend in die digitale Welt</a:t>
              </a:r>
            </a:p>
            <a:p>
              <a:pPr>
                <a:spcBef>
                  <a:spcPts val="0"/>
                </a:spcBef>
              </a:pPr>
              <a:r>
                <a:rPr lang="de-DE" sz="1400" dirty="0">
                  <a:latin typeface="+mn-lt"/>
                </a:rPr>
                <a:t>In Deutschland haben fast 70 Mio.*** Menschen den Personalausweis mit eID ständig bei sich. Deutsch-land verlängert damit technologisch, organisatorisch und prozessual das Rechtswesen der analogen in die digitale Welt und hat so die Voraussetzungen für sichere Dienste im unsicheren Internet geschaffen.</a:t>
              </a:r>
            </a:p>
          </p:txBody>
        </p:sp>
      </p:grpSp>
      <p:pic>
        <p:nvPicPr>
          <p:cNvPr id="24" name="Grafik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6418" y="3220257"/>
            <a:ext cx="235027" cy="237528"/>
          </a:xfrm>
          <a:prstGeom prst="rect">
            <a:avLst/>
          </a:prstGeom>
        </p:spPr>
      </p:pic>
      <p:sp>
        <p:nvSpPr>
          <p:cNvPr id="4" name="Ellipse 3"/>
          <p:cNvSpPr/>
          <p:nvPr/>
        </p:nvSpPr>
        <p:spPr bwMode="auto">
          <a:xfrm>
            <a:off x="3548494" y="1436477"/>
            <a:ext cx="1616873" cy="1616873"/>
          </a:xfrm>
          <a:prstGeom prst="ellipse">
            <a:avLst/>
          </a:prstGeom>
          <a:solidFill>
            <a:schemeClr val="bg2">
              <a:alpha val="60000"/>
            </a:schemeClr>
          </a:solidFill>
          <a:ln w="1270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r>
              <a:rPr lang="de-DE" sz="1400" dirty="0">
                <a:latin typeface="+mn-lt"/>
              </a:rPr>
              <a:t>Nur eine echte analoge Identität ist eine gute digitale Identität</a:t>
            </a:r>
          </a:p>
        </p:txBody>
      </p:sp>
      <p:sp>
        <p:nvSpPr>
          <p:cNvPr id="25" name="Rectangle 43">
            <a:extLst>
              <a:ext uri="{FF2B5EF4-FFF2-40B4-BE49-F238E27FC236}">
                <a16:creationId xmlns:a16="http://schemas.microsoft.com/office/drawing/2014/main" id="{0ABA7ABF-0BDF-4272-9FDA-A30478AB1F10}"/>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26" name="Rectangle 44">
            <a:extLst>
              <a:ext uri="{FF2B5EF4-FFF2-40B4-BE49-F238E27FC236}">
                <a16:creationId xmlns:a16="http://schemas.microsoft.com/office/drawing/2014/main" id="{ED8F5F0C-EE81-4B1E-87B4-9C3A9CE65FE2}"/>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3" name="Foliennummernplatzhalter 2">
            <a:extLst>
              <a:ext uri="{FF2B5EF4-FFF2-40B4-BE49-F238E27FC236}">
                <a16:creationId xmlns:a16="http://schemas.microsoft.com/office/drawing/2014/main" id="{C0FE138B-847D-4D40-9BF0-34733264FB41}"/>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a:t>
            </a:fld>
            <a:endParaRPr lang="de-DE" dirty="0"/>
          </a:p>
        </p:txBody>
      </p:sp>
    </p:spTree>
    <p:extLst>
      <p:ext uri="{BB962C8B-B14F-4D97-AF65-F5344CB8AC3E}">
        <p14:creationId xmlns:p14="http://schemas.microsoft.com/office/powerpoint/2010/main" val="282487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1000" fill="hold"/>
                                        <p:tgtEl>
                                          <p:spTgt spid="16"/>
                                        </p:tgtEl>
                                        <p:attrNameLst>
                                          <p:attrName>ppt_w</p:attrName>
                                        </p:attrNameLst>
                                      </p:cBhvr>
                                      <p:tavLst>
                                        <p:tav tm="0">
                                          <p:val>
                                            <p:fltVal val="0"/>
                                          </p:val>
                                        </p:tav>
                                        <p:tav tm="100000">
                                          <p:val>
                                            <p:strVal val="#ppt_w"/>
                                          </p:val>
                                        </p:tav>
                                      </p:tavLst>
                                    </p:anim>
                                    <p:anim calcmode="lin" valueType="num">
                                      <p:cBhvr>
                                        <p:cTn id="21" dur="1000" fill="hold"/>
                                        <p:tgtEl>
                                          <p:spTgt spid="16"/>
                                        </p:tgtEl>
                                        <p:attrNameLst>
                                          <p:attrName>ppt_h</p:attrName>
                                        </p:attrNameLst>
                                      </p:cBhvr>
                                      <p:tavLst>
                                        <p:tav tm="0">
                                          <p:val>
                                            <p:fltVal val="0"/>
                                          </p:val>
                                        </p:tav>
                                        <p:tav tm="100000">
                                          <p:val>
                                            <p:strVal val="#ppt_h"/>
                                          </p:val>
                                        </p:tav>
                                      </p:tavLst>
                                    </p:anim>
                                    <p:animEffect transition="in" filter="fade">
                                      <p:cBhvr>
                                        <p:cTn id="22" dur="1000"/>
                                        <p:tgtEl>
                                          <p:spTgt spid="16"/>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Effect transition="in" filter="fade">
                                      <p:cBhvr>
                                        <p:cTn id="35" dur="1000"/>
                                        <p:tgtEl>
                                          <p:spTgt spid="20"/>
                                        </p:tgtEl>
                                      </p:cBhvr>
                                    </p:animEffect>
                                  </p:childTnLst>
                                </p:cTn>
                              </p:par>
                            </p:childTnLst>
                          </p:cTn>
                        </p:par>
                        <p:par>
                          <p:cTn id="36" fill="hold">
                            <p:stCondLst>
                              <p:cond delay="1000"/>
                            </p:stCondLst>
                            <p:childTnLst>
                              <p:par>
                                <p:cTn id="37" presetID="31" presetClass="entr" presetSubtype="0"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1000" fill="hold"/>
                                        <p:tgtEl>
                                          <p:spTgt spid="24"/>
                                        </p:tgtEl>
                                        <p:attrNameLst>
                                          <p:attrName>ppt_w</p:attrName>
                                        </p:attrNameLst>
                                      </p:cBhvr>
                                      <p:tavLst>
                                        <p:tav tm="0">
                                          <p:val>
                                            <p:fltVal val="0"/>
                                          </p:val>
                                        </p:tav>
                                        <p:tav tm="100000">
                                          <p:val>
                                            <p:strVal val="#ppt_w"/>
                                          </p:val>
                                        </p:tav>
                                      </p:tavLst>
                                    </p:anim>
                                    <p:anim calcmode="lin" valueType="num">
                                      <p:cBhvr>
                                        <p:cTn id="40" dur="1000" fill="hold"/>
                                        <p:tgtEl>
                                          <p:spTgt spid="24"/>
                                        </p:tgtEl>
                                        <p:attrNameLst>
                                          <p:attrName>ppt_h</p:attrName>
                                        </p:attrNameLst>
                                      </p:cBhvr>
                                      <p:tavLst>
                                        <p:tav tm="0">
                                          <p:val>
                                            <p:fltVal val="0"/>
                                          </p:val>
                                        </p:tav>
                                        <p:tav tm="100000">
                                          <p:val>
                                            <p:strVal val="#ppt_h"/>
                                          </p:val>
                                        </p:tav>
                                      </p:tavLst>
                                    </p:anim>
                                    <p:anim calcmode="lin" valueType="num">
                                      <p:cBhvr>
                                        <p:cTn id="41" dur="1000" fill="hold"/>
                                        <p:tgtEl>
                                          <p:spTgt spid="24"/>
                                        </p:tgtEl>
                                        <p:attrNameLst>
                                          <p:attrName>style.rotation</p:attrName>
                                        </p:attrNameLst>
                                      </p:cBhvr>
                                      <p:tavLst>
                                        <p:tav tm="0">
                                          <p:val>
                                            <p:fltVal val="90"/>
                                          </p:val>
                                        </p:tav>
                                        <p:tav tm="100000">
                                          <p:val>
                                            <p:fltVal val="0"/>
                                          </p:val>
                                        </p:tav>
                                      </p:tavLst>
                                    </p:anim>
                                    <p:animEffect transition="in" filter="fade">
                                      <p:cBhvr>
                                        <p:cTn id="42" dur="10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iterate type="lt">
                                    <p:tmPct val="0"/>
                                  </p:iterate>
                                  <p:childTnLst>
                                    <p:set>
                                      <p:cBhvr>
                                        <p:cTn id="46" dur="1" fill="hold">
                                          <p:stCondLst>
                                            <p:cond delay="0"/>
                                          </p:stCondLst>
                                        </p:cTn>
                                        <p:tgtEl>
                                          <p:spTgt spid="4"/>
                                        </p:tgtEl>
                                        <p:attrNameLst>
                                          <p:attrName>style.visibility</p:attrName>
                                        </p:attrNameLst>
                                      </p:cBhvr>
                                      <p:to>
                                        <p:strVal val="visible"/>
                                      </p:to>
                                    </p:set>
                                    <p:animEffect transition="in" filter="wheel(1)">
                                      <p:cBhvr>
                                        <p:cTn id="47" dur="20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mph" presetSubtype="2" fill="hold" grpId="1" nodeType="clickEffect">
                                  <p:stCondLst>
                                    <p:cond delay="0"/>
                                  </p:stCondLst>
                                  <p:childTnLst>
                                    <p:animClr clrSpc="rgb" dir="cw">
                                      <p:cBhvr>
                                        <p:cTn id="51" dur="2000" fill="hold"/>
                                        <p:tgtEl>
                                          <p:spTgt spid="4"/>
                                        </p:tgtEl>
                                        <p:attrNameLst>
                                          <p:attrName>fillcolor</p:attrName>
                                        </p:attrNameLst>
                                      </p:cBhvr>
                                      <p:to>
                                        <a:srgbClr val="FFFF00"/>
                                      </p:to>
                                    </p:animClr>
                                    <p:set>
                                      <p:cBhvr>
                                        <p:cTn id="52" dur="2000" fill="hold"/>
                                        <p:tgtEl>
                                          <p:spTgt spid="4"/>
                                        </p:tgtEl>
                                        <p:attrNameLst>
                                          <p:attrName>fill.type</p:attrName>
                                        </p:attrNameLst>
                                      </p:cBhvr>
                                      <p:to>
                                        <p:strVal val="solid"/>
                                      </p:to>
                                    </p:set>
                                    <p:set>
                                      <p:cBhvr>
                                        <p:cTn id="53"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A3D046ED-0E3C-4E3A-A91B-5BE6FA935CED}"/>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981844" y="3235927"/>
            <a:ext cx="1139971" cy="726505"/>
          </a:xfrm>
          <a:prstGeom prst="rect">
            <a:avLst/>
          </a:prstGeom>
        </p:spPr>
      </p:pic>
      <p:sp>
        <p:nvSpPr>
          <p:cNvPr id="11"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SdS</a:t>
            </a: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 Lane</a:t>
            </a:r>
          </a:p>
        </p:txBody>
      </p:sp>
      <p:sp>
        <p:nvSpPr>
          <p:cNvPr id="1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p:cNvSpPr>
            <a:spLocks noGrp="1"/>
          </p:cNvSpPr>
          <p:nvPr>
            <p:ph type="dt" sz="half" idx="10"/>
          </p:nvPr>
        </p:nvSpPr>
        <p:spPr/>
        <p:txBody>
          <a:bodyPr/>
          <a:lstStyle/>
          <a:p>
            <a:pPr>
              <a:defRPr/>
            </a:pPr>
            <a:r>
              <a:rPr lang="de-DE"/>
              <a:t>27. Juli 2026</a:t>
            </a:r>
            <a:endParaRPr lang="de-DE" dirty="0"/>
          </a:p>
        </p:txBody>
      </p:sp>
      <p:sp>
        <p:nvSpPr>
          <p:cNvPr id="3" name="Fußzeilenplatzhalter 2"/>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5251EBC1-B557-4AF1-8C29-20941DFDC55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80</a:t>
            </a:fld>
            <a:endParaRPr lang="de-DE" dirty="0"/>
          </a:p>
        </p:txBody>
      </p:sp>
    </p:spTree>
    <p:extLst>
      <p:ext uri="{BB962C8B-B14F-4D97-AF65-F5344CB8AC3E}">
        <p14:creationId xmlns:p14="http://schemas.microsoft.com/office/powerpoint/2010/main" val="1822398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hlinkClick r:id="rId3"/>
            <a:extLst>
              <a:ext uri="{FF2B5EF4-FFF2-40B4-BE49-F238E27FC236}">
                <a16:creationId xmlns:a16="http://schemas.microsoft.com/office/drawing/2014/main" id="{5AA7DB2B-520C-4AF5-AE06-D8210874D5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1047" y="2870271"/>
            <a:ext cx="1544827" cy="1027904"/>
          </a:xfrm>
          <a:prstGeom prst="rect">
            <a:avLst/>
          </a:prstGeom>
        </p:spPr>
      </p:pic>
      <p:cxnSp>
        <p:nvCxnSpPr>
          <p:cNvPr id="8" name="Gerader Verbinder 7">
            <a:extLst>
              <a:ext uri="{FF2B5EF4-FFF2-40B4-BE49-F238E27FC236}">
                <a16:creationId xmlns:a16="http://schemas.microsoft.com/office/drawing/2014/main" id="{55D9406F-27E8-4E33-871F-02D8484B8B85}"/>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pic>
        <p:nvPicPr>
          <p:cNvPr id="6" name="Grafik 5">
            <a:extLst>
              <a:ext uri="{FF2B5EF4-FFF2-40B4-BE49-F238E27FC236}">
                <a16:creationId xmlns:a16="http://schemas.microsoft.com/office/drawing/2014/main" id="{C31DE358-C476-47BD-8A90-B04205A20AC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86096" y="3174434"/>
            <a:ext cx="2152637" cy="1371878"/>
          </a:xfrm>
          <a:prstGeom prst="rect">
            <a:avLst/>
          </a:prstGeom>
        </p:spPr>
      </p:pic>
      <p:sp>
        <p:nvSpPr>
          <p:cNvPr id="2" name="Title 1"/>
          <p:cNvSpPr>
            <a:spLocks noGrp="1"/>
          </p:cNvSpPr>
          <p:nvPr>
            <p:ph type="title"/>
          </p:nvPr>
        </p:nvSpPr>
        <p:spPr>
          <a:xfrm>
            <a:off x="304801" y="155752"/>
            <a:ext cx="8532813"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Modell </a:t>
            </a:r>
            <a:r>
              <a:rPr lang="de-DE" b="1" dirty="0" err="1">
                <a:solidFill>
                  <a:srgbClr val="5489C2"/>
                </a:solidFill>
              </a:rPr>
              <a:t>SdS</a:t>
            </a:r>
            <a:r>
              <a:rPr lang="de-DE" b="1" dirty="0">
                <a:solidFill>
                  <a:srgbClr val="5489C2"/>
                </a:solidFill>
              </a:rPr>
              <a:t> Lane (Selbstschutz durch Selbstauskunft)</a:t>
            </a:r>
            <a:endParaRPr lang="de-DE" b="1" dirty="0">
              <a:solidFill>
                <a:srgbClr val="58AB27"/>
              </a:solidFill>
            </a:endParaRPr>
          </a:p>
        </p:txBody>
      </p:sp>
      <p:sp>
        <p:nvSpPr>
          <p:cNvPr id="20" name="Textfeld 89"/>
          <p:cNvSpPr txBox="1"/>
          <p:nvPr/>
        </p:nvSpPr>
        <p:spPr>
          <a:xfrm>
            <a:off x="234579" y="831145"/>
            <a:ext cx="8640482" cy="738664"/>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1200" b="1" dirty="0">
                <a:solidFill>
                  <a:schemeClr val="tx2"/>
                </a:solidFill>
                <a:latin typeface="Calibri" panose="020F0502020204030204" pitchFamily="34" charset="0"/>
              </a:rPr>
              <a:t>Achtung: das Modell </a:t>
            </a:r>
            <a:r>
              <a:rPr lang="de-DE" sz="1200" b="1" dirty="0" err="1">
                <a:solidFill>
                  <a:schemeClr val="tx2"/>
                </a:solidFill>
                <a:latin typeface="Calibri" panose="020F0502020204030204" pitchFamily="34" charset="0"/>
              </a:rPr>
              <a:t>SdS</a:t>
            </a:r>
            <a:r>
              <a:rPr lang="de-DE" sz="1200" b="1" dirty="0">
                <a:solidFill>
                  <a:schemeClr val="tx2"/>
                </a:solidFill>
                <a:latin typeface="Calibri" panose="020F0502020204030204" pitchFamily="34" charset="0"/>
              </a:rPr>
              <a:t> basiert auf der veralteten AusweisApp2 und ist nicht mehr aktuell. Das Modell kann jedoch von </a:t>
            </a:r>
            <a:r>
              <a:rPr lang="de-DE" sz="1200" b="1" dirty="0" err="1">
                <a:solidFill>
                  <a:schemeClr val="tx2"/>
                </a:solidFill>
                <a:latin typeface="Calibri" panose="020F0502020204030204" pitchFamily="34" charset="0"/>
              </a:rPr>
              <a:t>Tekkies</a:t>
            </a:r>
            <a:r>
              <a:rPr lang="de-DE" sz="1200" b="1" dirty="0">
                <a:solidFill>
                  <a:schemeClr val="tx2"/>
                </a:solidFill>
                <a:latin typeface="Calibri" panose="020F0502020204030204" pitchFamily="34" charset="0"/>
              </a:rPr>
              <a:t> leicht aktualisiert werden. Wir wollen deshalb weiterhin auf dieses Modell aufmerksam machen.</a:t>
            </a:r>
          </a:p>
          <a:p>
            <a:pPr fontAlgn="base">
              <a:spcBef>
                <a:spcPct val="50000"/>
              </a:spcBef>
              <a:spcAft>
                <a:spcPct val="0"/>
              </a:spcAft>
              <a:buClr>
                <a:srgbClr val="B7200E"/>
              </a:buClr>
              <a:buSzPct val="75000"/>
              <a:buFont typeface="Wingdings" pitchFamily="2" charset="2"/>
              <a:buNone/>
            </a:pPr>
            <a:r>
              <a:rPr lang="de-DE" sz="1200" b="1" dirty="0">
                <a:solidFill>
                  <a:schemeClr val="tx1">
                    <a:lumMod val="50000"/>
                    <a:lumOff val="50000"/>
                  </a:schemeClr>
                </a:solidFill>
                <a:latin typeface="Calibri" panose="020F0502020204030204" pitchFamily="34" charset="0"/>
              </a:rPr>
              <a:t>Sie zählen sich zu den </a:t>
            </a:r>
            <a:r>
              <a:rPr lang="de-DE" sz="1200" b="1" dirty="0" err="1">
                <a:solidFill>
                  <a:schemeClr val="tx1">
                    <a:lumMod val="50000"/>
                    <a:lumOff val="50000"/>
                  </a:schemeClr>
                </a:solidFill>
                <a:latin typeface="Calibri" panose="020F0502020204030204" pitchFamily="34" charset="0"/>
              </a:rPr>
              <a:t>Teckies</a:t>
            </a:r>
            <a:r>
              <a:rPr lang="de-DE" sz="1200" b="1" dirty="0">
                <a:solidFill>
                  <a:schemeClr val="tx1">
                    <a:lumMod val="50000"/>
                    <a:lumOff val="50000"/>
                  </a:schemeClr>
                </a:solidFill>
                <a:latin typeface="Calibri" panose="020F0502020204030204" pitchFamily="34" charset="0"/>
              </a:rPr>
              <a:t> und möchten mit einfachen Eigenentwicklungen Ihren IT-Selbstschutz erhöhen?</a:t>
            </a:r>
          </a:p>
        </p:txBody>
      </p:sp>
      <p:sp>
        <p:nvSpPr>
          <p:cNvPr id="30" name="Textfeld 99"/>
          <p:cNvSpPr txBox="1"/>
          <p:nvPr/>
        </p:nvSpPr>
        <p:spPr>
          <a:xfrm>
            <a:off x="914400" y="1567302"/>
            <a:ext cx="6823070" cy="461665"/>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200" b="1" dirty="0">
                <a:solidFill>
                  <a:schemeClr val="tx1">
                    <a:lumMod val="50000"/>
                    <a:lumOff val="50000"/>
                  </a:schemeClr>
                </a:solidFill>
                <a:latin typeface="Calibri" panose="020F0502020204030204" pitchFamily="34" charset="0"/>
              </a:rPr>
              <a:t>Sie sind in der Startup-Szene und wollen neuartige Dienste auf Basis der sicheren digitalen Identität aus dem Deutschen Personalausweis herstellen und vermarkten?</a:t>
            </a:r>
          </a:p>
        </p:txBody>
      </p:sp>
      <p:sp>
        <p:nvSpPr>
          <p:cNvPr id="51" name="Textfeld 99">
            <a:extLst>
              <a:ext uri="{FF2B5EF4-FFF2-40B4-BE49-F238E27FC236}">
                <a16:creationId xmlns:a16="http://schemas.microsoft.com/office/drawing/2014/main" id="{4725F456-8418-49DD-897E-F4A939565C3D}"/>
              </a:ext>
            </a:extLst>
          </p:cNvPr>
          <p:cNvSpPr txBox="1"/>
          <p:nvPr/>
        </p:nvSpPr>
        <p:spPr>
          <a:xfrm>
            <a:off x="2751521" y="2519541"/>
            <a:ext cx="6269878" cy="461665"/>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200" b="1" dirty="0">
                <a:solidFill>
                  <a:schemeClr val="tx1">
                    <a:lumMod val="50000"/>
                    <a:lumOff val="50000"/>
                  </a:schemeClr>
                </a:solidFill>
                <a:latin typeface="Calibri" panose="020F0502020204030204" pitchFamily="34" charset="0"/>
              </a:rPr>
              <a:t>… nutzen Sie zum Einstieg die Beispielanwendungen mit Open-Source-Quellcode von buergerservice.org: </a:t>
            </a:r>
            <a:r>
              <a:rPr lang="de-DE" sz="1200" b="1" dirty="0">
                <a:latin typeface="Calibri" panose="020F0502020204030204" pitchFamily="34" charset="0"/>
                <a:hlinkClick r:id="rId6">
                  <a:extLst>
                    <a:ext uri="{A12FA001-AC4F-418D-AE19-62706E023703}">
                      <ahyp:hlinkClr xmlns:ahyp="http://schemas.microsoft.com/office/drawing/2018/hyperlinkcolor" val="tx"/>
                    </a:ext>
                  </a:extLst>
                </a:hlinkClick>
              </a:rPr>
              <a:t>https://github.com/buergerservice-org</a:t>
            </a:r>
            <a:endParaRPr lang="de-DE" sz="1200" b="1" dirty="0">
              <a:latin typeface="Calibri" panose="020F0502020204030204" pitchFamily="34" charset="0"/>
            </a:endParaRPr>
          </a:p>
        </p:txBody>
      </p:sp>
      <p:sp>
        <p:nvSpPr>
          <p:cNvPr id="63" name="Textfeld 24">
            <a:extLst>
              <a:ext uri="{FF2B5EF4-FFF2-40B4-BE49-F238E27FC236}">
                <a16:creationId xmlns:a16="http://schemas.microsoft.com/office/drawing/2014/main" id="{2B4B9C17-9C0C-40CA-AD6E-694C97EEA2A1}"/>
              </a:ext>
            </a:extLst>
          </p:cNvPr>
          <p:cNvSpPr txBox="1"/>
          <p:nvPr/>
        </p:nvSpPr>
        <p:spPr>
          <a:xfrm>
            <a:off x="2504661" y="3093656"/>
            <a:ext cx="2652328" cy="1292662"/>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500" b="1" dirty="0" err="1">
                <a:solidFill>
                  <a:srgbClr val="5489C2"/>
                </a:solidFill>
                <a:latin typeface="Calibri" panose="020F0502020204030204" pitchFamily="34" charset="0"/>
              </a:rPr>
              <a:t>SdS</a:t>
            </a:r>
            <a:r>
              <a:rPr lang="de-DE" sz="1500" b="1" dirty="0">
                <a:solidFill>
                  <a:srgbClr val="5489C2"/>
                </a:solidFill>
                <a:latin typeface="Calibri" panose="020F0502020204030204" pitchFamily="34" charset="0"/>
              </a:rPr>
              <a:t> Lane:</a:t>
            </a:r>
          </a:p>
          <a:p>
            <a:pPr marL="214313" indent="-214313">
              <a:buClr>
                <a:srgbClr val="58AB27"/>
              </a:buClr>
              <a:buSzPct val="80000"/>
              <a:buFont typeface="Wingdings" panose="05000000000000000000" pitchFamily="2" charset="2"/>
              <a:buChar char="Ø"/>
            </a:pPr>
            <a:r>
              <a:rPr lang="de-DE" sz="1050" dirty="0">
                <a:solidFill>
                  <a:srgbClr val="000000"/>
                </a:solidFill>
                <a:latin typeface="Calibri" panose="020F0502020204030204" pitchFamily="34" charset="0"/>
              </a:rPr>
              <a:t>Das Modell </a:t>
            </a:r>
            <a:r>
              <a:rPr lang="de-DE" sz="1050" dirty="0" err="1">
                <a:solidFill>
                  <a:srgbClr val="000000"/>
                </a:solidFill>
                <a:latin typeface="Calibri" panose="020F0502020204030204" pitchFamily="34" charset="0"/>
              </a:rPr>
              <a:t>SdS</a:t>
            </a:r>
            <a:r>
              <a:rPr lang="de-DE" sz="1050" dirty="0">
                <a:solidFill>
                  <a:srgbClr val="000000"/>
                </a:solidFill>
                <a:latin typeface="Calibri" panose="020F0502020204030204" pitchFamily="34" charset="0"/>
              </a:rPr>
              <a:t> Lane verschafft </a:t>
            </a:r>
            <a:r>
              <a:rPr lang="de-DE" sz="1050" dirty="0" err="1">
                <a:solidFill>
                  <a:srgbClr val="000000"/>
                </a:solidFill>
                <a:latin typeface="Calibri" panose="020F0502020204030204" pitchFamily="34" charset="0"/>
              </a:rPr>
              <a:t>Tekkies</a:t>
            </a:r>
            <a:r>
              <a:rPr lang="de-DE" sz="1050" dirty="0">
                <a:solidFill>
                  <a:srgbClr val="000000"/>
                </a:solidFill>
                <a:latin typeface="Calibri" panose="020F0502020204030204" pitchFamily="34" charset="0"/>
              </a:rPr>
              <a:t> zusätzlichen Schutz durch Nutzung der Selbstauskunft beim Online Ausweisen. </a:t>
            </a:r>
          </a:p>
          <a:p>
            <a:pPr marL="214313" indent="-214313">
              <a:buClr>
                <a:srgbClr val="58AB27"/>
              </a:buClr>
              <a:buSzPct val="80000"/>
              <a:buFont typeface="Wingdings" panose="05000000000000000000" pitchFamily="2" charset="2"/>
              <a:buChar char="Ø"/>
            </a:pPr>
            <a:r>
              <a:rPr lang="de-DE" sz="1050" dirty="0">
                <a:solidFill>
                  <a:srgbClr val="000000"/>
                </a:solidFill>
                <a:latin typeface="Calibri" panose="020F0502020204030204" pitchFamily="34" charset="0"/>
              </a:rPr>
              <a:t>Gleichzeitig unterstützt das Modell Entwickler bei </a:t>
            </a:r>
            <a:r>
              <a:rPr lang="de-DE" sz="1050" dirty="0" err="1">
                <a:solidFill>
                  <a:srgbClr val="000000"/>
                </a:solidFill>
                <a:latin typeface="Calibri" panose="020F0502020204030204" pitchFamily="34" charset="0"/>
              </a:rPr>
              <a:t>SdS</a:t>
            </a:r>
            <a:r>
              <a:rPr lang="de-DE" sz="1050" dirty="0">
                <a:solidFill>
                  <a:srgbClr val="000000"/>
                </a:solidFill>
                <a:latin typeface="Calibri" panose="020F0502020204030204" pitchFamily="34" charset="0"/>
              </a:rPr>
              <a:t>-Eigenentwicklungen.</a:t>
            </a: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9" name="Foliennummernplatzhalter 8">
            <a:extLst>
              <a:ext uri="{FF2B5EF4-FFF2-40B4-BE49-F238E27FC236}">
                <a16:creationId xmlns:a16="http://schemas.microsoft.com/office/drawing/2014/main" id="{BF720B5C-2F00-4F77-AB8C-6669DBCA1802}"/>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81</a:t>
            </a:fld>
            <a:endParaRPr lang="de-DE" dirty="0"/>
          </a:p>
        </p:txBody>
      </p:sp>
      <p:pic>
        <p:nvPicPr>
          <p:cNvPr id="12" name="Grafik 11">
            <a:hlinkClick r:id="rId7"/>
            <a:extLst>
              <a:ext uri="{FF2B5EF4-FFF2-40B4-BE49-F238E27FC236}">
                <a16:creationId xmlns:a16="http://schemas.microsoft.com/office/drawing/2014/main" id="{321FD14D-8D5F-486C-95CE-CC822D4743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0534" y="2838701"/>
            <a:ext cx="1352971" cy="900246"/>
          </a:xfrm>
          <a:prstGeom prst="rect">
            <a:avLst/>
          </a:prstGeom>
        </p:spPr>
      </p:pic>
      <p:pic>
        <p:nvPicPr>
          <p:cNvPr id="43" name="Grafik 42">
            <a:extLst>
              <a:ext uri="{FF2B5EF4-FFF2-40B4-BE49-F238E27FC236}">
                <a16:creationId xmlns:a16="http://schemas.microsoft.com/office/drawing/2014/main" id="{455D4012-0ABB-4A2C-A3A4-E1B88A00CC5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408545" y="3646985"/>
            <a:ext cx="1655094" cy="1101275"/>
          </a:xfrm>
          <a:prstGeom prst="rect">
            <a:avLst/>
          </a:prstGeom>
        </p:spPr>
      </p:pic>
      <p:pic>
        <p:nvPicPr>
          <p:cNvPr id="44" name="Grafik 43">
            <a:extLst>
              <a:ext uri="{FF2B5EF4-FFF2-40B4-BE49-F238E27FC236}">
                <a16:creationId xmlns:a16="http://schemas.microsoft.com/office/drawing/2014/main" id="{4C307F39-0AE6-423D-BEAC-E9D112C86E3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308217" y="3747498"/>
            <a:ext cx="1504035" cy="1000762"/>
          </a:xfrm>
          <a:prstGeom prst="rect">
            <a:avLst/>
          </a:prstGeom>
        </p:spPr>
      </p:pic>
      <p:sp>
        <p:nvSpPr>
          <p:cNvPr id="4" name="Textfeld 99">
            <a:extLst>
              <a:ext uri="{FF2B5EF4-FFF2-40B4-BE49-F238E27FC236}">
                <a16:creationId xmlns:a16="http://schemas.microsoft.com/office/drawing/2014/main" id="{9138D68C-DF79-ED62-2B61-2CA93E55601D}"/>
              </a:ext>
            </a:extLst>
          </p:cNvPr>
          <p:cNvSpPr txBox="1"/>
          <p:nvPr/>
        </p:nvSpPr>
        <p:spPr>
          <a:xfrm>
            <a:off x="1711307" y="2044981"/>
            <a:ext cx="7192598" cy="461665"/>
          </a:xfrm>
          <a:prstGeom prst="rect">
            <a:avLst/>
          </a:prstGeom>
          <a:noFill/>
        </p:spPr>
        <p:txBody>
          <a:bodyPr wrap="square" rtlCol="0">
            <a:spAutoFit/>
          </a:bodyPr>
          <a:lstStyle/>
          <a:p>
            <a:pPr fontAlgn="base">
              <a:spcBef>
                <a:spcPct val="50000"/>
              </a:spcBef>
              <a:spcAft>
                <a:spcPct val="0"/>
              </a:spcAft>
              <a:buClr>
                <a:srgbClr val="B7200E"/>
              </a:buClr>
              <a:buSzPct val="75000"/>
            </a:pPr>
            <a:r>
              <a:rPr lang="de-DE" sz="1200" b="1" dirty="0">
                <a:solidFill>
                  <a:schemeClr val="tx1">
                    <a:lumMod val="50000"/>
                    <a:lumOff val="50000"/>
                  </a:schemeClr>
                </a:solidFill>
                <a:latin typeface="Calibri" panose="020F0502020204030204" pitchFamily="34" charset="0"/>
              </a:rPr>
              <a:t>Sie sind für Praxissemester in Hochschulen zuständig und wollen die sichere digitale Identität für ihre Studenten erlebbar machen?</a:t>
            </a:r>
          </a:p>
        </p:txBody>
      </p:sp>
    </p:spTree>
    <p:extLst>
      <p:ext uri="{BB962C8B-B14F-4D97-AF65-F5344CB8AC3E}">
        <p14:creationId xmlns:p14="http://schemas.microsoft.com/office/powerpoint/2010/main" val="357140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D2F5A772-5F69-40A2-8960-4D15D516489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Modell </a:t>
            </a:r>
            <a:r>
              <a:rPr lang="de-DE" b="1" dirty="0" err="1">
                <a:solidFill>
                  <a:srgbClr val="5489C2"/>
                </a:solidFill>
              </a:rPr>
              <a:t>SdS</a:t>
            </a:r>
            <a:r>
              <a:rPr lang="de-DE" b="1" dirty="0">
                <a:solidFill>
                  <a:srgbClr val="5489C2"/>
                </a:solidFill>
              </a:rPr>
              <a:t> Lane (Selbstschutz durch Selbstauskunft)</a:t>
            </a:r>
            <a:endParaRPr lang="de-DE" dirty="0"/>
          </a:p>
        </p:txBody>
      </p:sp>
      <p:sp>
        <p:nvSpPr>
          <p:cNvPr id="8" name="Inhaltsplatzhalter 2"/>
          <p:cNvSpPr txBox="1">
            <a:spLocks/>
          </p:cNvSpPr>
          <p:nvPr/>
        </p:nvSpPr>
        <p:spPr bwMode="auto">
          <a:xfrm>
            <a:off x="4153114" y="1102725"/>
            <a:ext cx="4730360" cy="31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dirty="0"/>
              <a:t>Während der Entwicklungsarbeiten waren vielfältige Fragen aus unterschiedlichen Bereichen aufgetaucht und mussten behandelt werden. </a:t>
            </a:r>
          </a:p>
          <a:p>
            <a:pPr>
              <a:buNone/>
            </a:pPr>
            <a:r>
              <a:rPr lang="de-DE" altLang="de-DE" sz="1600" dirty="0"/>
              <a:t>Für alle Interessierten haben wir unseren Erkenntnisgewinn in einem Faktencheck festgehalten:</a:t>
            </a:r>
          </a:p>
          <a:p>
            <a:pPr>
              <a:buNone/>
            </a:pPr>
            <a:r>
              <a:rPr lang="de-DE" altLang="de-DE" sz="1600" dirty="0">
                <a:hlinkClick r:id="rId3"/>
              </a:rPr>
              <a:t>Faktencheck Online-Ausweis (</a:t>
            </a:r>
            <a:r>
              <a:rPr lang="de-DE" altLang="de-DE" sz="1600" dirty="0" err="1">
                <a:hlinkClick r:id="rId3"/>
              </a:rPr>
              <a:t>SdS</a:t>
            </a:r>
            <a:r>
              <a:rPr lang="de-DE" altLang="de-DE" sz="1600" dirty="0">
                <a:hlinkClick r:id="rId3"/>
              </a:rPr>
              <a:t>)</a:t>
            </a:r>
            <a:endParaRPr lang="de-DE" altLang="de-DE" sz="1600" dirty="0"/>
          </a:p>
          <a:p>
            <a:pPr>
              <a:buNone/>
            </a:pPr>
            <a:r>
              <a:rPr lang="de-DE" altLang="de-DE" sz="1200" dirty="0"/>
              <a:t>Der Faktencheck geht im Detail auf einzelne Anwendungen ein. Ein großes Dankeschön gilt an dieser Stelle dem ehrenamtlich tätigen Entwickler Klaus und den verantwortlichen Vertretern des Bundesverwaltungsamtes (BVA) und des Bundesamtes für Sicherheit in der Informationstechnologie (BSI), welche den Faktencheck konstruktiv kommentiert haben.</a:t>
            </a:r>
          </a:p>
        </p:txBody>
      </p:sp>
      <p:sp>
        <p:nvSpPr>
          <p:cNvPr id="4" name="Foliennummernplatzhalter 3">
            <a:extLst>
              <a:ext uri="{FF2B5EF4-FFF2-40B4-BE49-F238E27FC236}">
                <a16:creationId xmlns:a16="http://schemas.microsoft.com/office/drawing/2014/main" id="{8F4330DE-AB18-433D-BAC8-493E62CFC267}"/>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82</a:t>
            </a:fld>
            <a:endParaRPr lang="de-DE" dirty="0"/>
          </a:p>
        </p:txBody>
      </p:sp>
      <p:pic>
        <p:nvPicPr>
          <p:cNvPr id="10" name="Grafik 9">
            <a:extLst>
              <a:ext uri="{FF2B5EF4-FFF2-40B4-BE49-F238E27FC236}">
                <a16:creationId xmlns:a16="http://schemas.microsoft.com/office/drawing/2014/main" id="{48361D8B-57DA-99A0-3BDD-6B58D35FE5CA}"/>
              </a:ext>
            </a:extLst>
          </p:cNvPr>
          <p:cNvPicPr>
            <a:picLocks noChangeAspect="1"/>
          </p:cNvPicPr>
          <p:nvPr/>
        </p:nvPicPr>
        <p:blipFill>
          <a:blip r:embed="rId4"/>
          <a:stretch>
            <a:fillRect/>
          </a:stretch>
        </p:blipFill>
        <p:spPr>
          <a:xfrm>
            <a:off x="309617" y="886047"/>
            <a:ext cx="3514633" cy="3646432"/>
          </a:xfrm>
          <a:prstGeom prst="rect">
            <a:avLst/>
          </a:prstGeom>
        </p:spPr>
      </p:pic>
      <p:sp>
        <p:nvSpPr>
          <p:cNvPr id="11" name="Datumsplatzhalter 2">
            <a:extLst>
              <a:ext uri="{FF2B5EF4-FFF2-40B4-BE49-F238E27FC236}">
                <a16:creationId xmlns:a16="http://schemas.microsoft.com/office/drawing/2014/main" id="{E5F88053-065E-B7AE-F7A0-B56777FCA273}"/>
              </a:ext>
            </a:extLst>
          </p:cNvPr>
          <p:cNvSpPr>
            <a:spLocks noGrp="1"/>
          </p:cNvSpPr>
          <p:nvPr>
            <p:ph type="dt" sz="half" idx="10"/>
          </p:nvPr>
        </p:nvSpPr>
        <p:spPr>
          <a:xfrm>
            <a:off x="6600669" y="4875088"/>
            <a:ext cx="1628931" cy="144462"/>
          </a:xfrm>
        </p:spPr>
        <p:txBody>
          <a:bodyPr/>
          <a:lstStyle/>
          <a:p>
            <a:pPr>
              <a:defRPr/>
            </a:pPr>
            <a:r>
              <a:rPr lang="de-DE"/>
              <a:t>27. Juli 2026</a:t>
            </a:r>
            <a:endParaRPr lang="de-DE" dirty="0"/>
          </a:p>
        </p:txBody>
      </p:sp>
      <p:sp>
        <p:nvSpPr>
          <p:cNvPr id="14" name="Fußzeilenplatzhalter 3">
            <a:extLst>
              <a:ext uri="{FF2B5EF4-FFF2-40B4-BE49-F238E27FC236}">
                <a16:creationId xmlns:a16="http://schemas.microsoft.com/office/drawing/2014/main" id="{8DF9C616-C0C8-C107-A3F7-2E6DD9F1844D}"/>
              </a:ext>
            </a:extLst>
          </p:cNvPr>
          <p:cNvSpPr>
            <a:spLocks noGrp="1"/>
          </p:cNvSpPr>
          <p:nvPr>
            <p:ph type="ftr" sz="quarter" idx="11"/>
          </p:nvPr>
        </p:nvSpPr>
        <p:spPr>
          <a:xfrm>
            <a:off x="306388" y="4875088"/>
            <a:ext cx="6169363" cy="144462"/>
          </a:xfrm>
        </p:spPr>
        <p:txBody>
          <a:bodyPr/>
          <a:lstStyle/>
          <a:p>
            <a:pPr>
              <a:defRPr/>
            </a:pPr>
            <a:r>
              <a:rPr lang="de-DE"/>
              <a:t>// buergerservice.org e. V. - eine Public-Private-Initiative zur Verbreitung von Akzeptanz und Nutzung der Online-Ausweisfunktion</a:t>
            </a:r>
            <a:endParaRPr lang="de-DE" dirty="0"/>
          </a:p>
        </p:txBody>
      </p:sp>
    </p:spTree>
    <p:extLst>
      <p:ext uri="{BB962C8B-B14F-4D97-AF65-F5344CB8AC3E}">
        <p14:creationId xmlns:p14="http://schemas.microsoft.com/office/powerpoint/2010/main" val="271119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35DB64EE-F431-42B9-8410-ADCB32BD1DD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Smart Lane</a:t>
            </a:r>
          </a:p>
        </p:txBody>
      </p:sp>
      <p:sp>
        <p:nvSpPr>
          <p:cNvPr id="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824059" y="3173685"/>
            <a:ext cx="1455542" cy="850988"/>
          </a:xfrm>
          <a:prstGeom prst="rect">
            <a:avLst/>
          </a:prstGeom>
        </p:spPr>
      </p:pic>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Foliennummernplatzhalter 6">
            <a:extLst>
              <a:ext uri="{FF2B5EF4-FFF2-40B4-BE49-F238E27FC236}">
                <a16:creationId xmlns:a16="http://schemas.microsoft.com/office/drawing/2014/main" id="{21AA79FD-6592-4046-A26D-46058A12B27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83</a:t>
            </a:fld>
            <a:endParaRPr lang="de-DE" dirty="0"/>
          </a:p>
        </p:txBody>
      </p:sp>
    </p:spTree>
    <p:extLst>
      <p:ext uri="{BB962C8B-B14F-4D97-AF65-F5344CB8AC3E}">
        <p14:creationId xmlns:p14="http://schemas.microsoft.com/office/powerpoint/2010/main" val="1821882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C195A0A-7A9B-4B64-826F-3C52C49A5AB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-Smart Lane-</a:t>
            </a:r>
            <a:endParaRPr lang="de-DE" dirty="0"/>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3" name="Gruppieren 2"/>
          <p:cNvGrpSpPr/>
          <p:nvPr/>
        </p:nvGrpSpPr>
        <p:grpSpPr>
          <a:xfrm>
            <a:off x="220900" y="835495"/>
            <a:ext cx="8827850" cy="4015655"/>
            <a:chOff x="335200" y="889716"/>
            <a:chExt cx="12177971" cy="5539574"/>
          </a:xfrm>
        </p:grpSpPr>
        <p:pic>
          <p:nvPicPr>
            <p:cNvPr id="54" name="Grafik 5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68199" y="4621745"/>
              <a:ext cx="1987350" cy="1161911"/>
            </a:xfrm>
            <a:prstGeom prst="rect">
              <a:avLst/>
            </a:prstGeom>
          </p:spPr>
        </p:pic>
        <p:pic>
          <p:nvPicPr>
            <p:cNvPr id="55" name="Grafik 8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3130" y="3845719"/>
              <a:ext cx="2231103" cy="2181736"/>
            </a:xfrm>
            <a:prstGeom prst="rect">
              <a:avLst/>
            </a:prstGeom>
          </p:spPr>
        </p:pic>
        <p:sp>
          <p:nvSpPr>
            <p:cNvPr id="56" name="Textfeld 84"/>
            <p:cNvSpPr txBox="1"/>
            <p:nvPr/>
          </p:nvSpPr>
          <p:spPr>
            <a:xfrm>
              <a:off x="7958734" y="4647989"/>
              <a:ext cx="2327562" cy="1259222"/>
            </a:xfrm>
            <a:prstGeom prst="rect">
              <a:avLst/>
            </a:prstGeom>
            <a:noFill/>
          </p:spPr>
          <p:txBody>
            <a:bodyPr wrap="none" rtlCol="0">
              <a:spAutoFit/>
            </a:bodyPr>
            <a:lstStyle/>
            <a:p>
              <a:pPr fontAlgn="base">
                <a:spcBef>
                  <a:spcPct val="50000"/>
                </a:spcBef>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3:</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Bürgerterminal unter </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Anleitung geschulter</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Kräfte nutzen.</a:t>
              </a:r>
            </a:p>
          </p:txBody>
        </p:sp>
        <p:sp>
          <p:nvSpPr>
            <p:cNvPr id="57" name="Textfeld 89"/>
            <p:cNvSpPr txBox="1"/>
            <p:nvPr/>
          </p:nvSpPr>
          <p:spPr>
            <a:xfrm>
              <a:off x="335200" y="889716"/>
              <a:ext cx="12177971" cy="976525"/>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489C2"/>
                  </a:solidFill>
                  <a:latin typeface="Calibri" panose="020F0502020204030204" pitchFamily="34" charset="0"/>
                </a:rPr>
                <a:t>Smartphone und Bürgerterminal – das hybride System für eine attraktive </a:t>
              </a:r>
              <a:r>
                <a:rPr lang="de-DE" sz="2000" b="1" dirty="0" err="1">
                  <a:solidFill>
                    <a:srgbClr val="5489C2"/>
                  </a:solidFill>
                  <a:latin typeface="Calibri" panose="020F0502020204030204" pitchFamily="34" charset="0"/>
                </a:rPr>
                <a:t>Userjourney</a:t>
              </a:r>
              <a:r>
                <a:rPr lang="de-DE" sz="2000" b="1" dirty="0">
                  <a:solidFill>
                    <a:srgbClr val="5489C2"/>
                  </a:solidFill>
                  <a:latin typeface="Calibri" panose="020F0502020204030204" pitchFamily="34" charset="0"/>
                </a:rPr>
                <a:t> im E-Government</a:t>
              </a:r>
            </a:p>
          </p:txBody>
        </p:sp>
        <p:sp>
          <p:nvSpPr>
            <p:cNvPr id="58" name="Textfeld 99"/>
            <p:cNvSpPr txBox="1"/>
            <p:nvPr/>
          </p:nvSpPr>
          <p:spPr>
            <a:xfrm>
              <a:off x="351232" y="5877340"/>
              <a:ext cx="12030542" cy="551950"/>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8AB27"/>
                  </a:solidFill>
                  <a:latin typeface="Calibri" panose="020F0502020204030204" pitchFamily="34" charset="0"/>
                </a:rPr>
                <a:t>Das Smartphone versagt beim Online-Ausweis, dann weiter am Bürgerterminal</a:t>
              </a:r>
            </a:p>
          </p:txBody>
        </p:sp>
        <p:sp>
          <p:nvSpPr>
            <p:cNvPr id="59" name="Textfeld 105"/>
            <p:cNvSpPr txBox="1"/>
            <p:nvPr/>
          </p:nvSpPr>
          <p:spPr>
            <a:xfrm>
              <a:off x="1277232" y="3136155"/>
              <a:ext cx="3324077" cy="976260"/>
            </a:xfrm>
            <a:prstGeom prst="rect">
              <a:avLst/>
            </a:prstGeom>
            <a:noFill/>
          </p:spPr>
          <p:txBody>
            <a:bodyPr wrap="none" rtlCol="0">
              <a:spAutoFit/>
            </a:bodyPr>
            <a:lstStyle/>
            <a:p>
              <a:pPr fontAlgn="base">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1:</a:t>
              </a:r>
              <a:br>
                <a:rPr lang="de-DE" sz="1333" b="1"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Online-Dienst am </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Smartphone suchen und finden.</a:t>
              </a:r>
            </a:p>
          </p:txBody>
        </p:sp>
        <p:grpSp>
          <p:nvGrpSpPr>
            <p:cNvPr id="60" name="Group 131"/>
            <p:cNvGrpSpPr/>
            <p:nvPr/>
          </p:nvGrpSpPr>
          <p:grpSpPr>
            <a:xfrm>
              <a:off x="8513174" y="2999935"/>
              <a:ext cx="1111316" cy="1077155"/>
              <a:chOff x="8904390" y="2959516"/>
              <a:chExt cx="1111316" cy="1077155"/>
            </a:xfrm>
          </p:grpSpPr>
          <p:grpSp>
            <p:nvGrpSpPr>
              <p:cNvPr id="61" name="Group 104">
                <a:extLst>
                  <a:ext uri="{FF2B5EF4-FFF2-40B4-BE49-F238E27FC236}">
                    <a16:creationId xmlns:a16="http://schemas.microsoft.com/office/drawing/2014/main" id="{90856EFC-8C43-4CA6-AC7E-2507661A820D}"/>
                  </a:ext>
                </a:extLst>
              </p:cNvPr>
              <p:cNvGrpSpPr>
                <a:grpSpLocks noChangeAspect="1"/>
              </p:cNvGrpSpPr>
              <p:nvPr/>
            </p:nvGrpSpPr>
            <p:grpSpPr>
              <a:xfrm>
                <a:off x="9012525" y="2959516"/>
                <a:ext cx="1003181" cy="1077155"/>
                <a:chOff x="11005726" y="3890550"/>
                <a:chExt cx="97253" cy="104424"/>
              </a:xfrm>
              <a:solidFill>
                <a:srgbClr val="C3C3C3"/>
              </a:solidFill>
            </p:grpSpPr>
            <p:sp>
              <p:nvSpPr>
                <p:cNvPr id="63"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64"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65"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66"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sp>
            <p:nvSpPr>
              <p:cNvPr id="62" name="Freeform: Shape 1710">
                <a:extLst>
                  <a:ext uri="{FF2B5EF4-FFF2-40B4-BE49-F238E27FC236}">
                    <a16:creationId xmlns:a16="http://schemas.microsoft.com/office/drawing/2014/main" id="{A7A390FD-9478-4576-8ABF-CD10CE4BC8A8}"/>
                  </a:ext>
                </a:extLst>
              </p:cNvPr>
              <p:cNvSpPr>
                <a:spLocks noChangeAspect="1"/>
              </p:cNvSpPr>
              <p:nvPr/>
            </p:nvSpPr>
            <p:spPr>
              <a:xfrm>
                <a:off x="8904390" y="3204000"/>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sp>
          <p:nvSpPr>
            <p:cNvPr id="67" name="Nach unten gekrümmter Pfeil 98"/>
            <p:cNvSpPr/>
            <p:nvPr/>
          </p:nvSpPr>
          <p:spPr bwMode="auto">
            <a:xfrm rot="21206081">
              <a:off x="2878381" y="3752941"/>
              <a:ext cx="7112568" cy="1555469"/>
            </a:xfrm>
            <a:prstGeom prst="curvedDownArrow">
              <a:avLst>
                <a:gd name="adj1" fmla="val 25000"/>
                <a:gd name="adj2" fmla="val 50000"/>
                <a:gd name="adj3" fmla="val 33133"/>
              </a:avLst>
            </a:prstGeom>
            <a:solidFill>
              <a:schemeClr val="bg2"/>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57601" indent="-357601" fontAlgn="base">
                <a:spcBef>
                  <a:spcPct val="50000"/>
                </a:spcBef>
                <a:spcAft>
                  <a:spcPct val="0"/>
                </a:spcAft>
                <a:buClr>
                  <a:srgbClr val="B7200E"/>
                </a:buClr>
                <a:buSzPct val="75000"/>
                <a:tabLst>
                  <a:tab pos="357601" algn="l"/>
                </a:tabLst>
              </a:pPr>
              <a:endParaRPr lang="de-DE" sz="1333">
                <a:solidFill>
                  <a:srgbClr val="000000"/>
                </a:solidFill>
                <a:latin typeface="Calibri" panose="020F0502020204030204" pitchFamily="34" charset="0"/>
              </a:endParaRPr>
            </a:p>
          </p:txBody>
        </p:sp>
        <p:grpSp>
          <p:nvGrpSpPr>
            <p:cNvPr id="68" name="Group 118"/>
            <p:cNvGrpSpPr/>
            <p:nvPr/>
          </p:nvGrpSpPr>
          <p:grpSpPr>
            <a:xfrm>
              <a:off x="7680220" y="3441493"/>
              <a:ext cx="559921" cy="1239614"/>
              <a:chOff x="4617183" y="3963267"/>
              <a:chExt cx="559921" cy="1239614"/>
            </a:xfrm>
            <a:effectLst/>
          </p:grpSpPr>
          <p:sp>
            <p:nvSpPr>
              <p:cNvPr id="69"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70"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71" name="Group 115"/>
            <p:cNvGrpSpPr/>
            <p:nvPr/>
          </p:nvGrpSpPr>
          <p:grpSpPr>
            <a:xfrm>
              <a:off x="3813521" y="4109017"/>
              <a:ext cx="559922" cy="1282058"/>
              <a:chOff x="4971449" y="4868418"/>
              <a:chExt cx="559922" cy="1282058"/>
            </a:xfrm>
          </p:grpSpPr>
          <p:sp>
            <p:nvSpPr>
              <p:cNvPr id="73" name="Rechteck 561"/>
              <p:cNvSpPr/>
              <p:nvPr/>
            </p:nvSpPr>
            <p:spPr bwMode="gray">
              <a:xfrm rot="21540000">
                <a:off x="5009053" y="4896387"/>
                <a:ext cx="501322" cy="1230848"/>
              </a:xfrm>
              <a:prstGeom prst="rect">
                <a:avLst/>
              </a:prstGeom>
              <a:solidFill>
                <a:srgbClr val="58AB27"/>
              </a:solidFill>
              <a:ln w="12700">
                <a:noFill/>
                <a:round/>
                <a:headEnd/>
                <a:tailEnd/>
              </a:ln>
              <a:effectLst/>
            </p:spPr>
            <p:txBody>
              <a:bodyPr rtlCol="0" anchor="ctr"/>
              <a:lstStyle/>
              <a:p>
                <a:pPr algn="ctr"/>
                <a:endParaRPr lang="de-DE" sz="2400"/>
              </a:p>
            </p:txBody>
          </p:sp>
          <p:sp>
            <p:nvSpPr>
              <p:cNvPr id="74" name="Freeform 6"/>
              <p:cNvSpPr>
                <a:spLocks noEditPoints="1"/>
              </p:cNvSpPr>
              <p:nvPr/>
            </p:nvSpPr>
            <p:spPr bwMode="gray">
              <a:xfrm rot="21540000">
                <a:off x="4971449" y="4868418"/>
                <a:ext cx="559922" cy="1282058"/>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75" name="Group 47"/>
            <p:cNvGrpSpPr/>
            <p:nvPr/>
          </p:nvGrpSpPr>
          <p:grpSpPr>
            <a:xfrm>
              <a:off x="5867859" y="3557576"/>
              <a:ext cx="559921" cy="1239614"/>
              <a:chOff x="4617183" y="3963267"/>
              <a:chExt cx="559921" cy="1239614"/>
            </a:xfrm>
            <a:effectLst/>
          </p:grpSpPr>
          <p:sp>
            <p:nvSpPr>
              <p:cNvPr id="76"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77"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sp>
        <p:nvSpPr>
          <p:cNvPr id="5" name="Foliennummernplatzhalter 4">
            <a:extLst>
              <a:ext uri="{FF2B5EF4-FFF2-40B4-BE49-F238E27FC236}">
                <a16:creationId xmlns:a16="http://schemas.microsoft.com/office/drawing/2014/main" id="{1D23C19E-6F9B-4E32-9D69-BEEFAAB5CC8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84</a:t>
            </a:fld>
            <a:endParaRPr lang="de-DE" dirty="0"/>
          </a:p>
        </p:txBody>
      </p:sp>
      <p:sp>
        <p:nvSpPr>
          <p:cNvPr id="108" name="Freeform: Shape 1546">
            <a:extLst>
              <a:ext uri="{FF2B5EF4-FFF2-40B4-BE49-F238E27FC236}">
                <a16:creationId xmlns:a16="http://schemas.microsoft.com/office/drawing/2014/main" id="{913B36C2-E7B8-3446-B256-187C2E4A50CF}"/>
              </a:ext>
            </a:extLst>
          </p:cNvPr>
          <p:cNvSpPr/>
          <p:nvPr/>
        </p:nvSpPr>
        <p:spPr>
          <a:xfrm>
            <a:off x="7544678" y="1427428"/>
            <a:ext cx="1252347" cy="1162248"/>
          </a:xfrm>
          <a:custGeom>
            <a:avLst/>
            <a:gdLst>
              <a:gd name="connsiteX0" fmla="*/ 150585 w 152377"/>
              <a:gd name="connsiteY0" fmla="*/ 145880 h 147896"/>
              <a:gd name="connsiteX1" fmla="*/ 139381 w 152377"/>
              <a:gd name="connsiteY1" fmla="*/ 145880 h 147896"/>
              <a:gd name="connsiteX2" fmla="*/ 139381 w 152377"/>
              <a:gd name="connsiteY2" fmla="*/ 73724 h 147896"/>
              <a:gd name="connsiteX3" fmla="*/ 148792 w 152377"/>
              <a:gd name="connsiteY3" fmla="*/ 84032 h 147896"/>
              <a:gd name="connsiteX4" fmla="*/ 150585 w 152377"/>
              <a:gd name="connsiteY4" fmla="*/ 84928 h 147896"/>
              <a:gd name="connsiteX5" fmla="*/ 151930 w 152377"/>
              <a:gd name="connsiteY5" fmla="*/ 84480 h 147896"/>
              <a:gd name="connsiteX6" fmla="*/ 151930 w 152377"/>
              <a:gd name="connsiteY6" fmla="*/ 81343 h 147896"/>
              <a:gd name="connsiteX7" fmla="*/ 77982 w 152377"/>
              <a:gd name="connsiteY7" fmla="*/ 672 h 147896"/>
              <a:gd name="connsiteX8" fmla="*/ 74844 w 152377"/>
              <a:gd name="connsiteY8" fmla="*/ 672 h 147896"/>
              <a:gd name="connsiteX9" fmla="*/ 896 w 152377"/>
              <a:gd name="connsiteY9" fmla="*/ 81343 h 147896"/>
              <a:gd name="connsiteX10" fmla="*/ 896 w 152377"/>
              <a:gd name="connsiteY10" fmla="*/ 84480 h 147896"/>
              <a:gd name="connsiteX11" fmla="*/ 4034 w 152377"/>
              <a:gd name="connsiteY11" fmla="*/ 84480 h 147896"/>
              <a:gd name="connsiteX12" fmla="*/ 13445 w 152377"/>
              <a:gd name="connsiteY12" fmla="*/ 74172 h 147896"/>
              <a:gd name="connsiteX13" fmla="*/ 13445 w 152377"/>
              <a:gd name="connsiteY13" fmla="*/ 146328 h 147896"/>
              <a:gd name="connsiteX14" fmla="*/ 2241 w 152377"/>
              <a:gd name="connsiteY14" fmla="*/ 146328 h 147896"/>
              <a:gd name="connsiteX15" fmla="*/ 0 w 152377"/>
              <a:gd name="connsiteY15" fmla="*/ 148569 h 147896"/>
              <a:gd name="connsiteX16" fmla="*/ 2241 w 152377"/>
              <a:gd name="connsiteY16" fmla="*/ 150809 h 147896"/>
              <a:gd name="connsiteX17" fmla="*/ 150137 w 152377"/>
              <a:gd name="connsiteY17" fmla="*/ 150809 h 147896"/>
              <a:gd name="connsiteX18" fmla="*/ 152378 w 152377"/>
              <a:gd name="connsiteY18" fmla="*/ 148569 h 147896"/>
              <a:gd name="connsiteX19" fmla="*/ 150585 w 152377"/>
              <a:gd name="connsiteY19" fmla="*/ 145880 h 147896"/>
              <a:gd name="connsiteX20" fmla="*/ 18375 w 152377"/>
              <a:gd name="connsiteY20" fmla="*/ 68794 h 147896"/>
              <a:gd name="connsiteX21" fmla="*/ 76637 w 152377"/>
              <a:gd name="connsiteY21" fmla="*/ 5154 h 147896"/>
              <a:gd name="connsiteX22" fmla="*/ 134899 w 152377"/>
              <a:gd name="connsiteY22" fmla="*/ 68794 h 147896"/>
              <a:gd name="connsiteX23" fmla="*/ 134899 w 152377"/>
              <a:gd name="connsiteY23" fmla="*/ 145880 h 147896"/>
              <a:gd name="connsiteX24" fmla="*/ 88738 w 152377"/>
              <a:gd name="connsiteY24" fmla="*/ 145880 h 147896"/>
              <a:gd name="connsiteX25" fmla="*/ 88738 w 152377"/>
              <a:gd name="connsiteY25" fmla="*/ 107785 h 147896"/>
              <a:gd name="connsiteX26" fmla="*/ 86497 w 152377"/>
              <a:gd name="connsiteY26" fmla="*/ 105544 h 147896"/>
              <a:gd name="connsiteX27" fmla="*/ 66329 w 152377"/>
              <a:gd name="connsiteY27" fmla="*/ 105544 h 147896"/>
              <a:gd name="connsiteX28" fmla="*/ 64088 w 152377"/>
              <a:gd name="connsiteY28" fmla="*/ 107785 h 147896"/>
              <a:gd name="connsiteX29" fmla="*/ 64088 w 152377"/>
              <a:gd name="connsiteY29" fmla="*/ 145880 h 147896"/>
              <a:gd name="connsiteX30" fmla="*/ 17927 w 152377"/>
              <a:gd name="connsiteY30" fmla="*/ 145880 h 147896"/>
              <a:gd name="connsiteX31" fmla="*/ 18375 w 152377"/>
              <a:gd name="connsiteY31" fmla="*/ 68794 h 147896"/>
              <a:gd name="connsiteX32" fmla="*/ 18375 w 152377"/>
              <a:gd name="connsiteY32" fmla="*/ 68794 h 147896"/>
              <a:gd name="connsiteX33" fmla="*/ 84256 w 152377"/>
              <a:gd name="connsiteY33" fmla="*/ 145880 h 147896"/>
              <a:gd name="connsiteX34" fmla="*/ 68570 w 152377"/>
              <a:gd name="connsiteY34" fmla="*/ 145880 h 147896"/>
              <a:gd name="connsiteX35" fmla="*/ 68570 w 152377"/>
              <a:gd name="connsiteY35" fmla="*/ 110026 h 147896"/>
              <a:gd name="connsiteX36" fmla="*/ 84256 w 152377"/>
              <a:gd name="connsiteY36" fmla="*/ 110026 h 147896"/>
              <a:gd name="connsiteX37" fmla="*/ 84256 w 152377"/>
              <a:gd name="connsiteY37" fmla="*/ 145880 h 1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377" h="147896">
                <a:moveTo>
                  <a:pt x="150585" y="145880"/>
                </a:moveTo>
                <a:lnTo>
                  <a:pt x="139381" y="145880"/>
                </a:lnTo>
                <a:lnTo>
                  <a:pt x="139381" y="73724"/>
                </a:lnTo>
                <a:lnTo>
                  <a:pt x="148792" y="84032"/>
                </a:lnTo>
                <a:cubicBezTo>
                  <a:pt x="149241" y="84480"/>
                  <a:pt x="149689" y="84928"/>
                  <a:pt x="150585" y="84928"/>
                </a:cubicBezTo>
                <a:cubicBezTo>
                  <a:pt x="151033" y="84928"/>
                  <a:pt x="151482" y="84928"/>
                  <a:pt x="151930" y="84480"/>
                </a:cubicBezTo>
                <a:cubicBezTo>
                  <a:pt x="152826" y="83584"/>
                  <a:pt x="152826" y="82239"/>
                  <a:pt x="151930" y="81343"/>
                </a:cubicBezTo>
                <a:lnTo>
                  <a:pt x="77982" y="672"/>
                </a:lnTo>
                <a:cubicBezTo>
                  <a:pt x="77085" y="-224"/>
                  <a:pt x="75741" y="-224"/>
                  <a:pt x="74844" y="672"/>
                </a:cubicBezTo>
                <a:lnTo>
                  <a:pt x="896" y="81343"/>
                </a:lnTo>
                <a:cubicBezTo>
                  <a:pt x="0" y="82239"/>
                  <a:pt x="0" y="83584"/>
                  <a:pt x="896" y="84480"/>
                </a:cubicBezTo>
                <a:cubicBezTo>
                  <a:pt x="1793" y="85377"/>
                  <a:pt x="3137" y="85377"/>
                  <a:pt x="4034" y="84480"/>
                </a:cubicBezTo>
                <a:lnTo>
                  <a:pt x="13445" y="74172"/>
                </a:lnTo>
                <a:lnTo>
                  <a:pt x="13445" y="146328"/>
                </a:lnTo>
                <a:lnTo>
                  <a:pt x="2241" y="146328"/>
                </a:lnTo>
                <a:cubicBezTo>
                  <a:pt x="896" y="146328"/>
                  <a:pt x="0" y="147224"/>
                  <a:pt x="0" y="148569"/>
                </a:cubicBezTo>
                <a:cubicBezTo>
                  <a:pt x="0" y="149913"/>
                  <a:pt x="896" y="150809"/>
                  <a:pt x="2241" y="150809"/>
                </a:cubicBezTo>
                <a:lnTo>
                  <a:pt x="150137" y="150809"/>
                </a:lnTo>
                <a:cubicBezTo>
                  <a:pt x="151482" y="150809"/>
                  <a:pt x="152378" y="149913"/>
                  <a:pt x="152378" y="148569"/>
                </a:cubicBezTo>
                <a:cubicBezTo>
                  <a:pt x="152378" y="147224"/>
                  <a:pt x="151930" y="145880"/>
                  <a:pt x="150585" y="145880"/>
                </a:cubicBezTo>
                <a:close/>
                <a:moveTo>
                  <a:pt x="18375" y="68794"/>
                </a:moveTo>
                <a:lnTo>
                  <a:pt x="76637" y="5154"/>
                </a:lnTo>
                <a:lnTo>
                  <a:pt x="134899" y="68794"/>
                </a:lnTo>
                <a:lnTo>
                  <a:pt x="134899" y="145880"/>
                </a:lnTo>
                <a:lnTo>
                  <a:pt x="88738" y="145880"/>
                </a:lnTo>
                <a:lnTo>
                  <a:pt x="88738" y="107785"/>
                </a:lnTo>
                <a:cubicBezTo>
                  <a:pt x="88738" y="106441"/>
                  <a:pt x="87841" y="105544"/>
                  <a:pt x="86497" y="105544"/>
                </a:cubicBezTo>
                <a:lnTo>
                  <a:pt x="66329" y="105544"/>
                </a:lnTo>
                <a:cubicBezTo>
                  <a:pt x="64985" y="105544"/>
                  <a:pt x="64088" y="106441"/>
                  <a:pt x="64088" y="107785"/>
                </a:cubicBezTo>
                <a:lnTo>
                  <a:pt x="64088" y="145880"/>
                </a:lnTo>
                <a:lnTo>
                  <a:pt x="17927" y="145880"/>
                </a:lnTo>
                <a:lnTo>
                  <a:pt x="18375" y="68794"/>
                </a:lnTo>
                <a:cubicBezTo>
                  <a:pt x="18375" y="68794"/>
                  <a:pt x="18375" y="68794"/>
                  <a:pt x="18375" y="68794"/>
                </a:cubicBezTo>
                <a:close/>
                <a:moveTo>
                  <a:pt x="84256" y="145880"/>
                </a:moveTo>
                <a:lnTo>
                  <a:pt x="68570" y="145880"/>
                </a:lnTo>
                <a:lnTo>
                  <a:pt x="68570" y="110026"/>
                </a:lnTo>
                <a:lnTo>
                  <a:pt x="84256" y="110026"/>
                </a:lnTo>
                <a:lnTo>
                  <a:pt x="84256" y="145880"/>
                </a:lnTo>
                <a:close/>
              </a:path>
            </a:pathLst>
          </a:custGeom>
          <a:solidFill>
            <a:srgbClr val="C3C3C3"/>
          </a:solidFill>
          <a:ln w="4477" cap="flat">
            <a:noFill/>
            <a:prstDash val="solid"/>
            <a:miter/>
          </a:ln>
        </p:spPr>
        <p:txBody>
          <a:bodyPr rtlCol="0" anchor="ctr"/>
          <a:lstStyle/>
          <a:p>
            <a:endParaRPr lang="en-US"/>
          </a:p>
        </p:txBody>
      </p:sp>
      <p:sp>
        <p:nvSpPr>
          <p:cNvPr id="109" name="Freeform: Shape 1548">
            <a:extLst>
              <a:ext uri="{FF2B5EF4-FFF2-40B4-BE49-F238E27FC236}">
                <a16:creationId xmlns:a16="http://schemas.microsoft.com/office/drawing/2014/main" id="{CC5EB0E7-9778-5156-32D4-42B85D9C188D}"/>
              </a:ext>
            </a:extLst>
          </p:cNvPr>
          <p:cNvSpPr/>
          <p:nvPr/>
        </p:nvSpPr>
        <p:spPr>
          <a:xfrm>
            <a:off x="8379759" y="2283279"/>
            <a:ext cx="162118" cy="226961"/>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solidFill>
            <a:srgbClr val="C3C3C3"/>
          </a:solidFill>
          <a:ln w="4477" cap="flat">
            <a:noFill/>
            <a:prstDash val="solid"/>
            <a:miter/>
          </a:ln>
        </p:spPr>
        <p:txBody>
          <a:bodyPr rtlCol="0" anchor="ctr"/>
          <a:lstStyle/>
          <a:p>
            <a:endParaRPr lang="en-US"/>
          </a:p>
        </p:txBody>
      </p:sp>
      <p:sp>
        <p:nvSpPr>
          <p:cNvPr id="110" name="Freeform: Shape 1549">
            <a:extLst>
              <a:ext uri="{FF2B5EF4-FFF2-40B4-BE49-F238E27FC236}">
                <a16:creationId xmlns:a16="http://schemas.microsoft.com/office/drawing/2014/main" id="{97A42B34-B1F7-07D3-C2E2-5C0AC0CC9C34}"/>
              </a:ext>
            </a:extLst>
          </p:cNvPr>
          <p:cNvSpPr/>
          <p:nvPr/>
        </p:nvSpPr>
        <p:spPr>
          <a:xfrm>
            <a:off x="7797141" y="2292807"/>
            <a:ext cx="162118" cy="226961"/>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solidFill>
            <a:srgbClr val="C3C3C3"/>
          </a:solidFill>
          <a:ln w="4477" cap="flat">
            <a:noFill/>
            <a:prstDash val="solid"/>
            <a:miter/>
          </a:ln>
        </p:spPr>
        <p:txBody>
          <a:bodyPr rtlCol="0" anchor="ctr"/>
          <a:lstStyle/>
          <a:p>
            <a:endParaRPr lang="en-US"/>
          </a:p>
        </p:txBody>
      </p:sp>
      <p:sp>
        <p:nvSpPr>
          <p:cNvPr id="111" name="Freeform: Shape 1550">
            <a:extLst>
              <a:ext uri="{FF2B5EF4-FFF2-40B4-BE49-F238E27FC236}">
                <a16:creationId xmlns:a16="http://schemas.microsoft.com/office/drawing/2014/main" id="{4049022B-3AF6-6A10-D681-D039C4A0E75C}"/>
              </a:ext>
            </a:extLst>
          </p:cNvPr>
          <p:cNvSpPr/>
          <p:nvPr/>
        </p:nvSpPr>
        <p:spPr>
          <a:xfrm>
            <a:off x="8379759" y="1991475"/>
            <a:ext cx="162118" cy="226961"/>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solidFill>
            <a:srgbClr val="C3C3C3"/>
          </a:solidFill>
          <a:ln w="4477" cap="flat">
            <a:noFill/>
            <a:prstDash val="solid"/>
            <a:miter/>
          </a:ln>
        </p:spPr>
        <p:txBody>
          <a:bodyPr rtlCol="0" anchor="ctr"/>
          <a:lstStyle/>
          <a:p>
            <a:endParaRPr lang="en-US"/>
          </a:p>
        </p:txBody>
      </p:sp>
      <p:sp>
        <p:nvSpPr>
          <p:cNvPr id="112" name="Freeform: Shape 1551">
            <a:extLst>
              <a:ext uri="{FF2B5EF4-FFF2-40B4-BE49-F238E27FC236}">
                <a16:creationId xmlns:a16="http://schemas.microsoft.com/office/drawing/2014/main" id="{7C4480FE-D56B-AC33-40F1-7E3663FB161C}"/>
              </a:ext>
            </a:extLst>
          </p:cNvPr>
          <p:cNvSpPr/>
          <p:nvPr/>
        </p:nvSpPr>
        <p:spPr>
          <a:xfrm>
            <a:off x="7797141" y="2001003"/>
            <a:ext cx="162118" cy="226961"/>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solidFill>
            <a:srgbClr val="C3C3C3"/>
          </a:solidFill>
          <a:ln w="4477" cap="flat">
            <a:noFill/>
            <a:prstDash val="solid"/>
            <a:miter/>
          </a:ln>
        </p:spPr>
        <p:txBody>
          <a:bodyPr rtlCol="0" anchor="ctr"/>
          <a:lstStyle/>
          <a:p>
            <a:endParaRPr lang="en-US"/>
          </a:p>
        </p:txBody>
      </p:sp>
      <p:sp>
        <p:nvSpPr>
          <p:cNvPr id="113" name="Freeform: Shape 1552">
            <a:extLst>
              <a:ext uri="{FF2B5EF4-FFF2-40B4-BE49-F238E27FC236}">
                <a16:creationId xmlns:a16="http://schemas.microsoft.com/office/drawing/2014/main" id="{23DA8B75-5480-C0F7-A912-60C65B2FBD84}"/>
              </a:ext>
            </a:extLst>
          </p:cNvPr>
          <p:cNvSpPr/>
          <p:nvPr/>
        </p:nvSpPr>
        <p:spPr>
          <a:xfrm>
            <a:off x="8082066" y="2001198"/>
            <a:ext cx="162118" cy="226961"/>
          </a:xfrm>
          <a:custGeom>
            <a:avLst/>
            <a:gdLst>
              <a:gd name="connsiteX0" fmla="*/ 22409 w 22408"/>
              <a:gd name="connsiteY0" fmla="*/ 0 h 31371"/>
              <a:gd name="connsiteX1" fmla="*/ 2241 w 22408"/>
              <a:gd name="connsiteY1" fmla="*/ 0 h 31371"/>
              <a:gd name="connsiteX2" fmla="*/ 0 w 22408"/>
              <a:gd name="connsiteY2" fmla="*/ 2241 h 31371"/>
              <a:gd name="connsiteX3" fmla="*/ 0 w 22408"/>
              <a:gd name="connsiteY3" fmla="*/ 29131 h 31371"/>
              <a:gd name="connsiteX4" fmla="*/ 2241 w 22408"/>
              <a:gd name="connsiteY4" fmla="*/ 31372 h 31371"/>
              <a:gd name="connsiteX5" fmla="*/ 22409 w 22408"/>
              <a:gd name="connsiteY5" fmla="*/ 31372 h 31371"/>
              <a:gd name="connsiteX6" fmla="*/ 24649 w 22408"/>
              <a:gd name="connsiteY6" fmla="*/ 29131 h 31371"/>
              <a:gd name="connsiteX7" fmla="*/ 24649 w 22408"/>
              <a:gd name="connsiteY7" fmla="*/ 2241 h 31371"/>
              <a:gd name="connsiteX8" fmla="*/ 22409 w 22408"/>
              <a:gd name="connsiteY8" fmla="*/ 0 h 31371"/>
              <a:gd name="connsiteX9" fmla="*/ 20168 w 22408"/>
              <a:gd name="connsiteY9" fmla="*/ 26890 h 31371"/>
              <a:gd name="connsiteX10" fmla="*/ 4482 w 22408"/>
              <a:gd name="connsiteY10" fmla="*/ 26890 h 31371"/>
              <a:gd name="connsiteX11" fmla="*/ 4482 w 22408"/>
              <a:gd name="connsiteY11" fmla="*/ 4482 h 31371"/>
              <a:gd name="connsiteX12" fmla="*/ 20168 w 22408"/>
              <a:gd name="connsiteY12" fmla="*/ 4482 h 31371"/>
              <a:gd name="connsiteX13" fmla="*/ 20168 w 22408"/>
              <a:gd name="connsiteY13" fmla="*/ 26890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09" y="0"/>
                </a:moveTo>
                <a:lnTo>
                  <a:pt x="2241" y="0"/>
                </a:lnTo>
                <a:cubicBezTo>
                  <a:pt x="896" y="0"/>
                  <a:pt x="0" y="896"/>
                  <a:pt x="0" y="2241"/>
                </a:cubicBezTo>
                <a:lnTo>
                  <a:pt x="0" y="29131"/>
                </a:lnTo>
                <a:cubicBezTo>
                  <a:pt x="0" y="30476"/>
                  <a:pt x="896" y="31372"/>
                  <a:pt x="2241" y="31372"/>
                </a:cubicBezTo>
                <a:lnTo>
                  <a:pt x="22409" y="31372"/>
                </a:lnTo>
                <a:cubicBezTo>
                  <a:pt x="23753" y="31372"/>
                  <a:pt x="24649" y="30476"/>
                  <a:pt x="24649" y="29131"/>
                </a:cubicBezTo>
                <a:lnTo>
                  <a:pt x="24649" y="2241"/>
                </a:lnTo>
                <a:cubicBezTo>
                  <a:pt x="24649" y="896"/>
                  <a:pt x="23753" y="0"/>
                  <a:pt x="22409" y="0"/>
                </a:cubicBezTo>
                <a:close/>
                <a:moveTo>
                  <a:pt x="20168" y="26890"/>
                </a:moveTo>
                <a:lnTo>
                  <a:pt x="4482" y="26890"/>
                </a:lnTo>
                <a:lnTo>
                  <a:pt x="4482" y="4482"/>
                </a:lnTo>
                <a:lnTo>
                  <a:pt x="20168" y="4482"/>
                </a:lnTo>
                <a:lnTo>
                  <a:pt x="20168" y="26890"/>
                </a:lnTo>
                <a:close/>
              </a:path>
            </a:pathLst>
          </a:custGeom>
          <a:solidFill>
            <a:srgbClr val="C3C3C3"/>
          </a:solidFill>
          <a:ln w="4477" cap="flat">
            <a:noFill/>
            <a:prstDash val="solid"/>
            <a:miter/>
          </a:ln>
        </p:spPr>
        <p:txBody>
          <a:bodyPr rtlCol="0" anchor="ctr"/>
          <a:lstStyle/>
          <a:p>
            <a:endParaRPr lang="en-US"/>
          </a:p>
        </p:txBody>
      </p:sp>
      <p:sp>
        <p:nvSpPr>
          <p:cNvPr id="114" name="Rechteck 110">
            <a:extLst>
              <a:ext uri="{FF2B5EF4-FFF2-40B4-BE49-F238E27FC236}">
                <a16:creationId xmlns:a16="http://schemas.microsoft.com/office/drawing/2014/main" id="{40D04B29-9086-3820-1D72-624E688CAA4A}"/>
              </a:ext>
            </a:extLst>
          </p:cNvPr>
          <p:cNvSpPr/>
          <p:nvPr/>
        </p:nvSpPr>
        <p:spPr bwMode="auto">
          <a:xfrm>
            <a:off x="7576996" y="1637957"/>
            <a:ext cx="1203550" cy="438781"/>
          </a:xfrm>
          <a:prstGeom prst="rect">
            <a:avLst/>
          </a:prstGeom>
          <a:solidFill>
            <a:schemeClr val="bg1">
              <a:alpha val="0"/>
            </a:schemeClr>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fontAlgn="base">
              <a:spcBef>
                <a:spcPts val="1599"/>
              </a:spcBef>
              <a:spcAft>
                <a:spcPct val="0"/>
              </a:spcAft>
              <a:buClr>
                <a:srgbClr val="B7200E"/>
              </a:buClr>
              <a:buSzPct val="75000"/>
            </a:pPr>
            <a:r>
              <a:rPr lang="de-DE" sz="1000" b="1" cap="all" dirty="0">
                <a:solidFill>
                  <a:schemeClr val="bg1">
                    <a:lumMod val="50000"/>
                  </a:schemeClr>
                </a:solidFill>
                <a:latin typeface="Calibri" panose="020F0502020204030204" pitchFamily="34" charset="0"/>
              </a:rPr>
              <a:t>Standort</a:t>
            </a:r>
            <a:br>
              <a:rPr lang="de-DE" sz="1000" b="1" cap="all" dirty="0">
                <a:solidFill>
                  <a:schemeClr val="bg1">
                    <a:lumMod val="50000"/>
                  </a:schemeClr>
                </a:solidFill>
                <a:latin typeface="Calibri" panose="020F0502020204030204" pitchFamily="34" charset="0"/>
              </a:rPr>
            </a:br>
            <a:r>
              <a:rPr lang="de-DE" sz="1000" b="1" cap="all" dirty="0">
                <a:solidFill>
                  <a:schemeClr val="bg1">
                    <a:lumMod val="50000"/>
                  </a:schemeClr>
                </a:solidFill>
                <a:latin typeface="Calibri" panose="020F0502020204030204" pitchFamily="34" charset="0"/>
              </a:rPr>
              <a:t>Bürgerterminal</a:t>
            </a:r>
          </a:p>
        </p:txBody>
      </p:sp>
      <p:sp>
        <p:nvSpPr>
          <p:cNvPr id="115" name="Textfeld 84">
            <a:extLst>
              <a:ext uri="{FF2B5EF4-FFF2-40B4-BE49-F238E27FC236}">
                <a16:creationId xmlns:a16="http://schemas.microsoft.com/office/drawing/2014/main" id="{16464D66-1D1F-DB5F-7041-7766575E1187}"/>
              </a:ext>
            </a:extLst>
          </p:cNvPr>
          <p:cNvSpPr txBox="1"/>
          <p:nvPr/>
        </p:nvSpPr>
        <p:spPr>
          <a:xfrm>
            <a:off x="2694872" y="1858517"/>
            <a:ext cx="4040209" cy="912814"/>
          </a:xfrm>
          <a:prstGeom prst="rect">
            <a:avLst/>
          </a:prstGeom>
          <a:noFill/>
        </p:spPr>
        <p:txBody>
          <a:bodyPr wrap="none" rtlCol="0">
            <a:spAutoFit/>
          </a:bodyPr>
          <a:lstStyle/>
          <a:p>
            <a:pPr fontAlgn="base">
              <a:spcBef>
                <a:spcPct val="50000"/>
              </a:spcBef>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2:</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Wenn Weiterkommen am Smartphone nicht möglich,</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dann Hinweise zum Online-Ausweis (Freischaltung, PIN)</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und zum nächstgelegenen Bürgerterminal.</a:t>
            </a:r>
          </a:p>
        </p:txBody>
      </p:sp>
    </p:spTree>
    <p:extLst>
      <p:ext uri="{BB962C8B-B14F-4D97-AF65-F5344CB8AC3E}">
        <p14:creationId xmlns:p14="http://schemas.microsoft.com/office/powerpoint/2010/main" val="207757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F26D9-AA76-B3B5-B0EF-CDF6196254CD}"/>
            </a:ext>
          </a:extLst>
        </p:cNvPr>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BCCCC0AB-6C32-E564-2251-D4991692815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A70294A1-33FA-5E15-E666-B30DFAE8CF32}"/>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a:extLst>
              <a:ext uri="{FF2B5EF4-FFF2-40B4-BE49-F238E27FC236}">
                <a16:creationId xmlns:a16="http://schemas.microsoft.com/office/drawing/2014/main" id="{337A6767-7B13-0E3E-A664-59EB125F2438}"/>
              </a:ext>
            </a:extLst>
          </p:cNvPr>
          <p:cNvSpPr>
            <a:spLocks noChangeArrowheads="1"/>
          </p:cNvSpPr>
          <p:nvPr>
            <p:custDataLst>
              <p:tags r:id="rId1"/>
            </p:custDataLst>
          </p:nvPr>
        </p:nvSpPr>
        <p:spPr bwMode="gray">
          <a:xfrm>
            <a:off x="1340662" y="1658112"/>
            <a:ext cx="6462676" cy="1057296"/>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Kampagnenmodell</a:t>
            </a:r>
          </a:p>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„Einfach mit eID“</a:t>
            </a:r>
          </a:p>
        </p:txBody>
      </p:sp>
      <p:sp>
        <p:nvSpPr>
          <p:cNvPr id="2" name="AutoShape 5">
            <a:extLst>
              <a:ext uri="{FF2B5EF4-FFF2-40B4-BE49-F238E27FC236}">
                <a16:creationId xmlns:a16="http://schemas.microsoft.com/office/drawing/2014/main" id="{8BCB764B-C46A-F8E8-A99E-89320EC316DD}"/>
              </a:ext>
            </a:extLst>
          </p:cNvPr>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pic>
        <p:nvPicPr>
          <p:cNvPr id="10" name="Grafik 9">
            <a:extLst>
              <a:ext uri="{FF2B5EF4-FFF2-40B4-BE49-F238E27FC236}">
                <a16:creationId xmlns:a16="http://schemas.microsoft.com/office/drawing/2014/main" id="{1FF151AF-17E6-FA4B-AFC1-F0CD9991F43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572295" y="3327240"/>
            <a:ext cx="1999409" cy="1136600"/>
          </a:xfrm>
          <a:prstGeom prst="rect">
            <a:avLst/>
          </a:prstGeom>
        </p:spPr>
      </p:pic>
      <p:sp>
        <p:nvSpPr>
          <p:cNvPr id="3" name="Datumsplatzhalter 2">
            <a:extLst>
              <a:ext uri="{FF2B5EF4-FFF2-40B4-BE49-F238E27FC236}">
                <a16:creationId xmlns:a16="http://schemas.microsoft.com/office/drawing/2014/main" id="{1C51E983-CB96-AF62-755C-CFA893DCACDA}"/>
              </a:ext>
            </a:extLst>
          </p:cNvPr>
          <p:cNvSpPr>
            <a:spLocks noGrp="1"/>
          </p:cNvSpPr>
          <p:nvPr>
            <p:ph type="dt" sz="half" idx="10"/>
          </p:nvPr>
        </p:nvSpPr>
        <p:spPr/>
        <p:txBody>
          <a:bodyPr/>
          <a:lstStyle/>
          <a:p>
            <a:pPr>
              <a:defRPr/>
            </a:pPr>
            <a:r>
              <a:rPr lang="de-DE"/>
              <a:t>27. Juli 2026</a:t>
            </a:r>
            <a:endParaRPr lang="de-DE" dirty="0"/>
          </a:p>
        </p:txBody>
      </p:sp>
      <p:sp>
        <p:nvSpPr>
          <p:cNvPr id="4" name="Fußzeilenplatzhalter 3">
            <a:extLst>
              <a:ext uri="{FF2B5EF4-FFF2-40B4-BE49-F238E27FC236}">
                <a16:creationId xmlns:a16="http://schemas.microsoft.com/office/drawing/2014/main" id="{CB08BBA8-5F7A-8D08-37CB-2260AB591176}"/>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Foliennummernplatzhalter 6">
            <a:extLst>
              <a:ext uri="{FF2B5EF4-FFF2-40B4-BE49-F238E27FC236}">
                <a16:creationId xmlns:a16="http://schemas.microsoft.com/office/drawing/2014/main" id="{C8EC3FDA-F1A2-834F-B84F-1EA7DFA9282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85</a:t>
            </a:fld>
            <a:endParaRPr lang="de-DE" dirty="0"/>
          </a:p>
        </p:txBody>
      </p:sp>
    </p:spTree>
    <p:extLst>
      <p:ext uri="{BB962C8B-B14F-4D97-AF65-F5344CB8AC3E}">
        <p14:creationId xmlns:p14="http://schemas.microsoft.com/office/powerpoint/2010/main" val="250269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44206-834C-26B0-6CB5-7D9BE24421B6}"/>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F13B1734-9E37-0C7D-E70E-1D7C428E978B}"/>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3" name="Datumsplatzhalter 2">
            <a:extLst>
              <a:ext uri="{FF2B5EF4-FFF2-40B4-BE49-F238E27FC236}">
                <a16:creationId xmlns:a16="http://schemas.microsoft.com/office/drawing/2014/main" id="{ED1FA18B-4527-FC2A-83F2-0264F8278757}"/>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251CED4B-3314-2410-A708-D4E443EA44C6}"/>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669B260D-6E79-620F-F07B-14C2AB927A9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86</a:t>
            </a:fld>
            <a:endParaRPr lang="de-DE" dirty="0"/>
          </a:p>
        </p:txBody>
      </p:sp>
      <p:grpSp>
        <p:nvGrpSpPr>
          <p:cNvPr id="26" name="Gruppieren 25">
            <a:extLst>
              <a:ext uri="{FF2B5EF4-FFF2-40B4-BE49-F238E27FC236}">
                <a16:creationId xmlns:a16="http://schemas.microsoft.com/office/drawing/2014/main" id="{E3DA7579-8C90-571B-1341-BC15EDD9B420}"/>
              </a:ext>
            </a:extLst>
          </p:cNvPr>
          <p:cNvGrpSpPr/>
          <p:nvPr/>
        </p:nvGrpSpPr>
        <p:grpSpPr>
          <a:xfrm>
            <a:off x="304800" y="1164228"/>
            <a:ext cx="8415842" cy="3279124"/>
            <a:chOff x="304800" y="1164228"/>
            <a:chExt cx="8415842" cy="3279124"/>
          </a:xfrm>
        </p:grpSpPr>
        <p:sp>
          <p:nvSpPr>
            <p:cNvPr id="27" name="Line 3">
              <a:extLst>
                <a:ext uri="{FF2B5EF4-FFF2-40B4-BE49-F238E27FC236}">
                  <a16:creationId xmlns:a16="http://schemas.microsoft.com/office/drawing/2014/main" id="{E3D93EFA-EF94-0EA4-2375-0C083B46C428}"/>
                </a:ext>
              </a:extLst>
            </p:cNvPr>
            <p:cNvSpPr>
              <a:spLocks noChangeShapeType="1"/>
            </p:cNvSpPr>
            <p:nvPr>
              <p:custDataLst>
                <p:tags r:id="rId1"/>
              </p:custDataLst>
            </p:nvPr>
          </p:nvSpPr>
          <p:spPr bwMode="gray">
            <a:xfrm>
              <a:off x="304800" y="3653069"/>
              <a:ext cx="8415842" cy="0"/>
            </a:xfrm>
            <a:prstGeom prst="line">
              <a:avLst/>
            </a:prstGeom>
            <a:noFill/>
            <a:ln w="6350">
              <a:solidFill>
                <a:schemeClr val="bg2"/>
              </a:solidFill>
              <a:round/>
              <a:headEnd/>
              <a:tailEnd/>
            </a:ln>
            <a:effectLst/>
          </p:spPr>
          <p:txBody>
            <a:bodyPr wrap="none" anchor="ctr"/>
            <a:lstStyle/>
            <a:p>
              <a:endParaRPr lang="de-DE" sz="800">
                <a:latin typeface="+mn-lt"/>
              </a:endParaRPr>
            </a:p>
          </p:txBody>
        </p:sp>
        <p:sp>
          <p:nvSpPr>
            <p:cNvPr id="51" name="Line 4">
              <a:extLst>
                <a:ext uri="{FF2B5EF4-FFF2-40B4-BE49-F238E27FC236}">
                  <a16:creationId xmlns:a16="http://schemas.microsoft.com/office/drawing/2014/main" id="{0B1B4330-3FC2-79A7-7282-B288323852D5}"/>
                </a:ext>
              </a:extLst>
            </p:cNvPr>
            <p:cNvSpPr>
              <a:spLocks noChangeShapeType="1"/>
            </p:cNvSpPr>
            <p:nvPr>
              <p:custDataLst>
                <p:tags r:id="rId2"/>
              </p:custDataLst>
            </p:nvPr>
          </p:nvSpPr>
          <p:spPr bwMode="gray">
            <a:xfrm>
              <a:off x="306388" y="2658356"/>
              <a:ext cx="8414254" cy="0"/>
            </a:xfrm>
            <a:prstGeom prst="line">
              <a:avLst/>
            </a:prstGeom>
            <a:noFill/>
            <a:ln w="6350">
              <a:solidFill>
                <a:schemeClr val="bg2"/>
              </a:solidFill>
              <a:round/>
              <a:headEnd/>
              <a:tailEnd/>
            </a:ln>
            <a:effectLst/>
          </p:spPr>
          <p:txBody>
            <a:bodyPr wrap="none" anchor="ctr"/>
            <a:lstStyle/>
            <a:p>
              <a:endParaRPr lang="de-DE" sz="800">
                <a:latin typeface="+mn-lt"/>
              </a:endParaRPr>
            </a:p>
          </p:txBody>
        </p:sp>
        <p:sp>
          <p:nvSpPr>
            <p:cNvPr id="52" name="Line 5">
              <a:extLst>
                <a:ext uri="{FF2B5EF4-FFF2-40B4-BE49-F238E27FC236}">
                  <a16:creationId xmlns:a16="http://schemas.microsoft.com/office/drawing/2014/main" id="{B95E6D6E-EA22-4B7E-1981-5DA2BE40CBD3}"/>
                </a:ext>
              </a:extLst>
            </p:cNvPr>
            <p:cNvSpPr>
              <a:spLocks noChangeShapeType="1"/>
            </p:cNvSpPr>
            <p:nvPr>
              <p:custDataLst>
                <p:tags r:id="rId3"/>
              </p:custDataLst>
            </p:nvPr>
          </p:nvSpPr>
          <p:spPr bwMode="gray">
            <a:xfrm>
              <a:off x="306388" y="1662271"/>
              <a:ext cx="8414254" cy="0"/>
            </a:xfrm>
            <a:prstGeom prst="line">
              <a:avLst/>
            </a:prstGeom>
            <a:noFill/>
            <a:ln w="6350">
              <a:solidFill>
                <a:schemeClr val="bg2"/>
              </a:solidFill>
              <a:round/>
              <a:headEnd/>
              <a:tailEnd/>
            </a:ln>
            <a:effectLst/>
          </p:spPr>
          <p:txBody>
            <a:bodyPr wrap="none" anchor="ctr"/>
            <a:lstStyle/>
            <a:p>
              <a:endParaRPr lang="de-DE" sz="800">
                <a:latin typeface="+mn-lt"/>
              </a:endParaRPr>
            </a:p>
          </p:txBody>
        </p:sp>
        <p:sp>
          <p:nvSpPr>
            <p:cNvPr id="61" name="Rectangle 7">
              <a:extLst>
                <a:ext uri="{FF2B5EF4-FFF2-40B4-BE49-F238E27FC236}">
                  <a16:creationId xmlns:a16="http://schemas.microsoft.com/office/drawing/2014/main" id="{17DCF1FF-D002-83B8-C9B8-05F4DCB72322}"/>
                </a:ext>
              </a:extLst>
            </p:cNvPr>
            <p:cNvSpPr>
              <a:spLocks noChangeArrowheads="1"/>
            </p:cNvSpPr>
            <p:nvPr>
              <p:custDataLst>
                <p:tags r:id="rId4"/>
              </p:custDataLst>
            </p:nvPr>
          </p:nvSpPr>
          <p:spPr bwMode="gray">
            <a:xfrm>
              <a:off x="4835086" y="3653069"/>
              <a:ext cx="3885555" cy="790283"/>
            </a:xfrm>
            <a:prstGeom prst="rect">
              <a:avLst/>
            </a:prstGeom>
            <a:noFill/>
            <a:ln w="6350">
              <a:noFill/>
              <a:miter lim="800000"/>
              <a:headEnd/>
              <a:tailEnd/>
            </a:ln>
            <a:effectLst/>
          </p:spPr>
          <p:txBody>
            <a:bodyPr lIns="0" tIns="72000" rIns="0" bIns="72000"/>
            <a:lstStyle/>
            <a:p>
              <a:pPr algn="r">
                <a:lnSpc>
                  <a:spcPct val="100000"/>
                </a:lnSpc>
                <a:spcBef>
                  <a:spcPct val="0"/>
                </a:spcBef>
                <a:buClrTx/>
                <a:buSzPct val="80000"/>
              </a:pPr>
              <a:r>
                <a:rPr lang="de-DE" sz="1200" b="1" dirty="0">
                  <a:latin typeface="+mn-lt"/>
                </a:rPr>
                <a:t>Erste Übung mit gesellschaftlichem Nutzen</a:t>
              </a:r>
            </a:p>
            <a:p>
              <a:pPr algn="r">
                <a:lnSpc>
                  <a:spcPct val="100000"/>
                </a:lnSpc>
                <a:spcBef>
                  <a:spcPct val="0"/>
                </a:spcBef>
                <a:buClrTx/>
                <a:buSzPct val="80000"/>
              </a:pPr>
              <a:r>
                <a:rPr lang="de-DE" sz="1200" b="1" dirty="0">
                  <a:latin typeface="+mn-lt"/>
                </a:rPr>
                <a:t> </a:t>
              </a:r>
              <a:r>
                <a:rPr lang="de-DE" sz="1200" dirty="0">
                  <a:latin typeface="+mn-lt"/>
                </a:rPr>
                <a:t>Nachdem das Online-Ausweisen erlernt wurde,</a:t>
              </a:r>
            </a:p>
            <a:p>
              <a:pPr algn="r">
                <a:lnSpc>
                  <a:spcPct val="100000"/>
                </a:lnSpc>
                <a:spcBef>
                  <a:spcPct val="0"/>
                </a:spcBef>
                <a:buClrTx/>
                <a:buSzPct val="80000"/>
              </a:pPr>
              <a:r>
                <a:rPr lang="de-DE" sz="1200" dirty="0">
                  <a:latin typeface="+mn-lt"/>
                </a:rPr>
                <a:t>kann mit der Abgabe einer Willenserklärung im Organ-spende-Register das Erlernte freiwillig geübt werden.</a:t>
              </a:r>
            </a:p>
          </p:txBody>
        </p:sp>
        <p:sp>
          <p:nvSpPr>
            <p:cNvPr id="62" name="Rectangle 8">
              <a:extLst>
                <a:ext uri="{FF2B5EF4-FFF2-40B4-BE49-F238E27FC236}">
                  <a16:creationId xmlns:a16="http://schemas.microsoft.com/office/drawing/2014/main" id="{B31EFDFD-8100-ED37-1890-9500D932724D}"/>
                </a:ext>
              </a:extLst>
            </p:cNvPr>
            <p:cNvSpPr>
              <a:spLocks noChangeArrowheads="1"/>
            </p:cNvSpPr>
            <p:nvPr>
              <p:custDataLst>
                <p:tags r:id="rId5"/>
              </p:custDataLst>
            </p:nvPr>
          </p:nvSpPr>
          <p:spPr bwMode="gray">
            <a:xfrm>
              <a:off x="306388" y="2658356"/>
              <a:ext cx="3068870"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Motivation für die Politik</a:t>
              </a:r>
              <a:endParaRPr lang="de-DE" sz="1200" dirty="0">
                <a:latin typeface="+mn-lt"/>
              </a:endParaRPr>
            </a:p>
            <a:p>
              <a:pPr>
                <a:lnSpc>
                  <a:spcPct val="100000"/>
                </a:lnSpc>
                <a:spcBef>
                  <a:spcPct val="0"/>
                </a:spcBef>
                <a:buClrTx/>
                <a:buSzPct val="80000"/>
              </a:pPr>
              <a:r>
                <a:rPr lang="de-DE" sz="1200" dirty="0">
                  <a:latin typeface="+mn-lt"/>
                </a:rPr>
                <a:t>Der gesellschaftliche Nutzen motiviert </a:t>
              </a:r>
              <a:br>
                <a:rPr lang="de-DE" sz="1200" dirty="0">
                  <a:latin typeface="+mn-lt"/>
                </a:rPr>
              </a:br>
              <a:r>
                <a:rPr lang="de-DE" sz="1200" dirty="0">
                  <a:latin typeface="+mn-lt"/>
                </a:rPr>
                <a:t>Politiker aller Parteien und Ebenen, das Kampagnenmodell zu befürworten.</a:t>
              </a:r>
            </a:p>
          </p:txBody>
        </p:sp>
        <p:sp>
          <p:nvSpPr>
            <p:cNvPr id="64" name="Rectangle 10">
              <a:extLst>
                <a:ext uri="{FF2B5EF4-FFF2-40B4-BE49-F238E27FC236}">
                  <a16:creationId xmlns:a16="http://schemas.microsoft.com/office/drawing/2014/main" id="{31C447E7-0F3E-9DFA-D70D-C6CBA38DE470}"/>
                </a:ext>
              </a:extLst>
            </p:cNvPr>
            <p:cNvSpPr>
              <a:spLocks noChangeArrowheads="1"/>
            </p:cNvSpPr>
            <p:nvPr>
              <p:custDataLst>
                <p:tags r:id="rId6"/>
              </p:custDataLst>
            </p:nvPr>
          </p:nvSpPr>
          <p:spPr bwMode="gray">
            <a:xfrm>
              <a:off x="306388" y="1662271"/>
              <a:ext cx="2909716"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Beschleunigungseffekt</a:t>
              </a:r>
              <a:endParaRPr lang="de-DE" sz="1200" dirty="0">
                <a:latin typeface="+mn-lt"/>
              </a:endParaRPr>
            </a:p>
            <a:p>
              <a:pPr>
                <a:lnSpc>
                  <a:spcPct val="100000"/>
                </a:lnSpc>
                <a:spcBef>
                  <a:spcPct val="0"/>
                </a:spcBef>
                <a:buClrTx/>
                <a:buSzPct val="80000"/>
              </a:pPr>
              <a:r>
                <a:rPr lang="de-DE" sz="1200" dirty="0">
                  <a:latin typeface="+mn-lt"/>
                </a:rPr>
                <a:t>Immer mehr 16-jährige kennen und können Online-Ausweisen. Das Wissen diffundiert in Familie und Gesellschaft.</a:t>
              </a:r>
            </a:p>
          </p:txBody>
        </p:sp>
        <p:sp>
          <p:nvSpPr>
            <p:cNvPr id="66" name="Oval 14">
              <a:extLst>
                <a:ext uri="{FF2B5EF4-FFF2-40B4-BE49-F238E27FC236}">
                  <a16:creationId xmlns:a16="http://schemas.microsoft.com/office/drawing/2014/main" id="{A6D4F252-7CEE-4E81-1766-EAF21AA43121}"/>
                </a:ext>
              </a:extLst>
            </p:cNvPr>
            <p:cNvSpPr>
              <a:spLocks noChangeArrowheads="1"/>
            </p:cNvSpPr>
            <p:nvPr>
              <p:custDataLst>
                <p:tags r:id="rId7"/>
              </p:custDataLst>
            </p:nvPr>
          </p:nvSpPr>
          <p:spPr bwMode="gray">
            <a:xfrm>
              <a:off x="3148875" y="1164228"/>
              <a:ext cx="2930631" cy="2925143"/>
            </a:xfrm>
            <a:prstGeom prst="ellipse">
              <a:avLst/>
            </a:prstGeom>
            <a:solidFill>
              <a:schemeClr val="bg1"/>
            </a:solidFill>
            <a:ln w="9525" algn="ctr">
              <a:noFill/>
              <a:round/>
              <a:headEnd/>
              <a:tailEnd/>
            </a:ln>
            <a:effectLst/>
          </p:spPr>
          <p:txBody>
            <a:bodyPr wrap="none" anchor="ctr"/>
            <a:lstStyle/>
            <a:p>
              <a:endParaRPr lang="de-DE" sz="800">
                <a:latin typeface="+mn-lt"/>
              </a:endParaRPr>
            </a:p>
          </p:txBody>
        </p:sp>
        <p:grpSp>
          <p:nvGrpSpPr>
            <p:cNvPr id="67" name="Group 15">
              <a:extLst>
                <a:ext uri="{FF2B5EF4-FFF2-40B4-BE49-F238E27FC236}">
                  <a16:creationId xmlns:a16="http://schemas.microsoft.com/office/drawing/2014/main" id="{94C256D9-1D37-8332-8E72-7F0F290F5D7F}"/>
                </a:ext>
              </a:extLst>
            </p:cNvPr>
            <p:cNvGrpSpPr>
              <a:grpSpLocks/>
            </p:cNvGrpSpPr>
            <p:nvPr>
              <p:custDataLst>
                <p:tags r:id="rId8"/>
              </p:custDataLst>
            </p:nvPr>
          </p:nvGrpSpPr>
          <p:grpSpPr bwMode="auto">
            <a:xfrm>
              <a:off x="3217476" y="1227341"/>
              <a:ext cx="2800290" cy="2800290"/>
              <a:chOff x="1831" y="981"/>
              <a:chExt cx="2041" cy="2041"/>
            </a:xfrm>
          </p:grpSpPr>
          <p:sp>
            <p:nvSpPr>
              <p:cNvPr id="75" name="Freeform 16">
                <a:extLst>
                  <a:ext uri="{FF2B5EF4-FFF2-40B4-BE49-F238E27FC236}">
                    <a16:creationId xmlns:a16="http://schemas.microsoft.com/office/drawing/2014/main" id="{E36C5EDB-FF92-D4E8-D3CD-3D4D6F2711A6}"/>
                  </a:ext>
                </a:extLst>
              </p:cNvPr>
              <p:cNvSpPr>
                <a:spLocks/>
              </p:cNvSpPr>
              <p:nvPr/>
            </p:nvSpPr>
            <p:spPr bwMode="gray">
              <a:xfrm>
                <a:off x="2803" y="2252"/>
                <a:ext cx="952" cy="766"/>
              </a:xfrm>
              <a:custGeom>
                <a:avLst/>
                <a:gdLst/>
                <a:ahLst/>
                <a:cxnLst>
                  <a:cxn ang="0">
                    <a:pos x="1112" y="0"/>
                  </a:cxn>
                  <a:cxn ang="0">
                    <a:pos x="1360" y="469"/>
                  </a:cxn>
                  <a:cxn ang="0">
                    <a:pos x="1904" y="449"/>
                  </a:cxn>
                  <a:cxn ang="0">
                    <a:pos x="1845" y="552"/>
                  </a:cxn>
                  <a:cxn ang="0">
                    <a:pos x="1781" y="652"/>
                  </a:cxn>
                  <a:cxn ang="0">
                    <a:pos x="1711" y="747"/>
                  </a:cxn>
                  <a:cxn ang="0">
                    <a:pos x="1636" y="839"/>
                  </a:cxn>
                  <a:cxn ang="0">
                    <a:pos x="1556" y="925"/>
                  </a:cxn>
                  <a:cxn ang="0">
                    <a:pos x="1471" y="1007"/>
                  </a:cxn>
                  <a:cxn ang="0">
                    <a:pos x="1381" y="1083"/>
                  </a:cxn>
                  <a:cxn ang="0">
                    <a:pos x="1287" y="1155"/>
                  </a:cxn>
                  <a:cxn ang="0">
                    <a:pos x="1189" y="1222"/>
                  </a:cxn>
                  <a:cxn ang="0">
                    <a:pos x="1087" y="1282"/>
                  </a:cxn>
                  <a:cxn ang="0">
                    <a:pos x="982" y="1338"/>
                  </a:cxn>
                  <a:cxn ang="0">
                    <a:pos x="872" y="1386"/>
                  </a:cxn>
                  <a:cxn ang="0">
                    <a:pos x="759" y="1429"/>
                  </a:cxn>
                  <a:cxn ang="0">
                    <a:pos x="644" y="1465"/>
                  </a:cxn>
                  <a:cxn ang="0">
                    <a:pos x="526" y="1493"/>
                  </a:cxn>
                  <a:cxn ang="0">
                    <a:pos x="404" y="1515"/>
                  </a:cxn>
                  <a:cxn ang="0">
                    <a:pos x="281" y="1530"/>
                  </a:cxn>
                  <a:cxn ang="0">
                    <a:pos x="0" y="1080"/>
                  </a:cxn>
                  <a:cxn ang="0">
                    <a:pos x="293" y="612"/>
                  </a:cxn>
                  <a:cxn ang="0">
                    <a:pos x="381" y="592"/>
                  </a:cxn>
                  <a:cxn ang="0">
                    <a:pos x="468" y="566"/>
                  </a:cxn>
                  <a:cxn ang="0">
                    <a:pos x="551" y="534"/>
                  </a:cxn>
                  <a:cxn ang="0">
                    <a:pos x="630" y="495"/>
                  </a:cxn>
                  <a:cxn ang="0">
                    <a:pos x="706" y="450"/>
                  </a:cxn>
                  <a:cxn ang="0">
                    <a:pos x="778" y="401"/>
                  </a:cxn>
                  <a:cxn ang="0">
                    <a:pos x="846" y="345"/>
                  </a:cxn>
                  <a:cxn ang="0">
                    <a:pos x="910" y="285"/>
                  </a:cxn>
                  <a:cxn ang="0">
                    <a:pos x="968" y="220"/>
                  </a:cxn>
                  <a:cxn ang="0">
                    <a:pos x="1021" y="151"/>
                  </a:cxn>
                  <a:cxn ang="0">
                    <a:pos x="1070" y="77"/>
                  </a:cxn>
                  <a:cxn ang="0">
                    <a:pos x="1112" y="0"/>
                  </a:cxn>
                </a:cxnLst>
                <a:rect l="0" t="0" r="r" b="b"/>
                <a:pathLst>
                  <a:path w="1904" h="1530">
                    <a:moveTo>
                      <a:pt x="1112" y="0"/>
                    </a:moveTo>
                    <a:lnTo>
                      <a:pt x="1360" y="469"/>
                    </a:lnTo>
                    <a:lnTo>
                      <a:pt x="1904" y="449"/>
                    </a:lnTo>
                    <a:lnTo>
                      <a:pt x="1845" y="552"/>
                    </a:lnTo>
                    <a:lnTo>
                      <a:pt x="1781" y="652"/>
                    </a:lnTo>
                    <a:lnTo>
                      <a:pt x="1711" y="747"/>
                    </a:lnTo>
                    <a:lnTo>
                      <a:pt x="1636" y="839"/>
                    </a:lnTo>
                    <a:lnTo>
                      <a:pt x="1556" y="925"/>
                    </a:lnTo>
                    <a:lnTo>
                      <a:pt x="1471" y="1007"/>
                    </a:lnTo>
                    <a:lnTo>
                      <a:pt x="1381" y="1083"/>
                    </a:lnTo>
                    <a:lnTo>
                      <a:pt x="1287" y="1155"/>
                    </a:lnTo>
                    <a:lnTo>
                      <a:pt x="1189" y="1222"/>
                    </a:lnTo>
                    <a:lnTo>
                      <a:pt x="1087" y="1282"/>
                    </a:lnTo>
                    <a:lnTo>
                      <a:pt x="982" y="1338"/>
                    </a:lnTo>
                    <a:lnTo>
                      <a:pt x="872" y="1386"/>
                    </a:lnTo>
                    <a:lnTo>
                      <a:pt x="759" y="1429"/>
                    </a:lnTo>
                    <a:lnTo>
                      <a:pt x="644" y="1465"/>
                    </a:lnTo>
                    <a:lnTo>
                      <a:pt x="526" y="1493"/>
                    </a:lnTo>
                    <a:lnTo>
                      <a:pt x="404" y="1515"/>
                    </a:lnTo>
                    <a:lnTo>
                      <a:pt x="281" y="1530"/>
                    </a:lnTo>
                    <a:lnTo>
                      <a:pt x="0" y="1080"/>
                    </a:lnTo>
                    <a:lnTo>
                      <a:pt x="293" y="612"/>
                    </a:lnTo>
                    <a:lnTo>
                      <a:pt x="381" y="592"/>
                    </a:lnTo>
                    <a:lnTo>
                      <a:pt x="468" y="566"/>
                    </a:lnTo>
                    <a:lnTo>
                      <a:pt x="551" y="534"/>
                    </a:lnTo>
                    <a:lnTo>
                      <a:pt x="630" y="495"/>
                    </a:lnTo>
                    <a:lnTo>
                      <a:pt x="706" y="450"/>
                    </a:lnTo>
                    <a:lnTo>
                      <a:pt x="778" y="401"/>
                    </a:lnTo>
                    <a:lnTo>
                      <a:pt x="846" y="345"/>
                    </a:lnTo>
                    <a:lnTo>
                      <a:pt x="910" y="285"/>
                    </a:lnTo>
                    <a:lnTo>
                      <a:pt x="968" y="220"/>
                    </a:lnTo>
                    <a:lnTo>
                      <a:pt x="1021" y="151"/>
                    </a:lnTo>
                    <a:lnTo>
                      <a:pt x="1070" y="77"/>
                    </a:lnTo>
                    <a:lnTo>
                      <a:pt x="1112" y="0"/>
                    </a:lnTo>
                    <a:close/>
                  </a:path>
                </a:pathLst>
              </a:custGeom>
              <a:gradFill rotWithShape="1">
                <a:gsLst>
                  <a:gs pos="0">
                    <a:srgbClr val="EDEDED"/>
                  </a:gs>
                  <a:gs pos="100000">
                    <a:srgbClr val="CCCCCC"/>
                  </a:gs>
                </a:gsLst>
                <a:lin ang="189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6" name="Freeform 17">
                <a:extLst>
                  <a:ext uri="{FF2B5EF4-FFF2-40B4-BE49-F238E27FC236}">
                    <a16:creationId xmlns:a16="http://schemas.microsoft.com/office/drawing/2014/main" id="{A1566ECB-93F6-5FEC-DAE1-DF0E0AF17B35}"/>
                  </a:ext>
                </a:extLst>
              </p:cNvPr>
              <p:cNvSpPr>
                <a:spLocks/>
              </p:cNvSpPr>
              <p:nvPr/>
            </p:nvSpPr>
            <p:spPr bwMode="gray">
              <a:xfrm>
                <a:off x="3324" y="1456"/>
                <a:ext cx="548" cy="984"/>
              </a:xfrm>
              <a:custGeom>
                <a:avLst/>
                <a:gdLst/>
                <a:ahLst/>
                <a:cxnLst>
                  <a:cxn ang="0">
                    <a:pos x="781" y="0"/>
                  </a:cxn>
                  <a:cxn ang="0">
                    <a:pos x="838" y="97"/>
                  </a:cxn>
                  <a:cxn ang="0">
                    <a:pos x="890" y="196"/>
                  </a:cxn>
                  <a:cxn ang="0">
                    <a:pos x="937" y="299"/>
                  </a:cxn>
                  <a:cxn ang="0">
                    <a:pos x="978" y="406"/>
                  </a:cxn>
                  <a:cxn ang="0">
                    <a:pos x="1014" y="514"/>
                  </a:cxn>
                  <a:cxn ang="0">
                    <a:pos x="1044" y="626"/>
                  </a:cxn>
                  <a:cxn ang="0">
                    <a:pos x="1066" y="739"/>
                  </a:cxn>
                  <a:cxn ang="0">
                    <a:pos x="1084" y="855"/>
                  </a:cxn>
                  <a:cxn ang="0">
                    <a:pos x="1094" y="973"/>
                  </a:cxn>
                  <a:cxn ang="0">
                    <a:pos x="1097" y="1092"/>
                  </a:cxn>
                  <a:cxn ang="0">
                    <a:pos x="1094" y="1207"/>
                  </a:cxn>
                  <a:cxn ang="0">
                    <a:pos x="1085" y="1320"/>
                  </a:cxn>
                  <a:cxn ang="0">
                    <a:pos x="1069" y="1430"/>
                  </a:cxn>
                  <a:cxn ang="0">
                    <a:pos x="1048" y="1538"/>
                  </a:cxn>
                  <a:cxn ang="0">
                    <a:pos x="1022" y="1645"/>
                  </a:cxn>
                  <a:cxn ang="0">
                    <a:pos x="989" y="1749"/>
                  </a:cxn>
                  <a:cxn ang="0">
                    <a:pos x="951" y="1851"/>
                  </a:cxn>
                  <a:cxn ang="0">
                    <a:pos x="909" y="1950"/>
                  </a:cxn>
                  <a:cxn ang="0">
                    <a:pos x="374" y="1969"/>
                  </a:cxn>
                  <a:cxn ang="0">
                    <a:pos x="118" y="1486"/>
                  </a:cxn>
                  <a:cxn ang="0">
                    <a:pos x="143" y="1411"/>
                  </a:cxn>
                  <a:cxn ang="0">
                    <a:pos x="163" y="1334"/>
                  </a:cxn>
                  <a:cxn ang="0">
                    <a:pos x="178" y="1255"/>
                  </a:cxn>
                  <a:cxn ang="0">
                    <a:pos x="186" y="1174"/>
                  </a:cxn>
                  <a:cxn ang="0">
                    <a:pos x="189" y="1091"/>
                  </a:cxn>
                  <a:cxn ang="0">
                    <a:pos x="185" y="1006"/>
                  </a:cxn>
                  <a:cxn ang="0">
                    <a:pos x="176" y="921"/>
                  </a:cxn>
                  <a:cxn ang="0">
                    <a:pos x="160" y="838"/>
                  </a:cxn>
                  <a:cxn ang="0">
                    <a:pos x="139" y="759"/>
                  </a:cxn>
                  <a:cxn ang="0">
                    <a:pos x="112" y="680"/>
                  </a:cxn>
                  <a:cxn ang="0">
                    <a:pos x="80" y="606"/>
                  </a:cxn>
                  <a:cxn ang="0">
                    <a:pos x="42" y="534"/>
                  </a:cxn>
                  <a:cxn ang="0">
                    <a:pos x="0" y="464"/>
                  </a:cxn>
                  <a:cxn ang="0">
                    <a:pos x="525" y="484"/>
                  </a:cxn>
                  <a:cxn ang="0">
                    <a:pos x="781" y="0"/>
                  </a:cxn>
                </a:cxnLst>
                <a:rect l="0" t="0" r="r" b="b"/>
                <a:pathLst>
                  <a:path w="1097" h="1969">
                    <a:moveTo>
                      <a:pt x="781" y="0"/>
                    </a:moveTo>
                    <a:lnTo>
                      <a:pt x="838" y="97"/>
                    </a:lnTo>
                    <a:lnTo>
                      <a:pt x="890" y="196"/>
                    </a:lnTo>
                    <a:lnTo>
                      <a:pt x="937" y="299"/>
                    </a:lnTo>
                    <a:lnTo>
                      <a:pt x="978" y="406"/>
                    </a:lnTo>
                    <a:lnTo>
                      <a:pt x="1014" y="514"/>
                    </a:lnTo>
                    <a:lnTo>
                      <a:pt x="1044" y="626"/>
                    </a:lnTo>
                    <a:lnTo>
                      <a:pt x="1066" y="739"/>
                    </a:lnTo>
                    <a:lnTo>
                      <a:pt x="1084" y="855"/>
                    </a:lnTo>
                    <a:lnTo>
                      <a:pt x="1094" y="973"/>
                    </a:lnTo>
                    <a:lnTo>
                      <a:pt x="1097" y="1092"/>
                    </a:lnTo>
                    <a:lnTo>
                      <a:pt x="1094" y="1207"/>
                    </a:lnTo>
                    <a:lnTo>
                      <a:pt x="1085" y="1320"/>
                    </a:lnTo>
                    <a:lnTo>
                      <a:pt x="1069" y="1430"/>
                    </a:lnTo>
                    <a:lnTo>
                      <a:pt x="1048" y="1538"/>
                    </a:lnTo>
                    <a:lnTo>
                      <a:pt x="1022" y="1645"/>
                    </a:lnTo>
                    <a:lnTo>
                      <a:pt x="989" y="1749"/>
                    </a:lnTo>
                    <a:lnTo>
                      <a:pt x="951" y="1851"/>
                    </a:lnTo>
                    <a:lnTo>
                      <a:pt x="909" y="1950"/>
                    </a:lnTo>
                    <a:lnTo>
                      <a:pt x="374" y="1969"/>
                    </a:lnTo>
                    <a:lnTo>
                      <a:pt x="118" y="1486"/>
                    </a:lnTo>
                    <a:lnTo>
                      <a:pt x="143" y="1411"/>
                    </a:lnTo>
                    <a:lnTo>
                      <a:pt x="163" y="1334"/>
                    </a:lnTo>
                    <a:lnTo>
                      <a:pt x="178" y="1255"/>
                    </a:lnTo>
                    <a:lnTo>
                      <a:pt x="186" y="1174"/>
                    </a:lnTo>
                    <a:lnTo>
                      <a:pt x="189" y="1091"/>
                    </a:lnTo>
                    <a:lnTo>
                      <a:pt x="185" y="1006"/>
                    </a:lnTo>
                    <a:lnTo>
                      <a:pt x="176" y="921"/>
                    </a:lnTo>
                    <a:lnTo>
                      <a:pt x="160" y="838"/>
                    </a:lnTo>
                    <a:lnTo>
                      <a:pt x="139" y="759"/>
                    </a:lnTo>
                    <a:lnTo>
                      <a:pt x="112" y="680"/>
                    </a:lnTo>
                    <a:lnTo>
                      <a:pt x="80" y="606"/>
                    </a:lnTo>
                    <a:lnTo>
                      <a:pt x="42" y="534"/>
                    </a:lnTo>
                    <a:lnTo>
                      <a:pt x="0" y="464"/>
                    </a:lnTo>
                    <a:lnTo>
                      <a:pt x="525" y="484"/>
                    </a:lnTo>
                    <a:lnTo>
                      <a:pt x="781" y="0"/>
                    </a:lnTo>
                    <a:close/>
                  </a:path>
                </a:pathLst>
              </a:custGeom>
              <a:solidFill>
                <a:schemeClr val="bg2"/>
              </a:soli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7" name="Freeform 18">
                <a:extLst>
                  <a:ext uri="{FF2B5EF4-FFF2-40B4-BE49-F238E27FC236}">
                    <a16:creationId xmlns:a16="http://schemas.microsoft.com/office/drawing/2014/main" id="{9B774B49-568D-3570-38C3-60527B3F8781}"/>
                  </a:ext>
                </a:extLst>
              </p:cNvPr>
              <p:cNvSpPr>
                <a:spLocks/>
              </p:cNvSpPr>
              <p:nvPr/>
            </p:nvSpPr>
            <p:spPr bwMode="gray">
              <a:xfrm>
                <a:off x="2808" y="981"/>
                <a:ext cx="877" cy="669"/>
              </a:xfrm>
              <a:custGeom>
                <a:avLst/>
                <a:gdLst/>
                <a:ahLst/>
                <a:cxnLst>
                  <a:cxn ang="0">
                    <a:pos x="86" y="0"/>
                  </a:cxn>
                  <a:cxn ang="0">
                    <a:pos x="213" y="3"/>
                  </a:cxn>
                  <a:cxn ang="0">
                    <a:pos x="340" y="16"/>
                  </a:cxn>
                  <a:cxn ang="0">
                    <a:pos x="464" y="34"/>
                  </a:cxn>
                  <a:cxn ang="0">
                    <a:pos x="585" y="62"/>
                  </a:cxn>
                  <a:cxn ang="0">
                    <a:pos x="704" y="95"/>
                  </a:cxn>
                  <a:cxn ang="0">
                    <a:pos x="819" y="135"/>
                  </a:cxn>
                  <a:cxn ang="0">
                    <a:pos x="931" y="182"/>
                  </a:cxn>
                  <a:cxn ang="0">
                    <a:pos x="1039" y="235"/>
                  </a:cxn>
                  <a:cxn ang="0">
                    <a:pos x="1144" y="295"/>
                  </a:cxn>
                  <a:cxn ang="0">
                    <a:pos x="1245" y="361"/>
                  </a:cxn>
                  <a:cxn ang="0">
                    <a:pos x="1342" y="432"/>
                  </a:cxn>
                  <a:cxn ang="0">
                    <a:pos x="1434" y="509"/>
                  </a:cxn>
                  <a:cxn ang="0">
                    <a:pos x="1522" y="589"/>
                  </a:cxn>
                  <a:cxn ang="0">
                    <a:pos x="1604" y="676"/>
                  </a:cxn>
                  <a:cxn ang="0">
                    <a:pos x="1682" y="768"/>
                  </a:cxn>
                  <a:cxn ang="0">
                    <a:pos x="1754" y="864"/>
                  </a:cxn>
                  <a:cxn ang="0">
                    <a:pos x="1501" y="1339"/>
                  </a:cxn>
                  <a:cxn ang="0">
                    <a:pos x="959" y="1320"/>
                  </a:cxn>
                  <a:cxn ang="0">
                    <a:pos x="900" y="1255"/>
                  </a:cxn>
                  <a:cxn ang="0">
                    <a:pos x="836" y="1192"/>
                  </a:cxn>
                  <a:cxn ang="0">
                    <a:pos x="767" y="1137"/>
                  </a:cxn>
                  <a:cxn ang="0">
                    <a:pos x="694" y="1086"/>
                  </a:cxn>
                  <a:cxn ang="0">
                    <a:pos x="617" y="1040"/>
                  </a:cxn>
                  <a:cxn ang="0">
                    <a:pos x="535" y="1001"/>
                  </a:cxn>
                  <a:cxn ang="0">
                    <a:pos x="450" y="969"/>
                  </a:cxn>
                  <a:cxn ang="0">
                    <a:pos x="364" y="943"/>
                  </a:cxn>
                  <a:cxn ang="0">
                    <a:pos x="273" y="923"/>
                  </a:cxn>
                  <a:cxn ang="0">
                    <a:pos x="180" y="912"/>
                  </a:cxn>
                  <a:cxn ang="0">
                    <a:pos x="86" y="908"/>
                  </a:cxn>
                  <a:cxn ang="0">
                    <a:pos x="12" y="911"/>
                  </a:cxn>
                  <a:cxn ang="0">
                    <a:pos x="290" y="466"/>
                  </a:cxn>
                  <a:cxn ang="0">
                    <a:pos x="0" y="2"/>
                  </a:cxn>
                  <a:cxn ang="0">
                    <a:pos x="86" y="0"/>
                  </a:cxn>
                </a:cxnLst>
                <a:rect l="0" t="0" r="r" b="b"/>
                <a:pathLst>
                  <a:path w="1754" h="1339">
                    <a:moveTo>
                      <a:pt x="86" y="0"/>
                    </a:moveTo>
                    <a:lnTo>
                      <a:pt x="213" y="3"/>
                    </a:lnTo>
                    <a:lnTo>
                      <a:pt x="340" y="16"/>
                    </a:lnTo>
                    <a:lnTo>
                      <a:pt x="464" y="34"/>
                    </a:lnTo>
                    <a:lnTo>
                      <a:pt x="585" y="62"/>
                    </a:lnTo>
                    <a:lnTo>
                      <a:pt x="704" y="95"/>
                    </a:lnTo>
                    <a:lnTo>
                      <a:pt x="819" y="135"/>
                    </a:lnTo>
                    <a:lnTo>
                      <a:pt x="931" y="182"/>
                    </a:lnTo>
                    <a:lnTo>
                      <a:pt x="1039" y="235"/>
                    </a:lnTo>
                    <a:lnTo>
                      <a:pt x="1144" y="295"/>
                    </a:lnTo>
                    <a:lnTo>
                      <a:pt x="1245" y="361"/>
                    </a:lnTo>
                    <a:lnTo>
                      <a:pt x="1342" y="432"/>
                    </a:lnTo>
                    <a:lnTo>
                      <a:pt x="1434" y="509"/>
                    </a:lnTo>
                    <a:lnTo>
                      <a:pt x="1522" y="589"/>
                    </a:lnTo>
                    <a:lnTo>
                      <a:pt x="1604" y="676"/>
                    </a:lnTo>
                    <a:lnTo>
                      <a:pt x="1682" y="768"/>
                    </a:lnTo>
                    <a:lnTo>
                      <a:pt x="1754" y="864"/>
                    </a:lnTo>
                    <a:lnTo>
                      <a:pt x="1501" y="1339"/>
                    </a:lnTo>
                    <a:lnTo>
                      <a:pt x="959" y="1320"/>
                    </a:lnTo>
                    <a:lnTo>
                      <a:pt x="900" y="1255"/>
                    </a:lnTo>
                    <a:lnTo>
                      <a:pt x="836" y="1192"/>
                    </a:lnTo>
                    <a:lnTo>
                      <a:pt x="767" y="1137"/>
                    </a:lnTo>
                    <a:lnTo>
                      <a:pt x="694" y="1086"/>
                    </a:lnTo>
                    <a:lnTo>
                      <a:pt x="617" y="1040"/>
                    </a:lnTo>
                    <a:lnTo>
                      <a:pt x="535" y="1001"/>
                    </a:lnTo>
                    <a:lnTo>
                      <a:pt x="450" y="969"/>
                    </a:lnTo>
                    <a:lnTo>
                      <a:pt x="364" y="943"/>
                    </a:lnTo>
                    <a:lnTo>
                      <a:pt x="273" y="923"/>
                    </a:lnTo>
                    <a:lnTo>
                      <a:pt x="180" y="912"/>
                    </a:lnTo>
                    <a:lnTo>
                      <a:pt x="86" y="908"/>
                    </a:lnTo>
                    <a:lnTo>
                      <a:pt x="12" y="911"/>
                    </a:lnTo>
                    <a:lnTo>
                      <a:pt x="290" y="466"/>
                    </a:lnTo>
                    <a:lnTo>
                      <a:pt x="0" y="2"/>
                    </a:lnTo>
                    <a:lnTo>
                      <a:pt x="86" y="0"/>
                    </a:lnTo>
                    <a:close/>
                  </a:path>
                </a:pathLst>
              </a:custGeom>
              <a:gradFill rotWithShape="1">
                <a:gsLst>
                  <a:gs pos="0">
                    <a:srgbClr val="EDEDED"/>
                  </a:gs>
                  <a:gs pos="100000">
                    <a:srgbClr val="CCCCCC"/>
                  </a:gs>
                </a:gsLst>
                <a:lin ang="27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8" name="Freeform 19">
                <a:extLst>
                  <a:ext uri="{FF2B5EF4-FFF2-40B4-BE49-F238E27FC236}">
                    <a16:creationId xmlns:a16="http://schemas.microsoft.com/office/drawing/2014/main" id="{99B3651D-53D5-DE95-4C1B-0EA5E2C05BBB}"/>
                  </a:ext>
                </a:extLst>
              </p:cNvPr>
              <p:cNvSpPr>
                <a:spLocks/>
              </p:cNvSpPr>
              <p:nvPr/>
            </p:nvSpPr>
            <p:spPr bwMode="gray">
              <a:xfrm>
                <a:off x="1946" y="985"/>
                <a:ext cx="954" cy="767"/>
              </a:xfrm>
              <a:custGeom>
                <a:avLst/>
                <a:gdLst/>
                <a:ahLst/>
                <a:cxnLst>
                  <a:cxn ang="0">
                    <a:pos x="1621" y="0"/>
                  </a:cxn>
                  <a:cxn ang="0">
                    <a:pos x="1906" y="458"/>
                  </a:cxn>
                  <a:cxn ang="0">
                    <a:pos x="1620" y="916"/>
                  </a:cxn>
                  <a:cxn ang="0">
                    <a:pos x="1530" y="935"/>
                  </a:cxn>
                  <a:cxn ang="0">
                    <a:pos x="1442" y="961"/>
                  </a:cxn>
                  <a:cxn ang="0">
                    <a:pos x="1359" y="993"/>
                  </a:cxn>
                  <a:cxn ang="0">
                    <a:pos x="1278" y="1032"/>
                  </a:cxn>
                  <a:cxn ang="0">
                    <a:pos x="1201" y="1076"/>
                  </a:cxn>
                  <a:cxn ang="0">
                    <a:pos x="1128" y="1127"/>
                  </a:cxn>
                  <a:cxn ang="0">
                    <a:pos x="1059" y="1183"/>
                  </a:cxn>
                  <a:cxn ang="0">
                    <a:pos x="995" y="1244"/>
                  </a:cxn>
                  <a:cxn ang="0">
                    <a:pos x="936" y="1310"/>
                  </a:cxn>
                  <a:cxn ang="0">
                    <a:pos x="882" y="1381"/>
                  </a:cxn>
                  <a:cxn ang="0">
                    <a:pos x="833" y="1455"/>
                  </a:cxn>
                  <a:cxn ang="0">
                    <a:pos x="791" y="1533"/>
                  </a:cxn>
                  <a:cxn ang="0">
                    <a:pos x="545" y="1069"/>
                  </a:cxn>
                  <a:cxn ang="0">
                    <a:pos x="0" y="1089"/>
                  </a:cxn>
                  <a:cxn ang="0">
                    <a:pos x="58" y="985"/>
                  </a:cxn>
                  <a:cxn ang="0">
                    <a:pos x="123" y="885"/>
                  </a:cxn>
                  <a:cxn ang="0">
                    <a:pos x="192" y="789"/>
                  </a:cxn>
                  <a:cxn ang="0">
                    <a:pos x="267" y="698"/>
                  </a:cxn>
                  <a:cxn ang="0">
                    <a:pos x="346" y="610"/>
                  </a:cxn>
                  <a:cxn ang="0">
                    <a:pos x="432" y="528"/>
                  </a:cxn>
                  <a:cxn ang="0">
                    <a:pos x="521" y="451"/>
                  </a:cxn>
                  <a:cxn ang="0">
                    <a:pos x="614" y="379"/>
                  </a:cxn>
                  <a:cxn ang="0">
                    <a:pos x="712" y="312"/>
                  </a:cxn>
                  <a:cxn ang="0">
                    <a:pos x="815" y="251"/>
                  </a:cxn>
                  <a:cxn ang="0">
                    <a:pos x="921" y="195"/>
                  </a:cxn>
                  <a:cxn ang="0">
                    <a:pos x="1030" y="147"/>
                  </a:cxn>
                  <a:cxn ang="0">
                    <a:pos x="1142" y="103"/>
                  </a:cxn>
                  <a:cxn ang="0">
                    <a:pos x="1258" y="67"/>
                  </a:cxn>
                  <a:cxn ang="0">
                    <a:pos x="1376" y="38"/>
                  </a:cxn>
                  <a:cxn ang="0">
                    <a:pos x="1498" y="15"/>
                  </a:cxn>
                  <a:cxn ang="0">
                    <a:pos x="1621" y="0"/>
                  </a:cxn>
                </a:cxnLst>
                <a:rect l="0" t="0" r="r" b="b"/>
                <a:pathLst>
                  <a:path w="1906" h="1533">
                    <a:moveTo>
                      <a:pt x="1621" y="0"/>
                    </a:moveTo>
                    <a:lnTo>
                      <a:pt x="1906" y="458"/>
                    </a:lnTo>
                    <a:lnTo>
                      <a:pt x="1620" y="916"/>
                    </a:lnTo>
                    <a:lnTo>
                      <a:pt x="1530" y="935"/>
                    </a:lnTo>
                    <a:lnTo>
                      <a:pt x="1442" y="961"/>
                    </a:lnTo>
                    <a:lnTo>
                      <a:pt x="1359" y="993"/>
                    </a:lnTo>
                    <a:lnTo>
                      <a:pt x="1278" y="1032"/>
                    </a:lnTo>
                    <a:lnTo>
                      <a:pt x="1201" y="1076"/>
                    </a:lnTo>
                    <a:lnTo>
                      <a:pt x="1128" y="1127"/>
                    </a:lnTo>
                    <a:lnTo>
                      <a:pt x="1059" y="1183"/>
                    </a:lnTo>
                    <a:lnTo>
                      <a:pt x="995" y="1244"/>
                    </a:lnTo>
                    <a:lnTo>
                      <a:pt x="936" y="1310"/>
                    </a:lnTo>
                    <a:lnTo>
                      <a:pt x="882" y="1381"/>
                    </a:lnTo>
                    <a:lnTo>
                      <a:pt x="833" y="1455"/>
                    </a:lnTo>
                    <a:lnTo>
                      <a:pt x="791" y="1533"/>
                    </a:lnTo>
                    <a:lnTo>
                      <a:pt x="545" y="1069"/>
                    </a:lnTo>
                    <a:lnTo>
                      <a:pt x="0" y="1089"/>
                    </a:lnTo>
                    <a:lnTo>
                      <a:pt x="58" y="985"/>
                    </a:lnTo>
                    <a:lnTo>
                      <a:pt x="123" y="885"/>
                    </a:lnTo>
                    <a:lnTo>
                      <a:pt x="192" y="789"/>
                    </a:lnTo>
                    <a:lnTo>
                      <a:pt x="267" y="698"/>
                    </a:lnTo>
                    <a:lnTo>
                      <a:pt x="346" y="610"/>
                    </a:lnTo>
                    <a:lnTo>
                      <a:pt x="432" y="528"/>
                    </a:lnTo>
                    <a:lnTo>
                      <a:pt x="521" y="451"/>
                    </a:lnTo>
                    <a:lnTo>
                      <a:pt x="614" y="379"/>
                    </a:lnTo>
                    <a:lnTo>
                      <a:pt x="712" y="312"/>
                    </a:lnTo>
                    <a:lnTo>
                      <a:pt x="815" y="251"/>
                    </a:lnTo>
                    <a:lnTo>
                      <a:pt x="921" y="195"/>
                    </a:lnTo>
                    <a:lnTo>
                      <a:pt x="1030" y="147"/>
                    </a:lnTo>
                    <a:lnTo>
                      <a:pt x="1142" y="103"/>
                    </a:lnTo>
                    <a:lnTo>
                      <a:pt x="1258" y="67"/>
                    </a:lnTo>
                    <a:lnTo>
                      <a:pt x="1376" y="38"/>
                    </a:lnTo>
                    <a:lnTo>
                      <a:pt x="1498" y="15"/>
                    </a:lnTo>
                    <a:lnTo>
                      <a:pt x="1621" y="0"/>
                    </a:lnTo>
                    <a:close/>
                  </a:path>
                </a:pathLst>
              </a:custGeom>
              <a:gradFill rotWithShape="1">
                <a:gsLst>
                  <a:gs pos="0">
                    <a:srgbClr val="CCCCCC"/>
                  </a:gs>
                  <a:gs pos="100000">
                    <a:srgbClr val="EDEDED"/>
                  </a:gs>
                </a:gsLst>
                <a:lin ang="189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79" name="Freeform 20">
                <a:extLst>
                  <a:ext uri="{FF2B5EF4-FFF2-40B4-BE49-F238E27FC236}">
                    <a16:creationId xmlns:a16="http://schemas.microsoft.com/office/drawing/2014/main" id="{A73B5040-EBC1-8A38-1209-B4B1EAEA2830}"/>
                  </a:ext>
                </a:extLst>
              </p:cNvPr>
              <p:cNvSpPr>
                <a:spLocks/>
              </p:cNvSpPr>
              <p:nvPr/>
            </p:nvSpPr>
            <p:spPr bwMode="gray">
              <a:xfrm>
                <a:off x="1831" y="1566"/>
                <a:ext cx="550" cy="982"/>
              </a:xfrm>
              <a:custGeom>
                <a:avLst/>
                <a:gdLst/>
                <a:ahLst/>
                <a:cxnLst>
                  <a:cxn ang="0">
                    <a:pos x="722" y="0"/>
                  </a:cxn>
                  <a:cxn ang="0">
                    <a:pos x="976" y="478"/>
                  </a:cxn>
                  <a:cxn ang="0">
                    <a:pos x="951" y="552"/>
                  </a:cxn>
                  <a:cxn ang="0">
                    <a:pos x="932" y="629"/>
                  </a:cxn>
                  <a:cxn ang="0">
                    <a:pos x="917" y="708"/>
                  </a:cxn>
                  <a:cxn ang="0">
                    <a:pos x="909" y="788"/>
                  </a:cxn>
                  <a:cxn ang="0">
                    <a:pos x="906" y="870"/>
                  </a:cxn>
                  <a:cxn ang="0">
                    <a:pos x="910" y="957"/>
                  </a:cxn>
                  <a:cxn ang="0">
                    <a:pos x="920" y="1043"/>
                  </a:cxn>
                  <a:cxn ang="0">
                    <a:pos x="936" y="1127"/>
                  </a:cxn>
                  <a:cxn ang="0">
                    <a:pos x="957" y="1208"/>
                  </a:cxn>
                  <a:cxn ang="0">
                    <a:pos x="986" y="1286"/>
                  </a:cxn>
                  <a:cxn ang="0">
                    <a:pos x="1019" y="1363"/>
                  </a:cxn>
                  <a:cxn ang="0">
                    <a:pos x="1058" y="1435"/>
                  </a:cxn>
                  <a:cxn ang="0">
                    <a:pos x="1101" y="1504"/>
                  </a:cxn>
                  <a:cxn ang="0">
                    <a:pos x="571" y="1486"/>
                  </a:cxn>
                  <a:cxn ang="0">
                    <a:pos x="318" y="1965"/>
                  </a:cxn>
                  <a:cxn ang="0">
                    <a:pos x="259" y="1868"/>
                  </a:cxn>
                  <a:cxn ang="0">
                    <a:pos x="207" y="1769"/>
                  </a:cxn>
                  <a:cxn ang="0">
                    <a:pos x="160" y="1665"/>
                  </a:cxn>
                  <a:cxn ang="0">
                    <a:pos x="119" y="1559"/>
                  </a:cxn>
                  <a:cxn ang="0">
                    <a:pos x="83" y="1450"/>
                  </a:cxn>
                  <a:cxn ang="0">
                    <a:pos x="53" y="1339"/>
                  </a:cxn>
                  <a:cxn ang="0">
                    <a:pos x="31" y="1225"/>
                  </a:cxn>
                  <a:cxn ang="0">
                    <a:pos x="14" y="1110"/>
                  </a:cxn>
                  <a:cxn ang="0">
                    <a:pos x="4" y="992"/>
                  </a:cxn>
                  <a:cxn ang="0">
                    <a:pos x="0" y="871"/>
                  </a:cxn>
                  <a:cxn ang="0">
                    <a:pos x="4" y="758"/>
                  </a:cxn>
                  <a:cxn ang="0">
                    <a:pos x="12" y="647"/>
                  </a:cxn>
                  <a:cxn ang="0">
                    <a:pos x="27" y="536"/>
                  </a:cxn>
                  <a:cxn ang="0">
                    <a:pos x="48" y="428"/>
                  </a:cxn>
                  <a:cxn ang="0">
                    <a:pos x="74" y="323"/>
                  </a:cxn>
                  <a:cxn ang="0">
                    <a:pos x="107" y="219"/>
                  </a:cxn>
                  <a:cxn ang="0">
                    <a:pos x="144" y="118"/>
                  </a:cxn>
                  <a:cxn ang="0">
                    <a:pos x="186" y="20"/>
                  </a:cxn>
                  <a:cxn ang="0">
                    <a:pos x="722" y="0"/>
                  </a:cxn>
                </a:cxnLst>
                <a:rect l="0" t="0" r="r" b="b"/>
                <a:pathLst>
                  <a:path w="1101" h="1965">
                    <a:moveTo>
                      <a:pt x="722" y="0"/>
                    </a:moveTo>
                    <a:lnTo>
                      <a:pt x="976" y="478"/>
                    </a:lnTo>
                    <a:lnTo>
                      <a:pt x="951" y="552"/>
                    </a:lnTo>
                    <a:lnTo>
                      <a:pt x="932" y="629"/>
                    </a:lnTo>
                    <a:lnTo>
                      <a:pt x="917" y="708"/>
                    </a:lnTo>
                    <a:lnTo>
                      <a:pt x="909" y="788"/>
                    </a:lnTo>
                    <a:lnTo>
                      <a:pt x="906" y="870"/>
                    </a:lnTo>
                    <a:lnTo>
                      <a:pt x="910" y="957"/>
                    </a:lnTo>
                    <a:lnTo>
                      <a:pt x="920" y="1043"/>
                    </a:lnTo>
                    <a:lnTo>
                      <a:pt x="936" y="1127"/>
                    </a:lnTo>
                    <a:lnTo>
                      <a:pt x="957" y="1208"/>
                    </a:lnTo>
                    <a:lnTo>
                      <a:pt x="986" y="1286"/>
                    </a:lnTo>
                    <a:lnTo>
                      <a:pt x="1019" y="1363"/>
                    </a:lnTo>
                    <a:lnTo>
                      <a:pt x="1058" y="1435"/>
                    </a:lnTo>
                    <a:lnTo>
                      <a:pt x="1101" y="1504"/>
                    </a:lnTo>
                    <a:lnTo>
                      <a:pt x="571" y="1486"/>
                    </a:lnTo>
                    <a:lnTo>
                      <a:pt x="318" y="1965"/>
                    </a:lnTo>
                    <a:lnTo>
                      <a:pt x="259" y="1868"/>
                    </a:lnTo>
                    <a:lnTo>
                      <a:pt x="207" y="1769"/>
                    </a:lnTo>
                    <a:lnTo>
                      <a:pt x="160" y="1665"/>
                    </a:lnTo>
                    <a:lnTo>
                      <a:pt x="119" y="1559"/>
                    </a:lnTo>
                    <a:lnTo>
                      <a:pt x="83" y="1450"/>
                    </a:lnTo>
                    <a:lnTo>
                      <a:pt x="53" y="1339"/>
                    </a:lnTo>
                    <a:lnTo>
                      <a:pt x="31" y="1225"/>
                    </a:lnTo>
                    <a:lnTo>
                      <a:pt x="14" y="1110"/>
                    </a:lnTo>
                    <a:lnTo>
                      <a:pt x="4" y="992"/>
                    </a:lnTo>
                    <a:lnTo>
                      <a:pt x="0" y="871"/>
                    </a:lnTo>
                    <a:lnTo>
                      <a:pt x="4" y="758"/>
                    </a:lnTo>
                    <a:lnTo>
                      <a:pt x="12" y="647"/>
                    </a:lnTo>
                    <a:lnTo>
                      <a:pt x="27" y="536"/>
                    </a:lnTo>
                    <a:lnTo>
                      <a:pt x="48" y="428"/>
                    </a:lnTo>
                    <a:lnTo>
                      <a:pt x="74" y="323"/>
                    </a:lnTo>
                    <a:lnTo>
                      <a:pt x="107" y="219"/>
                    </a:lnTo>
                    <a:lnTo>
                      <a:pt x="144" y="118"/>
                    </a:lnTo>
                    <a:lnTo>
                      <a:pt x="186" y="20"/>
                    </a:lnTo>
                    <a:lnTo>
                      <a:pt x="722" y="0"/>
                    </a:lnTo>
                    <a:close/>
                  </a:path>
                </a:pathLst>
              </a:custGeom>
              <a:solidFill>
                <a:schemeClr val="bg2"/>
              </a:soli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sp>
            <p:nvSpPr>
              <p:cNvPr id="80" name="Freeform 21">
                <a:extLst>
                  <a:ext uri="{FF2B5EF4-FFF2-40B4-BE49-F238E27FC236}">
                    <a16:creationId xmlns:a16="http://schemas.microsoft.com/office/drawing/2014/main" id="{CA863375-8B25-26B9-12A4-4024B4C5311A}"/>
                  </a:ext>
                </a:extLst>
              </p:cNvPr>
              <p:cNvSpPr>
                <a:spLocks/>
              </p:cNvSpPr>
              <p:nvPr/>
            </p:nvSpPr>
            <p:spPr bwMode="gray">
              <a:xfrm>
                <a:off x="2018" y="2355"/>
                <a:ext cx="874" cy="667"/>
              </a:xfrm>
              <a:custGeom>
                <a:avLst/>
                <a:gdLst/>
                <a:ahLst/>
                <a:cxnLst>
                  <a:cxn ang="0">
                    <a:pos x="249" y="0"/>
                  </a:cxn>
                  <a:cxn ang="0">
                    <a:pos x="798" y="20"/>
                  </a:cxn>
                  <a:cxn ang="0">
                    <a:pos x="858" y="84"/>
                  </a:cxn>
                  <a:cxn ang="0">
                    <a:pos x="921" y="145"/>
                  </a:cxn>
                  <a:cxn ang="0">
                    <a:pos x="989" y="200"/>
                  </a:cxn>
                  <a:cxn ang="0">
                    <a:pos x="1062" y="251"/>
                  </a:cxn>
                  <a:cxn ang="0">
                    <a:pos x="1139" y="294"/>
                  </a:cxn>
                  <a:cxn ang="0">
                    <a:pos x="1219" y="333"/>
                  </a:cxn>
                  <a:cxn ang="0">
                    <a:pos x="1303" y="365"/>
                  </a:cxn>
                  <a:cxn ang="0">
                    <a:pos x="1390" y="390"/>
                  </a:cxn>
                  <a:cxn ang="0">
                    <a:pos x="1479" y="408"/>
                  </a:cxn>
                  <a:cxn ang="0">
                    <a:pos x="1571" y="419"/>
                  </a:cxn>
                  <a:cxn ang="0">
                    <a:pos x="1666" y="423"/>
                  </a:cxn>
                  <a:cxn ang="0">
                    <a:pos x="1705" y="422"/>
                  </a:cxn>
                  <a:cxn ang="0">
                    <a:pos x="1745" y="419"/>
                  </a:cxn>
                  <a:cxn ang="0">
                    <a:pos x="1460" y="874"/>
                  </a:cxn>
                  <a:cxn ang="0">
                    <a:pos x="1747" y="1332"/>
                  </a:cxn>
                  <a:cxn ang="0">
                    <a:pos x="1666" y="1333"/>
                  </a:cxn>
                  <a:cxn ang="0">
                    <a:pos x="1538" y="1329"/>
                  </a:cxn>
                  <a:cxn ang="0">
                    <a:pos x="1411" y="1317"/>
                  </a:cxn>
                  <a:cxn ang="0">
                    <a:pos x="1288" y="1298"/>
                  </a:cxn>
                  <a:cxn ang="0">
                    <a:pos x="1167" y="1272"/>
                  </a:cxn>
                  <a:cxn ang="0">
                    <a:pos x="1049" y="1239"/>
                  </a:cxn>
                  <a:cxn ang="0">
                    <a:pos x="933" y="1198"/>
                  </a:cxn>
                  <a:cxn ang="0">
                    <a:pos x="822" y="1151"/>
                  </a:cxn>
                  <a:cxn ang="0">
                    <a:pos x="714" y="1098"/>
                  </a:cxn>
                  <a:cxn ang="0">
                    <a:pos x="609" y="1039"/>
                  </a:cxn>
                  <a:cxn ang="0">
                    <a:pos x="508" y="973"/>
                  </a:cxn>
                  <a:cxn ang="0">
                    <a:pos x="412" y="902"/>
                  </a:cxn>
                  <a:cxn ang="0">
                    <a:pos x="319" y="827"/>
                  </a:cxn>
                  <a:cxn ang="0">
                    <a:pos x="232" y="745"/>
                  </a:cxn>
                  <a:cxn ang="0">
                    <a:pos x="149" y="658"/>
                  </a:cxn>
                  <a:cxn ang="0">
                    <a:pos x="72" y="567"/>
                  </a:cxn>
                  <a:cxn ang="0">
                    <a:pos x="0" y="472"/>
                  </a:cxn>
                  <a:cxn ang="0">
                    <a:pos x="249" y="0"/>
                  </a:cxn>
                </a:cxnLst>
                <a:rect l="0" t="0" r="r" b="b"/>
                <a:pathLst>
                  <a:path w="1747" h="1333">
                    <a:moveTo>
                      <a:pt x="249" y="0"/>
                    </a:moveTo>
                    <a:lnTo>
                      <a:pt x="798" y="20"/>
                    </a:lnTo>
                    <a:lnTo>
                      <a:pt x="858" y="84"/>
                    </a:lnTo>
                    <a:lnTo>
                      <a:pt x="921" y="145"/>
                    </a:lnTo>
                    <a:lnTo>
                      <a:pt x="989" y="200"/>
                    </a:lnTo>
                    <a:lnTo>
                      <a:pt x="1062" y="251"/>
                    </a:lnTo>
                    <a:lnTo>
                      <a:pt x="1139" y="294"/>
                    </a:lnTo>
                    <a:lnTo>
                      <a:pt x="1219" y="333"/>
                    </a:lnTo>
                    <a:lnTo>
                      <a:pt x="1303" y="365"/>
                    </a:lnTo>
                    <a:lnTo>
                      <a:pt x="1390" y="390"/>
                    </a:lnTo>
                    <a:lnTo>
                      <a:pt x="1479" y="408"/>
                    </a:lnTo>
                    <a:lnTo>
                      <a:pt x="1571" y="419"/>
                    </a:lnTo>
                    <a:lnTo>
                      <a:pt x="1666" y="423"/>
                    </a:lnTo>
                    <a:lnTo>
                      <a:pt x="1705" y="422"/>
                    </a:lnTo>
                    <a:lnTo>
                      <a:pt x="1745" y="419"/>
                    </a:lnTo>
                    <a:lnTo>
                      <a:pt x="1460" y="874"/>
                    </a:lnTo>
                    <a:lnTo>
                      <a:pt x="1747" y="1332"/>
                    </a:lnTo>
                    <a:lnTo>
                      <a:pt x="1666" y="1333"/>
                    </a:lnTo>
                    <a:lnTo>
                      <a:pt x="1538" y="1329"/>
                    </a:lnTo>
                    <a:lnTo>
                      <a:pt x="1411" y="1317"/>
                    </a:lnTo>
                    <a:lnTo>
                      <a:pt x="1288" y="1298"/>
                    </a:lnTo>
                    <a:lnTo>
                      <a:pt x="1167" y="1272"/>
                    </a:lnTo>
                    <a:lnTo>
                      <a:pt x="1049" y="1239"/>
                    </a:lnTo>
                    <a:lnTo>
                      <a:pt x="933" y="1198"/>
                    </a:lnTo>
                    <a:lnTo>
                      <a:pt x="822" y="1151"/>
                    </a:lnTo>
                    <a:lnTo>
                      <a:pt x="714" y="1098"/>
                    </a:lnTo>
                    <a:lnTo>
                      <a:pt x="609" y="1039"/>
                    </a:lnTo>
                    <a:lnTo>
                      <a:pt x="508" y="973"/>
                    </a:lnTo>
                    <a:lnTo>
                      <a:pt x="412" y="902"/>
                    </a:lnTo>
                    <a:lnTo>
                      <a:pt x="319" y="827"/>
                    </a:lnTo>
                    <a:lnTo>
                      <a:pt x="232" y="745"/>
                    </a:lnTo>
                    <a:lnTo>
                      <a:pt x="149" y="658"/>
                    </a:lnTo>
                    <a:lnTo>
                      <a:pt x="72" y="567"/>
                    </a:lnTo>
                    <a:lnTo>
                      <a:pt x="0" y="472"/>
                    </a:lnTo>
                    <a:lnTo>
                      <a:pt x="249" y="0"/>
                    </a:lnTo>
                    <a:close/>
                  </a:path>
                </a:pathLst>
              </a:custGeom>
              <a:gradFill rotWithShape="1">
                <a:gsLst>
                  <a:gs pos="0">
                    <a:srgbClr val="CCCCCC"/>
                  </a:gs>
                  <a:gs pos="100000">
                    <a:srgbClr val="EDEDED"/>
                  </a:gs>
                </a:gsLst>
                <a:lin ang="2700000" scaled="1"/>
              </a:gradFill>
              <a:ln w="6350" cap="flat" cmpd="sng">
                <a:solidFill>
                  <a:srgbClr val="A3A3A3"/>
                </a:solidFill>
                <a:prstDash val="solid"/>
                <a:round/>
                <a:headEnd type="none" w="med" len="med"/>
                <a:tailEnd type="none" w="med" len="med"/>
              </a:ln>
              <a:effectLst/>
            </p:spPr>
            <p:txBody>
              <a:bodyPr lIns="72000" tIns="72000" rIns="72000" bIns="72000" anchor="ctr"/>
              <a:lstStyle/>
              <a:p>
                <a:endParaRPr lang="de-DE" sz="800">
                  <a:latin typeface="+mn-lt"/>
                </a:endParaRPr>
              </a:p>
            </p:txBody>
          </p:sp>
        </p:grpSp>
        <p:sp>
          <p:nvSpPr>
            <p:cNvPr id="68" name="Oval 22">
              <a:extLst>
                <a:ext uri="{FF2B5EF4-FFF2-40B4-BE49-F238E27FC236}">
                  <a16:creationId xmlns:a16="http://schemas.microsoft.com/office/drawing/2014/main" id="{A39FF906-123E-356E-1F67-A385C6C00A1F}"/>
                </a:ext>
              </a:extLst>
            </p:cNvPr>
            <p:cNvSpPr>
              <a:spLocks noChangeArrowheads="1"/>
            </p:cNvSpPr>
            <p:nvPr>
              <p:custDataLst>
                <p:tags r:id="rId9"/>
              </p:custDataLst>
            </p:nvPr>
          </p:nvSpPr>
          <p:spPr bwMode="gray">
            <a:xfrm>
              <a:off x="3902114" y="1911978"/>
              <a:ext cx="1431016" cy="1431016"/>
            </a:xfrm>
            <a:prstGeom prst="ellipse">
              <a:avLst/>
            </a:prstGeom>
            <a:gradFill rotWithShape="1">
              <a:gsLst>
                <a:gs pos="0">
                  <a:srgbClr val="D0F1BD"/>
                </a:gs>
                <a:gs pos="40000">
                  <a:srgbClr val="97DF6F"/>
                </a:gs>
                <a:gs pos="41000">
                  <a:srgbClr val="61C32B"/>
                </a:gs>
                <a:gs pos="100000">
                  <a:srgbClr val="58B227"/>
                </a:gs>
              </a:gsLst>
              <a:lin ang="5400000" scaled="1"/>
            </a:gradFill>
            <a:ln w="9525" algn="ctr">
              <a:solidFill>
                <a:srgbClr val="58B227"/>
              </a:solidFill>
              <a:round/>
              <a:headEnd/>
              <a:tailEnd/>
            </a:ln>
            <a:effectLst/>
          </p:spPr>
          <p:txBody>
            <a:bodyPr lIns="18000" tIns="34276" rIns="18000" bIns="34276" anchor="ctr"/>
            <a:lstStyle/>
            <a:p>
              <a:pPr algn="ctr" defTabSz="685800">
                <a:lnSpc>
                  <a:spcPct val="90000"/>
                </a:lnSpc>
                <a:spcBef>
                  <a:spcPct val="0"/>
                </a:spcBef>
                <a:buClrTx/>
                <a:buSzTx/>
              </a:pPr>
              <a:r>
                <a:rPr lang="de-DE" sz="1600" b="1" dirty="0">
                  <a:solidFill>
                    <a:schemeClr val="bg1"/>
                  </a:solidFill>
                  <a:latin typeface="+mn-lt"/>
                </a:rPr>
                <a:t>16-jährige erhalten erstmalig eID</a:t>
              </a:r>
            </a:p>
          </p:txBody>
        </p:sp>
        <p:sp>
          <p:nvSpPr>
            <p:cNvPr id="69" name="Rectangle 23">
              <a:extLst>
                <a:ext uri="{FF2B5EF4-FFF2-40B4-BE49-F238E27FC236}">
                  <a16:creationId xmlns:a16="http://schemas.microsoft.com/office/drawing/2014/main" id="{13893EE0-1BF5-7FA0-7791-9653FBE27845}"/>
                </a:ext>
              </a:extLst>
            </p:cNvPr>
            <p:cNvSpPr>
              <a:spLocks noChangeArrowheads="1"/>
            </p:cNvSpPr>
            <p:nvPr>
              <p:custDataLst>
                <p:tags r:id="rId10"/>
              </p:custDataLst>
            </p:nvPr>
          </p:nvSpPr>
          <p:spPr bwMode="gray">
            <a:xfrm>
              <a:off x="4835086" y="3279880"/>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Erste</a:t>
              </a:r>
              <a:br>
                <a:rPr lang="de-DE" sz="1400" dirty="0">
                  <a:latin typeface="+mn-lt"/>
                </a:rPr>
              </a:br>
              <a:r>
                <a:rPr lang="de-DE" sz="1400" dirty="0">
                  <a:latin typeface="+mn-lt"/>
                </a:rPr>
                <a:t>Übung</a:t>
              </a:r>
            </a:p>
          </p:txBody>
        </p:sp>
        <p:sp>
          <p:nvSpPr>
            <p:cNvPr id="70" name="Rectangle 24">
              <a:extLst>
                <a:ext uri="{FF2B5EF4-FFF2-40B4-BE49-F238E27FC236}">
                  <a16:creationId xmlns:a16="http://schemas.microsoft.com/office/drawing/2014/main" id="{2FEAACA8-1EB0-5BA8-E22D-CE3FDAF1766B}"/>
                </a:ext>
              </a:extLst>
            </p:cNvPr>
            <p:cNvSpPr>
              <a:spLocks noChangeArrowheads="1"/>
            </p:cNvSpPr>
            <p:nvPr>
              <p:custDataLst>
                <p:tags r:id="rId11"/>
              </p:custDataLst>
            </p:nvPr>
          </p:nvSpPr>
          <p:spPr bwMode="gray">
            <a:xfrm>
              <a:off x="3777260" y="3279880"/>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Antrieb</a:t>
              </a:r>
            </a:p>
          </p:txBody>
        </p:sp>
        <p:sp>
          <p:nvSpPr>
            <p:cNvPr id="71" name="Rectangle 25">
              <a:extLst>
                <a:ext uri="{FF2B5EF4-FFF2-40B4-BE49-F238E27FC236}">
                  <a16:creationId xmlns:a16="http://schemas.microsoft.com/office/drawing/2014/main" id="{095EC682-3433-847C-BF4C-0ED136B80E40}"/>
                </a:ext>
              </a:extLst>
            </p:cNvPr>
            <p:cNvSpPr>
              <a:spLocks noChangeArrowheads="1"/>
            </p:cNvSpPr>
            <p:nvPr>
              <p:custDataLst>
                <p:tags r:id="rId12"/>
              </p:custDataLst>
            </p:nvPr>
          </p:nvSpPr>
          <p:spPr bwMode="gray">
            <a:xfrm>
              <a:off x="5394870" y="2405905"/>
              <a:ext cx="622896" cy="439046"/>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eID-</a:t>
              </a:r>
              <a:br>
                <a:rPr lang="de-DE" sz="1400" dirty="0">
                  <a:latin typeface="+mn-lt"/>
                </a:rPr>
              </a:br>
              <a:r>
                <a:rPr lang="de-DE" sz="1400" dirty="0">
                  <a:latin typeface="+mn-lt"/>
                </a:rPr>
                <a:t>Unter-</a:t>
              </a:r>
              <a:br>
                <a:rPr lang="de-DE" sz="1400" dirty="0">
                  <a:latin typeface="+mn-lt"/>
                </a:rPr>
              </a:br>
              <a:r>
                <a:rPr lang="de-DE" sz="1400" dirty="0" err="1">
                  <a:latin typeface="+mn-lt"/>
                </a:rPr>
                <a:t>richt</a:t>
              </a:r>
              <a:endParaRPr lang="de-DE" sz="1400" dirty="0">
                <a:latin typeface="+mn-lt"/>
              </a:endParaRPr>
            </a:p>
          </p:txBody>
        </p:sp>
        <p:sp>
          <p:nvSpPr>
            <p:cNvPr id="72" name="Rectangle 26">
              <a:extLst>
                <a:ext uri="{FF2B5EF4-FFF2-40B4-BE49-F238E27FC236}">
                  <a16:creationId xmlns:a16="http://schemas.microsoft.com/office/drawing/2014/main" id="{4B245C68-18B0-93A0-947D-138E1D97B946}"/>
                </a:ext>
              </a:extLst>
            </p:cNvPr>
            <p:cNvSpPr>
              <a:spLocks noChangeArrowheads="1"/>
            </p:cNvSpPr>
            <p:nvPr>
              <p:custDataLst>
                <p:tags r:id="rId13"/>
              </p:custDataLst>
            </p:nvPr>
          </p:nvSpPr>
          <p:spPr bwMode="gray">
            <a:xfrm>
              <a:off x="3217476" y="2405905"/>
              <a:ext cx="621525" cy="439046"/>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Moti-</a:t>
              </a:r>
            </a:p>
            <a:p>
              <a:pPr algn="ctr">
                <a:lnSpc>
                  <a:spcPct val="100000"/>
                </a:lnSpc>
                <a:spcBef>
                  <a:spcPct val="0"/>
                </a:spcBef>
                <a:buClrTx/>
                <a:buSzPct val="80000"/>
              </a:pPr>
              <a:r>
                <a:rPr lang="de-DE" sz="1400" dirty="0" err="1">
                  <a:latin typeface="+mn-lt"/>
                </a:rPr>
                <a:t>vation</a:t>
              </a:r>
              <a:endParaRPr lang="de-DE" sz="1400" dirty="0">
                <a:latin typeface="+mn-lt"/>
              </a:endParaRPr>
            </a:p>
          </p:txBody>
        </p:sp>
        <p:sp>
          <p:nvSpPr>
            <p:cNvPr id="73" name="Rectangle 27">
              <a:extLst>
                <a:ext uri="{FF2B5EF4-FFF2-40B4-BE49-F238E27FC236}">
                  <a16:creationId xmlns:a16="http://schemas.microsoft.com/office/drawing/2014/main" id="{6AA8858E-57A5-5C4F-18BE-BEC3CE3DC187}"/>
                </a:ext>
              </a:extLst>
            </p:cNvPr>
            <p:cNvSpPr>
              <a:spLocks noChangeArrowheads="1"/>
            </p:cNvSpPr>
            <p:nvPr>
              <p:custDataLst>
                <p:tags r:id="rId14"/>
              </p:custDataLst>
            </p:nvPr>
          </p:nvSpPr>
          <p:spPr bwMode="gray">
            <a:xfrm>
              <a:off x="4835086" y="1413935"/>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a:latin typeface="+mn-lt"/>
                </a:rPr>
                <a:t>Zielgruppe:</a:t>
              </a:r>
            </a:p>
            <a:p>
              <a:pPr algn="ctr">
                <a:lnSpc>
                  <a:spcPct val="100000"/>
                </a:lnSpc>
                <a:spcBef>
                  <a:spcPct val="0"/>
                </a:spcBef>
                <a:buClrTx/>
                <a:buSzPct val="80000"/>
              </a:pPr>
              <a:r>
                <a:rPr lang="de-DE" sz="1400" dirty="0">
                  <a:latin typeface="+mn-lt"/>
                </a:rPr>
                <a:t>Schüler*innen</a:t>
              </a:r>
            </a:p>
          </p:txBody>
        </p:sp>
        <p:sp>
          <p:nvSpPr>
            <p:cNvPr id="74" name="Rectangle 28">
              <a:extLst>
                <a:ext uri="{FF2B5EF4-FFF2-40B4-BE49-F238E27FC236}">
                  <a16:creationId xmlns:a16="http://schemas.microsoft.com/office/drawing/2014/main" id="{1B27BA21-3885-AC2E-CEF4-3FBAA26AC4FC}"/>
                </a:ext>
              </a:extLst>
            </p:cNvPr>
            <p:cNvSpPr>
              <a:spLocks noChangeArrowheads="1"/>
            </p:cNvSpPr>
            <p:nvPr>
              <p:custDataLst>
                <p:tags r:id="rId15"/>
              </p:custDataLst>
            </p:nvPr>
          </p:nvSpPr>
          <p:spPr bwMode="gray">
            <a:xfrm>
              <a:off x="3775888" y="1413935"/>
              <a:ext cx="622896" cy="559784"/>
            </a:xfrm>
            <a:prstGeom prst="rect">
              <a:avLst/>
            </a:prstGeom>
            <a:noFill/>
            <a:ln w="6350">
              <a:noFill/>
              <a:miter lim="800000"/>
              <a:headEnd/>
              <a:tailEnd/>
            </a:ln>
            <a:effectLst/>
          </p:spPr>
          <p:txBody>
            <a:bodyPr wrap="none" anchor="ctr"/>
            <a:lstStyle/>
            <a:p>
              <a:pPr algn="ctr">
                <a:lnSpc>
                  <a:spcPct val="100000"/>
                </a:lnSpc>
                <a:spcBef>
                  <a:spcPct val="0"/>
                </a:spcBef>
                <a:buClrTx/>
                <a:buSzPct val="80000"/>
              </a:pPr>
              <a:r>
                <a:rPr lang="de-DE" sz="1400" dirty="0" err="1">
                  <a:latin typeface="+mn-lt"/>
                </a:rPr>
                <a:t>Beschleu</a:t>
              </a:r>
              <a:r>
                <a:rPr lang="de-DE" sz="1400" dirty="0">
                  <a:latin typeface="+mn-lt"/>
                </a:rPr>
                <a:t>-</a:t>
              </a:r>
            </a:p>
            <a:p>
              <a:pPr algn="ctr">
                <a:lnSpc>
                  <a:spcPct val="100000"/>
                </a:lnSpc>
                <a:spcBef>
                  <a:spcPct val="0"/>
                </a:spcBef>
                <a:buClrTx/>
                <a:buSzPct val="80000"/>
              </a:pPr>
              <a:r>
                <a:rPr lang="de-DE" sz="1400" dirty="0" err="1">
                  <a:latin typeface="+mn-lt"/>
                </a:rPr>
                <a:t>nigung</a:t>
              </a:r>
              <a:endParaRPr lang="de-DE" sz="1400" dirty="0">
                <a:latin typeface="+mn-lt"/>
              </a:endParaRPr>
            </a:p>
          </p:txBody>
        </p:sp>
        <p:sp>
          <p:nvSpPr>
            <p:cNvPr id="53" name="Rectangle 6">
              <a:extLst>
                <a:ext uri="{FF2B5EF4-FFF2-40B4-BE49-F238E27FC236}">
                  <a16:creationId xmlns:a16="http://schemas.microsoft.com/office/drawing/2014/main" id="{1A540280-6D38-8790-9E80-36320B7320E8}"/>
                </a:ext>
              </a:extLst>
            </p:cNvPr>
            <p:cNvSpPr>
              <a:spLocks noChangeArrowheads="1"/>
            </p:cNvSpPr>
            <p:nvPr>
              <p:custDataLst>
                <p:tags r:id="rId16"/>
              </p:custDataLst>
            </p:nvPr>
          </p:nvSpPr>
          <p:spPr bwMode="gray">
            <a:xfrm>
              <a:off x="304801" y="3653069"/>
              <a:ext cx="4961100" cy="790283"/>
            </a:xfrm>
            <a:prstGeom prst="rect">
              <a:avLst/>
            </a:prstGeom>
            <a:noFill/>
            <a:ln w="6350">
              <a:noFill/>
              <a:miter lim="800000"/>
              <a:headEnd/>
              <a:tailEnd/>
            </a:ln>
            <a:effectLst/>
          </p:spPr>
          <p:txBody>
            <a:bodyPr lIns="0" tIns="72000" rIns="0" bIns="72000"/>
            <a:lstStyle/>
            <a:p>
              <a:pPr>
                <a:lnSpc>
                  <a:spcPct val="100000"/>
                </a:lnSpc>
                <a:spcBef>
                  <a:spcPct val="0"/>
                </a:spcBef>
                <a:buClrTx/>
                <a:buSzPct val="80000"/>
              </a:pPr>
              <a:r>
                <a:rPr lang="de-DE" sz="1200" b="1" dirty="0">
                  <a:latin typeface="+mn-lt"/>
                </a:rPr>
                <a:t>Gesellschaftlicher Nutzen wirkt als Antrieb</a:t>
              </a:r>
            </a:p>
            <a:p>
              <a:pPr>
                <a:lnSpc>
                  <a:spcPct val="100000"/>
                </a:lnSpc>
                <a:spcBef>
                  <a:spcPct val="0"/>
                </a:spcBef>
                <a:buClrTx/>
                <a:buSzPct val="80000"/>
              </a:pPr>
              <a:r>
                <a:rPr lang="de-DE" sz="1200" dirty="0">
                  <a:latin typeface="+mn-lt"/>
                </a:rPr>
                <a:t>Wenn viele junge Menschen einer Kommune</a:t>
              </a:r>
            </a:p>
            <a:p>
              <a:pPr>
                <a:lnSpc>
                  <a:spcPct val="100000"/>
                </a:lnSpc>
                <a:spcBef>
                  <a:spcPct val="0"/>
                </a:spcBef>
                <a:buClrTx/>
                <a:buSzPct val="80000"/>
              </a:pPr>
              <a:r>
                <a:rPr lang="de-DE" sz="1200" dirty="0">
                  <a:latin typeface="+mn-lt"/>
                </a:rPr>
                <a:t>ihren Willen im Organspende-Register hinterlegen, </a:t>
              </a:r>
            </a:p>
            <a:p>
              <a:pPr>
                <a:lnSpc>
                  <a:spcPct val="100000"/>
                </a:lnSpc>
                <a:spcBef>
                  <a:spcPct val="0"/>
                </a:spcBef>
                <a:buClrTx/>
                <a:buSzPct val="80000"/>
              </a:pPr>
              <a:r>
                <a:rPr lang="de-DE" sz="1200" dirty="0">
                  <a:latin typeface="+mn-lt"/>
                </a:rPr>
                <a:t>profitiert die gesamte Gesellschaft in der Region.</a:t>
              </a:r>
            </a:p>
          </p:txBody>
        </p:sp>
        <p:sp>
          <p:nvSpPr>
            <p:cNvPr id="63" name="Rectangle 9">
              <a:extLst>
                <a:ext uri="{FF2B5EF4-FFF2-40B4-BE49-F238E27FC236}">
                  <a16:creationId xmlns:a16="http://schemas.microsoft.com/office/drawing/2014/main" id="{8FE99948-D21D-E01F-83B9-7338DBA4DD51}"/>
                </a:ext>
              </a:extLst>
            </p:cNvPr>
            <p:cNvSpPr>
              <a:spLocks noChangeArrowheads="1"/>
            </p:cNvSpPr>
            <p:nvPr>
              <p:custDataLst>
                <p:tags r:id="rId17"/>
              </p:custDataLst>
            </p:nvPr>
          </p:nvSpPr>
          <p:spPr bwMode="gray">
            <a:xfrm>
              <a:off x="5926150" y="1662271"/>
              <a:ext cx="2794492" cy="790283"/>
            </a:xfrm>
            <a:prstGeom prst="rect">
              <a:avLst/>
            </a:prstGeom>
            <a:noFill/>
            <a:ln w="6350">
              <a:noFill/>
              <a:miter lim="800000"/>
              <a:headEnd/>
              <a:tailEnd/>
            </a:ln>
            <a:effectLst/>
          </p:spPr>
          <p:txBody>
            <a:bodyPr lIns="0" tIns="72000" rIns="0" bIns="72000"/>
            <a:lstStyle/>
            <a:p>
              <a:pPr algn="r">
                <a:lnSpc>
                  <a:spcPct val="100000"/>
                </a:lnSpc>
                <a:spcBef>
                  <a:spcPct val="0"/>
                </a:spcBef>
                <a:buClrTx/>
                <a:buSzPct val="80000"/>
              </a:pPr>
              <a:r>
                <a:rPr lang="de-DE" sz="1200" b="1" dirty="0">
                  <a:latin typeface="+mn-lt"/>
                </a:rPr>
                <a:t>Zielgruppe: die 10. Jahrgangsstufe</a:t>
              </a:r>
            </a:p>
            <a:p>
              <a:pPr algn="r">
                <a:lnSpc>
                  <a:spcPct val="100000"/>
                </a:lnSpc>
                <a:spcBef>
                  <a:spcPct val="0"/>
                </a:spcBef>
                <a:buClrTx/>
                <a:buSzPct val="80000"/>
              </a:pPr>
              <a:r>
                <a:rPr lang="de-DE" sz="1200" dirty="0">
                  <a:latin typeface="+mn-lt"/>
                </a:rPr>
                <a:t>Schülerinnen und Schüler der 10. Jahr-</a:t>
              </a:r>
              <a:r>
                <a:rPr lang="de-DE" sz="1200" dirty="0" err="1">
                  <a:latin typeface="+mn-lt"/>
                </a:rPr>
                <a:t>gangsstufe</a:t>
              </a:r>
              <a:r>
                <a:rPr lang="de-DE" sz="1200" dirty="0">
                  <a:latin typeface="+mn-lt"/>
                </a:rPr>
                <a:t> sind im Regelfall 16 Jahre alt und haben erstmalig Zugriff auf ihre eID. </a:t>
              </a:r>
            </a:p>
          </p:txBody>
        </p:sp>
        <p:sp>
          <p:nvSpPr>
            <p:cNvPr id="65" name="Rectangle 11">
              <a:extLst>
                <a:ext uri="{FF2B5EF4-FFF2-40B4-BE49-F238E27FC236}">
                  <a16:creationId xmlns:a16="http://schemas.microsoft.com/office/drawing/2014/main" id="{B1269037-4C42-429E-196E-279B785D47E6}"/>
                </a:ext>
              </a:extLst>
            </p:cNvPr>
            <p:cNvSpPr>
              <a:spLocks noChangeArrowheads="1"/>
            </p:cNvSpPr>
            <p:nvPr>
              <p:custDataLst>
                <p:tags r:id="rId18"/>
              </p:custDataLst>
            </p:nvPr>
          </p:nvSpPr>
          <p:spPr bwMode="gray">
            <a:xfrm>
              <a:off x="5761198" y="2658356"/>
              <a:ext cx="2959444" cy="790283"/>
            </a:xfrm>
            <a:prstGeom prst="rect">
              <a:avLst/>
            </a:prstGeom>
            <a:noFill/>
            <a:ln w="6350">
              <a:noFill/>
              <a:miter lim="800000"/>
              <a:headEnd/>
              <a:tailEnd/>
            </a:ln>
            <a:effectLst/>
          </p:spPr>
          <p:txBody>
            <a:bodyPr lIns="0" tIns="72000" rIns="0" bIns="72000"/>
            <a:lstStyle/>
            <a:p>
              <a:pPr algn="r">
                <a:lnSpc>
                  <a:spcPct val="100000"/>
                </a:lnSpc>
                <a:spcBef>
                  <a:spcPct val="0"/>
                </a:spcBef>
                <a:buClrTx/>
                <a:buSzPct val="80000"/>
              </a:pPr>
              <a:r>
                <a:rPr lang="de-DE" sz="1200" b="1" dirty="0">
                  <a:latin typeface="+mn-lt"/>
                </a:rPr>
                <a:t>eID-Unterricht in den Schulen</a:t>
              </a:r>
            </a:p>
            <a:p>
              <a:pPr algn="r">
                <a:lnSpc>
                  <a:spcPct val="100000"/>
                </a:lnSpc>
                <a:spcBef>
                  <a:spcPct val="0"/>
                </a:spcBef>
                <a:buClrTx/>
                <a:buSzPct val="80000"/>
              </a:pPr>
              <a:r>
                <a:rPr lang="de-DE" sz="1200" dirty="0">
                  <a:latin typeface="+mn-lt"/>
                </a:rPr>
                <a:t>Das Online-Ausweisen kann schnell</a:t>
              </a:r>
              <a:br>
                <a:rPr lang="de-DE" sz="1200" dirty="0">
                  <a:latin typeface="+mn-lt"/>
                </a:rPr>
              </a:br>
              <a:r>
                <a:rPr lang="de-DE" sz="1200" dirty="0">
                  <a:latin typeface="+mn-lt"/>
                </a:rPr>
                <a:t> gelehrt werden. Positiver Nebeneffekt:</a:t>
              </a:r>
              <a:br>
                <a:rPr lang="de-DE" sz="1200" dirty="0">
                  <a:latin typeface="+mn-lt"/>
                </a:rPr>
              </a:br>
              <a:r>
                <a:rPr lang="de-DE" sz="1200" dirty="0">
                  <a:latin typeface="+mn-lt"/>
                </a:rPr>
                <a:t>die Schülerinnen und Schüler dürfen ihr Smartphone im Unterricht nutzen.</a:t>
              </a:r>
            </a:p>
            <a:p>
              <a:pPr algn="r">
                <a:lnSpc>
                  <a:spcPct val="100000"/>
                </a:lnSpc>
                <a:spcBef>
                  <a:spcPct val="0"/>
                </a:spcBef>
                <a:buClrTx/>
                <a:buSzPct val="80000"/>
              </a:pPr>
              <a:endParaRPr lang="de-DE" sz="1200" dirty="0">
                <a:latin typeface="+mn-lt"/>
              </a:endParaRPr>
            </a:p>
          </p:txBody>
        </p:sp>
      </p:grpSp>
      <p:sp>
        <p:nvSpPr>
          <p:cNvPr id="8" name="Titel 1">
            <a:extLst>
              <a:ext uri="{FF2B5EF4-FFF2-40B4-BE49-F238E27FC236}">
                <a16:creationId xmlns:a16="http://schemas.microsoft.com/office/drawing/2014/main" id="{838123CA-2BCC-4EB8-6AC8-1E776BE437F1}"/>
              </a:ext>
            </a:extLst>
          </p:cNvPr>
          <p:cNvSpPr>
            <a:spLocks noGrp="1"/>
          </p:cNvSpPr>
          <p:nvPr>
            <p:ph type="title"/>
          </p:nvPr>
        </p:nvSpPr>
        <p:spPr>
          <a:xfrm>
            <a:off x="304800" y="134938"/>
            <a:ext cx="8839200"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Einfach mit eID: Willenserklärung im Organspende-Register</a:t>
            </a:r>
            <a:br>
              <a:rPr lang="de-DE" b="1" dirty="0">
                <a:solidFill>
                  <a:srgbClr val="5489C2"/>
                </a:solidFill>
              </a:rPr>
            </a:br>
            <a:r>
              <a:rPr lang="de-DE" b="1" dirty="0">
                <a:solidFill>
                  <a:srgbClr val="5489C2"/>
                </a:solidFill>
              </a:rPr>
              <a:t>Ein Kampagnenmodell mit eID-Beschleunigungseffekt </a:t>
            </a:r>
            <a:endParaRPr lang="de-DE" dirty="0"/>
          </a:p>
        </p:txBody>
      </p:sp>
    </p:spTree>
    <p:extLst>
      <p:ext uri="{BB962C8B-B14F-4D97-AF65-F5344CB8AC3E}">
        <p14:creationId xmlns:p14="http://schemas.microsoft.com/office/powerpoint/2010/main" val="264410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15804-7DEB-E51A-B886-E846CCB95BB2}"/>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67369CAF-F754-815B-96C6-0A015503B08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FC40E316-BA38-B44A-BDF0-CDF37406F428}"/>
              </a:ext>
            </a:extLst>
          </p:cNvPr>
          <p:cNvSpPr>
            <a:spLocks noGrp="1"/>
          </p:cNvSpPr>
          <p:nvPr>
            <p:ph type="title"/>
          </p:nvPr>
        </p:nvSpPr>
        <p:spPr>
          <a:xfrm>
            <a:off x="304800" y="134938"/>
            <a:ext cx="8743950"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Einfach mit eID: Willenserklärung im Organspende-Register</a:t>
            </a:r>
            <a:endParaRPr lang="de-DE" dirty="0"/>
          </a:p>
        </p:txBody>
      </p:sp>
      <p:sp>
        <p:nvSpPr>
          <p:cNvPr id="6" name="Datumsplatzhalter 5">
            <a:extLst>
              <a:ext uri="{FF2B5EF4-FFF2-40B4-BE49-F238E27FC236}">
                <a16:creationId xmlns:a16="http://schemas.microsoft.com/office/drawing/2014/main" id="{BFAAC26A-62C4-2A35-51FD-F1D6B4A37582}"/>
              </a:ext>
            </a:extLst>
          </p:cNvPr>
          <p:cNvSpPr>
            <a:spLocks noGrp="1"/>
          </p:cNvSpPr>
          <p:nvPr>
            <p:ph type="dt" sz="half" idx="10"/>
          </p:nvPr>
        </p:nvSpPr>
        <p:spPr/>
        <p:txBody>
          <a:bodyPr/>
          <a:lstStyle/>
          <a:p>
            <a:pPr>
              <a:defRPr/>
            </a:pPr>
            <a:r>
              <a:rPr lang="de-DE"/>
              <a:t>27. Juli 2026</a:t>
            </a:r>
            <a:endParaRPr lang="de-DE" dirty="0"/>
          </a:p>
        </p:txBody>
      </p:sp>
      <p:sp>
        <p:nvSpPr>
          <p:cNvPr id="7" name="Fußzeilenplatzhalter 6">
            <a:extLst>
              <a:ext uri="{FF2B5EF4-FFF2-40B4-BE49-F238E27FC236}">
                <a16:creationId xmlns:a16="http://schemas.microsoft.com/office/drawing/2014/main" id="{F62ED50B-2E5B-43F5-7075-2A51E50735A7}"/>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57" name="Textfeld 89">
            <a:extLst>
              <a:ext uri="{FF2B5EF4-FFF2-40B4-BE49-F238E27FC236}">
                <a16:creationId xmlns:a16="http://schemas.microsoft.com/office/drawing/2014/main" id="{326A0AF9-7D34-102C-F823-B76EEAC20CDD}"/>
              </a:ext>
            </a:extLst>
          </p:cNvPr>
          <p:cNvSpPr txBox="1"/>
          <p:nvPr/>
        </p:nvSpPr>
        <p:spPr>
          <a:xfrm>
            <a:off x="220900" y="835495"/>
            <a:ext cx="8827850" cy="707886"/>
          </a:xfrm>
          <a:prstGeom prst="rect">
            <a:avLst/>
          </a:prstGeom>
          <a:noFill/>
        </p:spPr>
        <p:txBody>
          <a:bodyPr wrap="square" rtlCol="0">
            <a:spAutoFit/>
          </a:bodyPr>
          <a:lstStyle/>
          <a:p>
            <a:pPr>
              <a:buClr>
                <a:srgbClr val="B7200E"/>
              </a:buClr>
            </a:pPr>
            <a:r>
              <a:rPr lang="de-DE" sz="2000" b="1" dirty="0">
                <a:solidFill>
                  <a:srgbClr val="5489C2"/>
                </a:solidFill>
                <a:latin typeface="Calibri" panose="020F0502020204030204" pitchFamily="34" charset="0"/>
              </a:rPr>
              <a:t>Eine einfache </a:t>
            </a:r>
            <a:r>
              <a:rPr lang="de-DE" sz="2000" b="1" dirty="0" err="1">
                <a:solidFill>
                  <a:srgbClr val="5489C2"/>
                </a:solidFill>
                <a:latin typeface="Calibri" panose="020F0502020204030204" pitchFamily="34" charset="0"/>
              </a:rPr>
              <a:t>Userjourney</a:t>
            </a:r>
            <a:r>
              <a:rPr lang="de-DE" sz="2000" b="1" dirty="0">
                <a:solidFill>
                  <a:srgbClr val="5489C2"/>
                </a:solidFill>
                <a:latin typeface="Calibri" panose="020F0502020204030204" pitchFamily="34" charset="0"/>
              </a:rPr>
              <a:t> für eID-Dienste: Smartphone und QR-Code </a:t>
            </a:r>
            <a:br>
              <a:rPr lang="de-DE" sz="2000" b="1" dirty="0">
                <a:solidFill>
                  <a:srgbClr val="5489C2"/>
                </a:solidFill>
                <a:latin typeface="Calibri" panose="020F0502020204030204" pitchFamily="34" charset="0"/>
              </a:rPr>
            </a:br>
            <a:r>
              <a:rPr lang="de-DE" sz="2000" b="1" dirty="0">
                <a:solidFill>
                  <a:srgbClr val="5489C2"/>
                </a:solidFill>
                <a:latin typeface="Calibri" panose="020F0502020204030204" pitchFamily="34" charset="0"/>
              </a:rPr>
              <a:t>Dokumentieren Sie mit der eID Ihren Willen im Organspende-Register </a:t>
            </a:r>
          </a:p>
        </p:txBody>
      </p:sp>
      <p:sp>
        <p:nvSpPr>
          <p:cNvPr id="5" name="Foliennummernplatzhalter 4">
            <a:extLst>
              <a:ext uri="{FF2B5EF4-FFF2-40B4-BE49-F238E27FC236}">
                <a16:creationId xmlns:a16="http://schemas.microsoft.com/office/drawing/2014/main" id="{8DEABC53-31B1-93DC-57A7-E4A5A21F8DCA}"/>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87</a:t>
            </a:fld>
            <a:endParaRPr lang="de-DE" dirty="0"/>
          </a:p>
        </p:txBody>
      </p:sp>
      <p:pic>
        <p:nvPicPr>
          <p:cNvPr id="8" name="Grafik 7" descr="Ein Bild, das Text, Menschliches Gesicht, Person, Screenshot enthält.&#10;&#10;KI-generierte Inhalte können fehlerhaft sein.">
            <a:hlinkClick r:id="rId9"/>
            <a:extLst>
              <a:ext uri="{FF2B5EF4-FFF2-40B4-BE49-F238E27FC236}">
                <a16:creationId xmlns:a16="http://schemas.microsoft.com/office/drawing/2014/main" id="{7B4092D9-39F7-5B11-4403-364CA6A8AA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62788" y="1540527"/>
            <a:ext cx="1675372" cy="2714006"/>
          </a:xfrm>
          <a:prstGeom prst="rect">
            <a:avLst/>
          </a:prstGeom>
        </p:spPr>
      </p:pic>
      <p:pic>
        <p:nvPicPr>
          <p:cNvPr id="9" name="Grafik 8">
            <a:extLst>
              <a:ext uri="{FF2B5EF4-FFF2-40B4-BE49-F238E27FC236}">
                <a16:creationId xmlns:a16="http://schemas.microsoft.com/office/drawing/2014/main" id="{BBF3BEFE-FA77-412A-F917-0DAF2EB9757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766160" y="2362205"/>
            <a:ext cx="2152950" cy="1223884"/>
          </a:xfrm>
          <a:prstGeom prst="rect">
            <a:avLst/>
          </a:prstGeom>
        </p:spPr>
      </p:pic>
      <p:sp>
        <p:nvSpPr>
          <p:cNvPr id="13" name="AutoShape 5">
            <a:extLst>
              <a:ext uri="{FF2B5EF4-FFF2-40B4-BE49-F238E27FC236}">
                <a16:creationId xmlns:a16="http://schemas.microsoft.com/office/drawing/2014/main" id="{41DC69BB-67F4-6E1B-3944-5418C094AB39}"/>
              </a:ext>
            </a:extLst>
          </p:cNvPr>
          <p:cNvSpPr>
            <a:spLocks noChangeArrowheads="1"/>
          </p:cNvSpPr>
          <p:nvPr>
            <p:custDataLst>
              <p:tags r:id="rId1"/>
            </p:custDataLst>
          </p:nvPr>
        </p:nvSpPr>
        <p:spPr bwMode="gray">
          <a:xfrm>
            <a:off x="323850" y="4253494"/>
            <a:ext cx="8518525" cy="531158"/>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eigene Wille kann mit dem Online-Ausweis (</a:t>
            </a:r>
            <a:r>
              <a:rPr lang="de-DE" sz="1600" b="1" dirty="0" err="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eID</a:t>
            </a: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 und der zugehörigen PIN am Smartphone in wenigen Minuten im Organspende-Register hinterlegt werden.</a:t>
            </a:r>
          </a:p>
        </p:txBody>
      </p:sp>
      <p:sp>
        <p:nvSpPr>
          <p:cNvPr id="14" name="AutoShape 5">
            <a:extLst>
              <a:ext uri="{FF2B5EF4-FFF2-40B4-BE49-F238E27FC236}">
                <a16:creationId xmlns:a16="http://schemas.microsoft.com/office/drawing/2014/main" id="{CDABA858-440F-CA5B-273F-173927E7CE67}"/>
              </a:ext>
            </a:extLst>
          </p:cNvPr>
          <p:cNvSpPr>
            <a:spLocks noChangeArrowheads="1"/>
          </p:cNvSpPr>
          <p:nvPr>
            <p:custDataLst>
              <p:tags r:id="rId2"/>
            </p:custDataLst>
          </p:nvPr>
        </p:nvSpPr>
        <p:spPr bwMode="gray">
          <a:xfrm>
            <a:off x="347899"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1</a:t>
            </a:r>
          </a:p>
        </p:txBody>
      </p:sp>
      <p:sp>
        <p:nvSpPr>
          <p:cNvPr id="15" name="AutoShape 5">
            <a:extLst>
              <a:ext uri="{FF2B5EF4-FFF2-40B4-BE49-F238E27FC236}">
                <a16:creationId xmlns:a16="http://schemas.microsoft.com/office/drawing/2014/main" id="{46A810DA-3C03-A977-209C-EBCFBCC1CB14}"/>
              </a:ext>
            </a:extLst>
          </p:cNvPr>
          <p:cNvSpPr>
            <a:spLocks noChangeArrowheads="1"/>
          </p:cNvSpPr>
          <p:nvPr>
            <p:custDataLst>
              <p:tags r:id="rId3"/>
            </p:custDataLst>
          </p:nvPr>
        </p:nvSpPr>
        <p:spPr bwMode="gray">
          <a:xfrm>
            <a:off x="2526130"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2</a:t>
            </a:r>
          </a:p>
        </p:txBody>
      </p:sp>
      <p:sp>
        <p:nvSpPr>
          <p:cNvPr id="16" name="AutoShape 9" descr="Verlauf_weiss_grau">
            <a:extLst>
              <a:ext uri="{FF2B5EF4-FFF2-40B4-BE49-F238E27FC236}">
                <a16:creationId xmlns:a16="http://schemas.microsoft.com/office/drawing/2014/main" id="{7648525E-7E67-4195-21AA-513D22A488AA}"/>
              </a:ext>
            </a:extLst>
          </p:cNvPr>
          <p:cNvSpPr>
            <a:spLocks noChangeArrowheads="1"/>
          </p:cNvSpPr>
          <p:nvPr>
            <p:custDataLst>
              <p:tags r:id="rId4"/>
            </p:custDataLst>
          </p:nvPr>
        </p:nvSpPr>
        <p:spPr bwMode="gray">
          <a:xfrm>
            <a:off x="347899" y="1973727"/>
            <a:ext cx="2060021" cy="2055730"/>
          </a:xfrm>
          <a:prstGeom prst="roundRect">
            <a:avLst>
              <a:gd name="adj" fmla="val 6676"/>
            </a:avLst>
          </a:prstGeom>
          <a:blipFill dpi="0" rotWithShape="1">
            <a:blip r:embed="rId12"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AusweisApp installieren und Transport-Pin aus dem PIN-Brief in die persönliche PIN ändern</a:t>
            </a:r>
          </a:p>
        </p:txBody>
      </p:sp>
      <p:sp>
        <p:nvSpPr>
          <p:cNvPr id="17" name="AutoShape 10" descr="Verlauf_weiss_grau">
            <a:extLst>
              <a:ext uri="{FF2B5EF4-FFF2-40B4-BE49-F238E27FC236}">
                <a16:creationId xmlns:a16="http://schemas.microsoft.com/office/drawing/2014/main" id="{258A29B3-FD6A-4C6E-7F81-28587663D12B}"/>
              </a:ext>
            </a:extLst>
          </p:cNvPr>
          <p:cNvSpPr>
            <a:spLocks noChangeArrowheads="1"/>
          </p:cNvSpPr>
          <p:nvPr>
            <p:custDataLst>
              <p:tags r:id="rId5"/>
            </p:custDataLst>
          </p:nvPr>
        </p:nvSpPr>
        <p:spPr bwMode="gray">
          <a:xfrm>
            <a:off x="2526130" y="1973727"/>
            <a:ext cx="2060021" cy="2055729"/>
          </a:xfrm>
          <a:prstGeom prst="roundRect">
            <a:avLst>
              <a:gd name="adj" fmla="val 6676"/>
            </a:avLst>
          </a:prstGeom>
          <a:blipFill dpi="0" rotWithShape="1">
            <a:blip r:embed="rId12"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Anwendung zur Abgabe der Willenserklärung im Organspende-Register aufrufen</a:t>
            </a:r>
          </a:p>
          <a:p>
            <a:pPr marL="1588" lvl="1">
              <a:spcBef>
                <a:spcPct val="25000"/>
              </a:spcBef>
            </a:pPr>
            <a:endParaRPr lang="de-DE" sz="1400" dirty="0">
              <a:latin typeface="+mn-lt"/>
            </a:endParaRPr>
          </a:p>
        </p:txBody>
      </p:sp>
      <p:grpSp>
        <p:nvGrpSpPr>
          <p:cNvPr id="3" name="Group 367">
            <a:extLst>
              <a:ext uri="{FF2B5EF4-FFF2-40B4-BE49-F238E27FC236}">
                <a16:creationId xmlns:a16="http://schemas.microsoft.com/office/drawing/2014/main" id="{6BA43730-E03F-F33F-F466-07687AFBFF5B}"/>
              </a:ext>
            </a:extLst>
          </p:cNvPr>
          <p:cNvGrpSpPr/>
          <p:nvPr/>
        </p:nvGrpSpPr>
        <p:grpSpPr>
          <a:xfrm>
            <a:off x="457200" y="3081891"/>
            <a:ext cx="1917108" cy="830338"/>
            <a:chOff x="0" y="0"/>
            <a:chExt cx="4467274" cy="1935089"/>
          </a:xfrm>
        </p:grpSpPr>
        <p:pic>
          <p:nvPicPr>
            <p:cNvPr id="10" name="Picture 368">
              <a:extLst>
                <a:ext uri="{FF2B5EF4-FFF2-40B4-BE49-F238E27FC236}">
                  <a16:creationId xmlns:a16="http://schemas.microsoft.com/office/drawing/2014/main" id="{709A3B2B-E0E2-8A1F-3CF3-EBB129A22296}"/>
                </a:ext>
              </a:extLst>
            </p:cNvPr>
            <p:cNvPicPr>
              <a:picLocks/>
            </p:cNvPicPr>
            <p:nvPr/>
          </p:nvPicPr>
          <p:blipFill rotWithShape="1">
            <a:blip r:embed="rId13" cstate="print">
              <a:extLst>
                <a:ext uri="{28A0092B-C50C-407E-A947-70E740481C1C}">
                  <a14:useLocalDpi xmlns:a14="http://schemas.microsoft.com/office/drawing/2010/main" val="0"/>
                </a:ext>
              </a:extLst>
            </a:blip>
            <a:srcRect l="2516" t="3022" r="2858" b="3288"/>
            <a:stretch/>
          </p:blipFill>
          <p:spPr bwMode="auto">
            <a:xfrm>
              <a:off x="14068" y="675249"/>
              <a:ext cx="1259205" cy="1259205"/>
            </a:xfrm>
            <a:prstGeom prst="rect">
              <a:avLst/>
            </a:prstGeom>
            <a:noFill/>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04185764-D64A-DA7D-3A0D-84DBBF154133}"/>
                </a:ext>
              </a:extLst>
            </p:cNvPr>
            <p:cNvPicPr>
              <a:picLocks/>
            </p:cNvPicPr>
            <p:nvPr/>
          </p:nvPicPr>
          <p:blipFill rotWithShape="1">
            <a:blip r:embed="rId14" cstate="print">
              <a:extLst>
                <a:ext uri="{28A0092B-C50C-407E-A947-70E740481C1C}">
                  <a14:useLocalDpi xmlns:a14="http://schemas.microsoft.com/office/drawing/2010/main" val="0"/>
                </a:ext>
              </a:extLst>
            </a:blip>
            <a:srcRect l="1052" t="-9813" r="63"/>
            <a:stretch/>
          </p:blipFill>
          <p:spPr bwMode="auto">
            <a:xfrm>
              <a:off x="0" y="0"/>
              <a:ext cx="1284605" cy="481965"/>
            </a:xfrm>
            <a:prstGeom prst="rect">
              <a:avLst/>
            </a:prstGeom>
            <a:ln>
              <a:noFill/>
            </a:ln>
            <a:extLst>
              <a:ext uri="{53640926-AAD7-44D8-BBD7-CCE9431645EC}">
                <a14:shadowObscured xmlns:a14="http://schemas.microsoft.com/office/drawing/2010/main"/>
              </a:ext>
            </a:extLst>
          </p:spPr>
        </p:pic>
        <p:pic>
          <p:nvPicPr>
            <p:cNvPr id="18" name="Grafik 17">
              <a:extLst>
                <a:ext uri="{FF2B5EF4-FFF2-40B4-BE49-F238E27FC236}">
                  <a16:creationId xmlns:a16="http://schemas.microsoft.com/office/drawing/2014/main" id="{5B16D5B8-B478-AF8D-E43D-344E6885B684}"/>
                </a:ext>
              </a:extLst>
            </p:cNvPr>
            <p:cNvPicPr>
              <a:picLocks/>
            </p:cNvPicPr>
            <p:nvPr/>
          </p:nvPicPr>
          <p:blipFill rotWithShape="1">
            <a:blip r:embed="rId15" cstate="print">
              <a:extLst>
                <a:ext uri="{28A0092B-C50C-407E-A947-70E740481C1C}">
                  <a14:useLocalDpi xmlns:a14="http://schemas.microsoft.com/office/drawing/2010/main" val="0"/>
                </a:ext>
              </a:extLst>
            </a:blip>
            <a:srcRect l="1110" t="556" r="1424" b="3145"/>
            <a:stretch/>
          </p:blipFill>
          <p:spPr bwMode="auto">
            <a:xfrm>
              <a:off x="1603717" y="661182"/>
              <a:ext cx="1259840" cy="1259840"/>
            </a:xfrm>
            <a:prstGeom prst="rect">
              <a:avLst/>
            </a:prstGeom>
            <a:ln>
              <a:noFill/>
            </a:ln>
            <a:extLst>
              <a:ext uri="{53640926-AAD7-44D8-BBD7-CCE9431645EC}">
                <a14:shadowObscured xmlns:a14="http://schemas.microsoft.com/office/drawing/2010/main"/>
              </a:ext>
            </a:extLst>
          </p:spPr>
        </p:pic>
        <p:pic>
          <p:nvPicPr>
            <p:cNvPr id="19" name="Grafik 18">
              <a:extLst>
                <a:ext uri="{FF2B5EF4-FFF2-40B4-BE49-F238E27FC236}">
                  <a16:creationId xmlns:a16="http://schemas.microsoft.com/office/drawing/2014/main" id="{E7B11776-DC05-28FF-9D45-6C23C6FCC67B}"/>
                </a:ext>
              </a:extLst>
            </p:cNvPr>
            <p:cNvPicPr>
              <a:picLocks/>
            </p:cNvPicPr>
            <p:nvPr/>
          </p:nvPicPr>
          <p:blipFill rotWithShape="1">
            <a:blip r:embed="rId16" cstate="print">
              <a:extLst>
                <a:ext uri="{28A0092B-C50C-407E-A947-70E740481C1C}">
                  <a14:useLocalDpi xmlns:a14="http://schemas.microsoft.com/office/drawing/2010/main" val="0"/>
                </a:ext>
              </a:extLst>
            </a:blip>
            <a:srcRect/>
            <a:stretch/>
          </p:blipFill>
          <p:spPr bwMode="auto">
            <a:xfrm>
              <a:off x="1617785" y="56271"/>
              <a:ext cx="1234440" cy="406400"/>
            </a:xfrm>
            <a:prstGeom prst="rect">
              <a:avLst/>
            </a:prstGeom>
            <a:ln>
              <a:noFill/>
            </a:ln>
            <a:extLst>
              <a:ext uri="{53640926-AAD7-44D8-BBD7-CCE9431645EC}">
                <a14:shadowObscured xmlns:a14="http://schemas.microsoft.com/office/drawing/2010/main"/>
              </a:ext>
            </a:extLst>
          </p:spPr>
        </p:pic>
        <p:pic>
          <p:nvPicPr>
            <p:cNvPr id="20" name="Grafik 19">
              <a:extLst>
                <a:ext uri="{FF2B5EF4-FFF2-40B4-BE49-F238E27FC236}">
                  <a16:creationId xmlns:a16="http://schemas.microsoft.com/office/drawing/2014/main" id="{62CE135B-7EE6-A63F-5F78-0182FE66AF23}"/>
                </a:ext>
              </a:extLst>
            </p:cNvPr>
            <p:cNvPicPr>
              <a:picLocks/>
            </p:cNvPicPr>
            <p:nvPr/>
          </p:nvPicPr>
          <p:blipFill rotWithShape="1">
            <a:blip r:embed="rId17" cstate="print">
              <a:extLst>
                <a:ext uri="{28A0092B-C50C-407E-A947-70E740481C1C}">
                  <a14:useLocalDpi xmlns:a14="http://schemas.microsoft.com/office/drawing/2010/main" val="0"/>
                </a:ext>
              </a:extLst>
            </a:blip>
            <a:srcRect l="2758" t="1" r="3441" b="2932"/>
            <a:stretch/>
          </p:blipFill>
          <p:spPr bwMode="auto">
            <a:xfrm>
              <a:off x="3207434" y="675249"/>
              <a:ext cx="1259840" cy="1259840"/>
            </a:xfrm>
            <a:prstGeom prst="rect">
              <a:avLst/>
            </a:prstGeom>
            <a:ln>
              <a:noFill/>
            </a:ln>
            <a:extLst>
              <a:ext uri="{53640926-AAD7-44D8-BBD7-CCE9431645EC}">
                <a14:shadowObscured xmlns:a14="http://schemas.microsoft.com/office/drawing/2010/main"/>
              </a:ext>
            </a:extLst>
          </p:spPr>
        </p:pic>
        <p:pic>
          <p:nvPicPr>
            <p:cNvPr id="21" name="Grafik 20">
              <a:extLst>
                <a:ext uri="{FF2B5EF4-FFF2-40B4-BE49-F238E27FC236}">
                  <a16:creationId xmlns:a16="http://schemas.microsoft.com/office/drawing/2014/main" id="{D1E637F4-D1B5-C530-2159-54E168A42B0E}"/>
                </a:ext>
              </a:extLst>
            </p:cNvPr>
            <p:cNvPicPr>
              <a:picLocks/>
            </p:cNvPicPr>
            <p:nvPr/>
          </p:nvPicPr>
          <p:blipFill>
            <a:blip r:embed="rId18" cstate="print">
              <a:extLst>
                <a:ext uri="{28A0092B-C50C-407E-A947-70E740481C1C}">
                  <a14:useLocalDpi xmlns:a14="http://schemas.microsoft.com/office/drawing/2010/main" val="0"/>
                </a:ext>
              </a:extLst>
            </a:blip>
            <a:stretch>
              <a:fillRect/>
            </a:stretch>
          </p:blipFill>
          <p:spPr>
            <a:xfrm>
              <a:off x="3207434" y="56271"/>
              <a:ext cx="1259840" cy="395605"/>
            </a:xfrm>
            <a:prstGeom prst="rect">
              <a:avLst/>
            </a:prstGeom>
          </p:spPr>
        </p:pic>
      </p:grpSp>
      <p:sp>
        <p:nvSpPr>
          <p:cNvPr id="24" name="AutoShape 5">
            <a:extLst>
              <a:ext uri="{FF2B5EF4-FFF2-40B4-BE49-F238E27FC236}">
                <a16:creationId xmlns:a16="http://schemas.microsoft.com/office/drawing/2014/main" id="{1313C5C6-1489-C6CD-8FB1-DE7C5212979B}"/>
              </a:ext>
            </a:extLst>
          </p:cNvPr>
          <p:cNvSpPr>
            <a:spLocks noChangeArrowheads="1"/>
          </p:cNvSpPr>
          <p:nvPr>
            <p:custDataLst>
              <p:tags r:id="rId6"/>
            </p:custDataLst>
          </p:nvPr>
        </p:nvSpPr>
        <p:spPr bwMode="gray">
          <a:xfrm>
            <a:off x="2650299" y="3108600"/>
            <a:ext cx="1811973" cy="171821"/>
          </a:xfrm>
          <a:prstGeom prst="roundRect">
            <a:avLst>
              <a:gd name="adj" fmla="val 27449"/>
            </a:avLst>
          </a:prstGeom>
          <a:solidFill>
            <a:schemeClr val="tx1"/>
          </a:solidFill>
          <a:ln w="6350" algn="ctr">
            <a:solidFill>
              <a:srgbClr val="333333"/>
            </a:solidFill>
            <a:round/>
            <a:headEnd/>
            <a:tailEnd/>
          </a:ln>
          <a:effectLst/>
        </p:spPr>
        <p:txBody>
          <a:bodyPr lIns="72000" tIns="72000" rIns="72000" bIns="72000" anchor="ctr"/>
          <a:lstStyle/>
          <a:p>
            <a:pPr>
              <a:spcBef>
                <a:spcPct val="25000"/>
              </a:spcBef>
            </a:pPr>
            <a:r>
              <a:rPr lang="de-DE" sz="700" b="1" dirty="0">
                <a:solidFill>
                  <a:schemeClr val="bg1"/>
                </a:solidFill>
                <a:latin typeface="+mn-lt"/>
                <a:ea typeface="ＭＳ Ｐゴシック" pitchFamily="34" charset="-128"/>
                <a:cs typeface="Arial" pitchFamily="34" charset="0"/>
              </a:rPr>
              <a:t>Link: Organspende-Registereintrag</a:t>
            </a:r>
          </a:p>
        </p:txBody>
      </p:sp>
      <p:pic>
        <p:nvPicPr>
          <p:cNvPr id="26" name="Grafik 25">
            <a:extLst>
              <a:ext uri="{FF2B5EF4-FFF2-40B4-BE49-F238E27FC236}">
                <a16:creationId xmlns:a16="http://schemas.microsoft.com/office/drawing/2014/main" id="{A4EA2AC2-6831-E458-2ECA-5F68190DB992}"/>
              </a:ext>
            </a:extLst>
          </p:cNvPr>
          <p:cNvPicPr>
            <a:picLocks noChangeAspect="1"/>
          </p:cNvPicPr>
          <p:nvPr/>
        </p:nvPicPr>
        <p:blipFill>
          <a:blip r:embed="rId19"/>
          <a:stretch>
            <a:fillRect/>
          </a:stretch>
        </p:blipFill>
        <p:spPr>
          <a:xfrm>
            <a:off x="3281506" y="3383804"/>
            <a:ext cx="535696" cy="528151"/>
          </a:xfrm>
          <a:prstGeom prst="rect">
            <a:avLst/>
          </a:prstGeom>
        </p:spPr>
      </p:pic>
      <p:sp>
        <p:nvSpPr>
          <p:cNvPr id="11" name="Textfeld 89">
            <a:extLst>
              <a:ext uri="{FF2B5EF4-FFF2-40B4-BE49-F238E27FC236}">
                <a16:creationId xmlns:a16="http://schemas.microsoft.com/office/drawing/2014/main" id="{AE2E54CD-48B4-AC5D-1D19-3E68F2204372}"/>
              </a:ext>
            </a:extLst>
          </p:cNvPr>
          <p:cNvSpPr txBox="1"/>
          <p:nvPr/>
        </p:nvSpPr>
        <p:spPr>
          <a:xfrm>
            <a:off x="4704361" y="1536052"/>
            <a:ext cx="2827070" cy="954107"/>
          </a:xfrm>
          <a:prstGeom prst="rect">
            <a:avLst/>
          </a:prstGeom>
          <a:noFill/>
        </p:spPr>
        <p:txBody>
          <a:bodyPr wrap="square" rtlCol="0">
            <a:spAutoFit/>
          </a:bodyPr>
          <a:lstStyle/>
          <a:p>
            <a:pPr>
              <a:buClr>
                <a:srgbClr val="B7200E"/>
              </a:buClr>
            </a:pPr>
            <a:r>
              <a:rPr lang="de-DE" sz="2800" b="1" dirty="0">
                <a:solidFill>
                  <a:srgbClr val="5489C2"/>
                </a:solidFill>
                <a:latin typeface="Calibri" panose="020F0502020204030204" pitchFamily="34" charset="0"/>
              </a:rPr>
              <a:t>Organspende-</a:t>
            </a:r>
            <a:br>
              <a:rPr lang="de-DE" sz="2800" b="1" dirty="0">
                <a:solidFill>
                  <a:srgbClr val="5489C2"/>
                </a:solidFill>
                <a:latin typeface="Calibri" panose="020F0502020204030204" pitchFamily="34" charset="0"/>
              </a:rPr>
            </a:br>
            <a:r>
              <a:rPr lang="de-DE" sz="2800" b="1" dirty="0">
                <a:solidFill>
                  <a:srgbClr val="5489C2"/>
                </a:solidFill>
                <a:latin typeface="Calibri" panose="020F0502020204030204" pitchFamily="34" charset="0"/>
              </a:rPr>
              <a:t>Register</a:t>
            </a:r>
          </a:p>
        </p:txBody>
      </p:sp>
    </p:spTree>
    <p:extLst>
      <p:ext uri="{BB962C8B-B14F-4D97-AF65-F5344CB8AC3E}">
        <p14:creationId xmlns:p14="http://schemas.microsoft.com/office/powerpoint/2010/main" val="408069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78D92-F595-80DE-32F9-372D8F30E88A}"/>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F5DF1BA-98F3-45AB-79CB-6A9323EF183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58DDC6FF-A813-C2F7-E732-F89CC8B48F82}"/>
              </a:ext>
            </a:extLst>
          </p:cNvPr>
          <p:cNvSpPr>
            <a:spLocks noGrp="1"/>
          </p:cNvSpPr>
          <p:nvPr>
            <p:ph type="title"/>
          </p:nvPr>
        </p:nvSpPr>
        <p:spPr>
          <a:xfrm>
            <a:off x="304800" y="134938"/>
            <a:ext cx="8743950"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Einfach mit eID: BundID-Konto erstellen</a:t>
            </a:r>
            <a:endParaRPr lang="de-DE" dirty="0"/>
          </a:p>
        </p:txBody>
      </p:sp>
      <p:sp>
        <p:nvSpPr>
          <p:cNvPr id="6" name="Datumsplatzhalter 5">
            <a:extLst>
              <a:ext uri="{FF2B5EF4-FFF2-40B4-BE49-F238E27FC236}">
                <a16:creationId xmlns:a16="http://schemas.microsoft.com/office/drawing/2014/main" id="{F29C52CA-F965-66E9-E330-E6807D709D14}"/>
              </a:ext>
            </a:extLst>
          </p:cNvPr>
          <p:cNvSpPr>
            <a:spLocks noGrp="1"/>
          </p:cNvSpPr>
          <p:nvPr>
            <p:ph type="dt" sz="half" idx="10"/>
          </p:nvPr>
        </p:nvSpPr>
        <p:spPr/>
        <p:txBody>
          <a:bodyPr/>
          <a:lstStyle/>
          <a:p>
            <a:pPr>
              <a:defRPr/>
            </a:pPr>
            <a:r>
              <a:rPr lang="de-DE"/>
              <a:t>27. Juli 2026</a:t>
            </a:r>
            <a:endParaRPr lang="de-DE" dirty="0"/>
          </a:p>
        </p:txBody>
      </p:sp>
      <p:sp>
        <p:nvSpPr>
          <p:cNvPr id="7" name="Fußzeilenplatzhalter 6">
            <a:extLst>
              <a:ext uri="{FF2B5EF4-FFF2-40B4-BE49-F238E27FC236}">
                <a16:creationId xmlns:a16="http://schemas.microsoft.com/office/drawing/2014/main" id="{FD4D24A7-A4EA-8BFB-B717-8932BBD28C4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57" name="Textfeld 89">
            <a:extLst>
              <a:ext uri="{FF2B5EF4-FFF2-40B4-BE49-F238E27FC236}">
                <a16:creationId xmlns:a16="http://schemas.microsoft.com/office/drawing/2014/main" id="{3F3BD054-92B6-49B8-CC91-266584ED9D33}"/>
              </a:ext>
            </a:extLst>
          </p:cNvPr>
          <p:cNvSpPr txBox="1"/>
          <p:nvPr/>
        </p:nvSpPr>
        <p:spPr>
          <a:xfrm>
            <a:off x="220900" y="835495"/>
            <a:ext cx="8827850" cy="707886"/>
          </a:xfrm>
          <a:prstGeom prst="rect">
            <a:avLst/>
          </a:prstGeom>
          <a:noFill/>
        </p:spPr>
        <p:txBody>
          <a:bodyPr wrap="square" rtlCol="0">
            <a:spAutoFit/>
          </a:bodyPr>
          <a:lstStyle/>
          <a:p>
            <a:pPr>
              <a:buClr>
                <a:srgbClr val="B7200E"/>
              </a:buClr>
            </a:pPr>
            <a:r>
              <a:rPr lang="de-DE" sz="2000" b="1" dirty="0">
                <a:solidFill>
                  <a:srgbClr val="5489C2"/>
                </a:solidFill>
                <a:latin typeface="Calibri" panose="020F0502020204030204" pitchFamily="34" charset="0"/>
              </a:rPr>
              <a:t>Eine einfache </a:t>
            </a:r>
            <a:r>
              <a:rPr lang="de-DE" sz="2000" b="1" dirty="0" err="1">
                <a:solidFill>
                  <a:srgbClr val="5489C2"/>
                </a:solidFill>
                <a:latin typeface="Calibri" panose="020F0502020204030204" pitchFamily="34" charset="0"/>
              </a:rPr>
              <a:t>Userjourney</a:t>
            </a:r>
            <a:r>
              <a:rPr lang="de-DE" sz="2000" b="1" dirty="0">
                <a:solidFill>
                  <a:srgbClr val="5489C2"/>
                </a:solidFill>
                <a:latin typeface="Calibri" panose="020F0502020204030204" pitchFamily="34" charset="0"/>
              </a:rPr>
              <a:t> für eID-Dienste: Smartphone und QR-Code </a:t>
            </a:r>
            <a:br>
              <a:rPr lang="de-DE" sz="2000" b="1" dirty="0">
                <a:solidFill>
                  <a:srgbClr val="5489C2"/>
                </a:solidFill>
                <a:latin typeface="Calibri" panose="020F0502020204030204" pitchFamily="34" charset="0"/>
              </a:rPr>
            </a:br>
            <a:r>
              <a:rPr lang="de-DE" sz="2000" b="1" dirty="0">
                <a:solidFill>
                  <a:srgbClr val="5489C2"/>
                </a:solidFill>
                <a:latin typeface="Calibri" panose="020F0502020204030204" pitchFamily="34" charset="0"/>
              </a:rPr>
              <a:t>Erstellen Sie mit der eID Ihr BundID-Konto</a:t>
            </a:r>
          </a:p>
        </p:txBody>
      </p:sp>
      <p:sp>
        <p:nvSpPr>
          <p:cNvPr id="5" name="Foliennummernplatzhalter 4">
            <a:extLst>
              <a:ext uri="{FF2B5EF4-FFF2-40B4-BE49-F238E27FC236}">
                <a16:creationId xmlns:a16="http://schemas.microsoft.com/office/drawing/2014/main" id="{DBC6C0CE-D344-2549-502C-E8E5B86604E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88</a:t>
            </a:fld>
            <a:endParaRPr lang="de-DE" dirty="0"/>
          </a:p>
        </p:txBody>
      </p:sp>
      <p:pic>
        <p:nvPicPr>
          <p:cNvPr id="9" name="Grafik 8">
            <a:extLst>
              <a:ext uri="{FF2B5EF4-FFF2-40B4-BE49-F238E27FC236}">
                <a16:creationId xmlns:a16="http://schemas.microsoft.com/office/drawing/2014/main" id="{2237C918-2728-07BD-A4DA-9D1BBC044E1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816416" y="2388049"/>
            <a:ext cx="2074965" cy="1059234"/>
          </a:xfrm>
          <a:prstGeom prst="rect">
            <a:avLst/>
          </a:prstGeom>
        </p:spPr>
      </p:pic>
      <p:sp>
        <p:nvSpPr>
          <p:cNvPr id="13" name="AutoShape 5">
            <a:extLst>
              <a:ext uri="{FF2B5EF4-FFF2-40B4-BE49-F238E27FC236}">
                <a16:creationId xmlns:a16="http://schemas.microsoft.com/office/drawing/2014/main" id="{B44E5D1D-FF49-DC88-CDCC-EDA0FF6CBD1C}"/>
              </a:ext>
            </a:extLst>
          </p:cNvPr>
          <p:cNvSpPr>
            <a:spLocks noChangeArrowheads="1"/>
          </p:cNvSpPr>
          <p:nvPr>
            <p:custDataLst>
              <p:tags r:id="rId1"/>
            </p:custDataLst>
          </p:nvPr>
        </p:nvSpPr>
        <p:spPr bwMode="gray">
          <a:xfrm>
            <a:off x="323850" y="4253494"/>
            <a:ext cx="8518525" cy="531158"/>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Das eigene BundID-Konto kann mit dem Online-Ausweis (eID) und der zugehörigen PIN am Smartphone in wenigen Minuten erstellt werden.</a:t>
            </a:r>
          </a:p>
        </p:txBody>
      </p:sp>
      <p:sp>
        <p:nvSpPr>
          <p:cNvPr id="14" name="AutoShape 5">
            <a:extLst>
              <a:ext uri="{FF2B5EF4-FFF2-40B4-BE49-F238E27FC236}">
                <a16:creationId xmlns:a16="http://schemas.microsoft.com/office/drawing/2014/main" id="{AEAFA6CB-D5C8-B220-50F6-EEA9F0F772E7}"/>
              </a:ext>
            </a:extLst>
          </p:cNvPr>
          <p:cNvSpPr>
            <a:spLocks noChangeArrowheads="1"/>
          </p:cNvSpPr>
          <p:nvPr>
            <p:custDataLst>
              <p:tags r:id="rId2"/>
            </p:custDataLst>
          </p:nvPr>
        </p:nvSpPr>
        <p:spPr bwMode="gray">
          <a:xfrm>
            <a:off x="347899"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1</a:t>
            </a:r>
          </a:p>
        </p:txBody>
      </p:sp>
      <p:sp>
        <p:nvSpPr>
          <p:cNvPr id="15" name="AutoShape 5">
            <a:extLst>
              <a:ext uri="{FF2B5EF4-FFF2-40B4-BE49-F238E27FC236}">
                <a16:creationId xmlns:a16="http://schemas.microsoft.com/office/drawing/2014/main" id="{EC0448FF-E404-0434-64E3-A7CD881117D2}"/>
              </a:ext>
            </a:extLst>
          </p:cNvPr>
          <p:cNvSpPr>
            <a:spLocks noChangeArrowheads="1"/>
          </p:cNvSpPr>
          <p:nvPr>
            <p:custDataLst>
              <p:tags r:id="rId3"/>
            </p:custDataLst>
          </p:nvPr>
        </p:nvSpPr>
        <p:spPr bwMode="gray">
          <a:xfrm>
            <a:off x="2526130"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2</a:t>
            </a:r>
          </a:p>
        </p:txBody>
      </p:sp>
      <p:sp>
        <p:nvSpPr>
          <p:cNvPr id="16" name="AutoShape 9" descr="Verlauf_weiss_grau">
            <a:extLst>
              <a:ext uri="{FF2B5EF4-FFF2-40B4-BE49-F238E27FC236}">
                <a16:creationId xmlns:a16="http://schemas.microsoft.com/office/drawing/2014/main" id="{BF147669-80A8-93F0-14DC-D6DC7618E4CD}"/>
              </a:ext>
            </a:extLst>
          </p:cNvPr>
          <p:cNvSpPr>
            <a:spLocks noChangeArrowheads="1"/>
          </p:cNvSpPr>
          <p:nvPr>
            <p:custDataLst>
              <p:tags r:id="rId4"/>
            </p:custDataLst>
          </p:nvPr>
        </p:nvSpPr>
        <p:spPr bwMode="gray">
          <a:xfrm>
            <a:off x="347899" y="1973727"/>
            <a:ext cx="2060021" cy="2055730"/>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AusweisApp installieren und Transport-Pin aus dem PIN-Brief in die persönliche PIN ändern</a:t>
            </a:r>
          </a:p>
        </p:txBody>
      </p:sp>
      <p:sp>
        <p:nvSpPr>
          <p:cNvPr id="17" name="AutoShape 10" descr="Verlauf_weiss_grau">
            <a:extLst>
              <a:ext uri="{FF2B5EF4-FFF2-40B4-BE49-F238E27FC236}">
                <a16:creationId xmlns:a16="http://schemas.microsoft.com/office/drawing/2014/main" id="{F7DB8CE8-C891-F8D4-35A8-4E848819093D}"/>
              </a:ext>
            </a:extLst>
          </p:cNvPr>
          <p:cNvSpPr>
            <a:spLocks noChangeArrowheads="1"/>
          </p:cNvSpPr>
          <p:nvPr>
            <p:custDataLst>
              <p:tags r:id="rId5"/>
            </p:custDataLst>
          </p:nvPr>
        </p:nvSpPr>
        <p:spPr bwMode="gray">
          <a:xfrm>
            <a:off x="2526130" y="1973727"/>
            <a:ext cx="2060021" cy="2055729"/>
          </a:xfrm>
          <a:prstGeom prst="roundRect">
            <a:avLst>
              <a:gd name="adj" fmla="val 6676"/>
            </a:avLst>
          </a:prstGeom>
          <a:blipFill dpi="0" rotWithShape="1">
            <a:blip r:embed="rId10"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Erstellen Sie mit der eID einfach Ihren Zugang zur digitalen Verwaltung:</a:t>
            </a:r>
            <a:br>
              <a:rPr lang="de-DE" sz="1400" dirty="0">
                <a:latin typeface="+mn-lt"/>
              </a:rPr>
            </a:br>
            <a:r>
              <a:rPr lang="de-DE" sz="1400" dirty="0">
                <a:latin typeface="+mn-lt"/>
              </a:rPr>
              <a:t>Ihr BundID-Konto</a:t>
            </a:r>
          </a:p>
          <a:p>
            <a:pPr marL="1588" lvl="1">
              <a:spcBef>
                <a:spcPct val="25000"/>
              </a:spcBef>
            </a:pPr>
            <a:endParaRPr lang="de-DE" sz="1400" dirty="0">
              <a:latin typeface="+mn-lt"/>
            </a:endParaRPr>
          </a:p>
        </p:txBody>
      </p:sp>
      <p:grpSp>
        <p:nvGrpSpPr>
          <p:cNvPr id="3" name="Group 367">
            <a:extLst>
              <a:ext uri="{FF2B5EF4-FFF2-40B4-BE49-F238E27FC236}">
                <a16:creationId xmlns:a16="http://schemas.microsoft.com/office/drawing/2014/main" id="{53DA016E-ECB1-9B10-FBD1-C8943D86A616}"/>
              </a:ext>
            </a:extLst>
          </p:cNvPr>
          <p:cNvGrpSpPr/>
          <p:nvPr/>
        </p:nvGrpSpPr>
        <p:grpSpPr>
          <a:xfrm>
            <a:off x="457200" y="3081891"/>
            <a:ext cx="1917108" cy="830338"/>
            <a:chOff x="0" y="0"/>
            <a:chExt cx="4467274" cy="1935089"/>
          </a:xfrm>
        </p:grpSpPr>
        <p:pic>
          <p:nvPicPr>
            <p:cNvPr id="10" name="Picture 368">
              <a:extLst>
                <a:ext uri="{FF2B5EF4-FFF2-40B4-BE49-F238E27FC236}">
                  <a16:creationId xmlns:a16="http://schemas.microsoft.com/office/drawing/2014/main" id="{9EC8D288-4A07-0B25-91A4-ACC2D662A884}"/>
                </a:ext>
              </a:extLst>
            </p:cNvPr>
            <p:cNvPicPr>
              <a:picLocks/>
            </p:cNvPicPr>
            <p:nvPr/>
          </p:nvPicPr>
          <p:blipFill rotWithShape="1">
            <a:blip r:embed="rId11" cstate="print">
              <a:extLst>
                <a:ext uri="{28A0092B-C50C-407E-A947-70E740481C1C}">
                  <a14:useLocalDpi xmlns:a14="http://schemas.microsoft.com/office/drawing/2010/main" val="0"/>
                </a:ext>
              </a:extLst>
            </a:blip>
            <a:srcRect l="2516" t="3022" r="2858" b="3288"/>
            <a:stretch/>
          </p:blipFill>
          <p:spPr bwMode="auto">
            <a:xfrm>
              <a:off x="14068" y="675249"/>
              <a:ext cx="1259205" cy="1259205"/>
            </a:xfrm>
            <a:prstGeom prst="rect">
              <a:avLst/>
            </a:prstGeom>
            <a:noFill/>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C5CAD32A-3616-9598-9DF6-FFDC0AEB04BA}"/>
                </a:ext>
              </a:extLst>
            </p:cNvPr>
            <p:cNvPicPr>
              <a:picLocks/>
            </p:cNvPicPr>
            <p:nvPr/>
          </p:nvPicPr>
          <p:blipFill rotWithShape="1">
            <a:blip r:embed="rId12" cstate="print">
              <a:extLst>
                <a:ext uri="{28A0092B-C50C-407E-A947-70E740481C1C}">
                  <a14:useLocalDpi xmlns:a14="http://schemas.microsoft.com/office/drawing/2010/main" val="0"/>
                </a:ext>
              </a:extLst>
            </a:blip>
            <a:srcRect l="1052" t="-9813" r="63"/>
            <a:stretch/>
          </p:blipFill>
          <p:spPr bwMode="auto">
            <a:xfrm>
              <a:off x="0" y="0"/>
              <a:ext cx="1284605" cy="481965"/>
            </a:xfrm>
            <a:prstGeom prst="rect">
              <a:avLst/>
            </a:prstGeom>
            <a:ln>
              <a:noFill/>
            </a:ln>
            <a:extLst>
              <a:ext uri="{53640926-AAD7-44D8-BBD7-CCE9431645EC}">
                <a14:shadowObscured xmlns:a14="http://schemas.microsoft.com/office/drawing/2010/main"/>
              </a:ext>
            </a:extLst>
          </p:spPr>
        </p:pic>
        <p:pic>
          <p:nvPicPr>
            <p:cNvPr id="18" name="Grafik 17">
              <a:extLst>
                <a:ext uri="{FF2B5EF4-FFF2-40B4-BE49-F238E27FC236}">
                  <a16:creationId xmlns:a16="http://schemas.microsoft.com/office/drawing/2014/main" id="{DD31B152-3CAC-DD33-943E-77B4EB576FB8}"/>
                </a:ext>
              </a:extLst>
            </p:cNvPr>
            <p:cNvPicPr>
              <a:picLocks/>
            </p:cNvPicPr>
            <p:nvPr/>
          </p:nvPicPr>
          <p:blipFill rotWithShape="1">
            <a:blip r:embed="rId13" cstate="print">
              <a:extLst>
                <a:ext uri="{28A0092B-C50C-407E-A947-70E740481C1C}">
                  <a14:useLocalDpi xmlns:a14="http://schemas.microsoft.com/office/drawing/2010/main" val="0"/>
                </a:ext>
              </a:extLst>
            </a:blip>
            <a:srcRect l="1110" t="556" r="1424" b="3145"/>
            <a:stretch/>
          </p:blipFill>
          <p:spPr bwMode="auto">
            <a:xfrm>
              <a:off x="1603717" y="661182"/>
              <a:ext cx="1259840" cy="1259840"/>
            </a:xfrm>
            <a:prstGeom prst="rect">
              <a:avLst/>
            </a:prstGeom>
            <a:ln>
              <a:noFill/>
            </a:ln>
            <a:extLst>
              <a:ext uri="{53640926-AAD7-44D8-BBD7-CCE9431645EC}">
                <a14:shadowObscured xmlns:a14="http://schemas.microsoft.com/office/drawing/2010/main"/>
              </a:ext>
            </a:extLst>
          </p:spPr>
        </p:pic>
        <p:pic>
          <p:nvPicPr>
            <p:cNvPr id="19" name="Grafik 18">
              <a:extLst>
                <a:ext uri="{FF2B5EF4-FFF2-40B4-BE49-F238E27FC236}">
                  <a16:creationId xmlns:a16="http://schemas.microsoft.com/office/drawing/2014/main" id="{FD65FE6D-D91C-E639-25F5-20D65147AB37}"/>
                </a:ext>
              </a:extLst>
            </p:cNvPr>
            <p:cNvPicPr>
              <a:picLocks/>
            </p:cNvPicPr>
            <p:nvPr/>
          </p:nvPicPr>
          <p:blipFill rotWithShape="1">
            <a:blip r:embed="rId14" cstate="print">
              <a:extLst>
                <a:ext uri="{28A0092B-C50C-407E-A947-70E740481C1C}">
                  <a14:useLocalDpi xmlns:a14="http://schemas.microsoft.com/office/drawing/2010/main" val="0"/>
                </a:ext>
              </a:extLst>
            </a:blip>
            <a:srcRect/>
            <a:stretch/>
          </p:blipFill>
          <p:spPr bwMode="auto">
            <a:xfrm>
              <a:off x="1617785" y="56271"/>
              <a:ext cx="1234440" cy="406400"/>
            </a:xfrm>
            <a:prstGeom prst="rect">
              <a:avLst/>
            </a:prstGeom>
            <a:ln>
              <a:noFill/>
            </a:ln>
            <a:extLst>
              <a:ext uri="{53640926-AAD7-44D8-BBD7-CCE9431645EC}">
                <a14:shadowObscured xmlns:a14="http://schemas.microsoft.com/office/drawing/2010/main"/>
              </a:ext>
            </a:extLst>
          </p:spPr>
        </p:pic>
        <p:pic>
          <p:nvPicPr>
            <p:cNvPr id="20" name="Grafik 19">
              <a:extLst>
                <a:ext uri="{FF2B5EF4-FFF2-40B4-BE49-F238E27FC236}">
                  <a16:creationId xmlns:a16="http://schemas.microsoft.com/office/drawing/2014/main" id="{B108EA51-7284-96A6-9B18-6C4C1D4BFE8D}"/>
                </a:ext>
              </a:extLst>
            </p:cNvPr>
            <p:cNvPicPr>
              <a:picLocks/>
            </p:cNvPicPr>
            <p:nvPr/>
          </p:nvPicPr>
          <p:blipFill rotWithShape="1">
            <a:blip r:embed="rId15" cstate="print">
              <a:extLst>
                <a:ext uri="{28A0092B-C50C-407E-A947-70E740481C1C}">
                  <a14:useLocalDpi xmlns:a14="http://schemas.microsoft.com/office/drawing/2010/main" val="0"/>
                </a:ext>
              </a:extLst>
            </a:blip>
            <a:srcRect l="2758" t="1" r="3441" b="2932"/>
            <a:stretch/>
          </p:blipFill>
          <p:spPr bwMode="auto">
            <a:xfrm>
              <a:off x="3207434" y="675249"/>
              <a:ext cx="1259840" cy="1259840"/>
            </a:xfrm>
            <a:prstGeom prst="rect">
              <a:avLst/>
            </a:prstGeom>
            <a:ln>
              <a:noFill/>
            </a:ln>
            <a:extLst>
              <a:ext uri="{53640926-AAD7-44D8-BBD7-CCE9431645EC}">
                <a14:shadowObscured xmlns:a14="http://schemas.microsoft.com/office/drawing/2010/main"/>
              </a:ext>
            </a:extLst>
          </p:spPr>
        </p:pic>
        <p:pic>
          <p:nvPicPr>
            <p:cNvPr id="21" name="Grafik 20">
              <a:extLst>
                <a:ext uri="{FF2B5EF4-FFF2-40B4-BE49-F238E27FC236}">
                  <a16:creationId xmlns:a16="http://schemas.microsoft.com/office/drawing/2014/main" id="{03FC40C6-D728-5DF9-D9F3-11B641218C97}"/>
                </a:ext>
              </a:extLst>
            </p:cNvPr>
            <p:cNvPicPr>
              <a:picLocks/>
            </p:cNvPicPr>
            <p:nvPr/>
          </p:nvPicPr>
          <p:blipFill>
            <a:blip r:embed="rId16" cstate="print">
              <a:extLst>
                <a:ext uri="{28A0092B-C50C-407E-A947-70E740481C1C}">
                  <a14:useLocalDpi xmlns:a14="http://schemas.microsoft.com/office/drawing/2010/main" val="0"/>
                </a:ext>
              </a:extLst>
            </a:blip>
            <a:stretch>
              <a:fillRect/>
            </a:stretch>
          </p:blipFill>
          <p:spPr>
            <a:xfrm>
              <a:off x="3207434" y="56271"/>
              <a:ext cx="1259840" cy="395605"/>
            </a:xfrm>
            <a:prstGeom prst="rect">
              <a:avLst/>
            </a:prstGeom>
          </p:spPr>
        </p:pic>
      </p:grpSp>
      <p:sp>
        <p:nvSpPr>
          <p:cNvPr id="24" name="AutoShape 5">
            <a:extLst>
              <a:ext uri="{FF2B5EF4-FFF2-40B4-BE49-F238E27FC236}">
                <a16:creationId xmlns:a16="http://schemas.microsoft.com/office/drawing/2014/main" id="{7DF316F1-7C2D-5626-AE55-519440D2860C}"/>
              </a:ext>
            </a:extLst>
          </p:cNvPr>
          <p:cNvSpPr>
            <a:spLocks noChangeArrowheads="1"/>
          </p:cNvSpPr>
          <p:nvPr>
            <p:custDataLst>
              <p:tags r:id="rId6"/>
            </p:custDataLst>
          </p:nvPr>
        </p:nvSpPr>
        <p:spPr bwMode="gray">
          <a:xfrm>
            <a:off x="2650299" y="3108600"/>
            <a:ext cx="1811973" cy="171821"/>
          </a:xfrm>
          <a:prstGeom prst="roundRect">
            <a:avLst>
              <a:gd name="adj" fmla="val 27449"/>
            </a:avLst>
          </a:prstGeom>
          <a:solidFill>
            <a:schemeClr val="tx1"/>
          </a:solidFill>
          <a:ln w="6350" algn="ctr">
            <a:solidFill>
              <a:srgbClr val="333333"/>
            </a:solidFill>
            <a:round/>
            <a:headEnd/>
            <a:tailEnd/>
          </a:ln>
          <a:effectLst/>
        </p:spPr>
        <p:txBody>
          <a:bodyPr lIns="72000" tIns="72000" rIns="72000" bIns="72000" anchor="ctr"/>
          <a:lstStyle/>
          <a:p>
            <a:pPr>
              <a:spcBef>
                <a:spcPct val="25000"/>
              </a:spcBef>
            </a:pPr>
            <a:r>
              <a:rPr lang="de-DE" sz="700" b="1" dirty="0">
                <a:solidFill>
                  <a:schemeClr val="bg1"/>
                </a:solidFill>
                <a:latin typeface="+mn-lt"/>
                <a:ea typeface="ＭＳ Ｐゴシック" pitchFamily="34" charset="-128"/>
                <a:cs typeface="Arial" pitchFamily="34" charset="0"/>
              </a:rPr>
              <a:t>Link: BundID Konto erstellen</a:t>
            </a:r>
          </a:p>
        </p:txBody>
      </p:sp>
      <p:sp>
        <p:nvSpPr>
          <p:cNvPr id="11" name="Textfeld 89">
            <a:extLst>
              <a:ext uri="{FF2B5EF4-FFF2-40B4-BE49-F238E27FC236}">
                <a16:creationId xmlns:a16="http://schemas.microsoft.com/office/drawing/2014/main" id="{75A7C2D1-246C-06F3-B1E4-B35E6CC5747B}"/>
              </a:ext>
            </a:extLst>
          </p:cNvPr>
          <p:cNvSpPr txBox="1"/>
          <p:nvPr/>
        </p:nvSpPr>
        <p:spPr>
          <a:xfrm>
            <a:off x="4704361" y="1536052"/>
            <a:ext cx="2827070" cy="954107"/>
          </a:xfrm>
          <a:prstGeom prst="rect">
            <a:avLst/>
          </a:prstGeom>
          <a:noFill/>
        </p:spPr>
        <p:txBody>
          <a:bodyPr wrap="square" rtlCol="0">
            <a:spAutoFit/>
          </a:bodyPr>
          <a:lstStyle/>
          <a:p>
            <a:pPr>
              <a:buClr>
                <a:srgbClr val="B7200E"/>
              </a:buClr>
            </a:pPr>
            <a:r>
              <a:rPr lang="de-DE" sz="2800" b="1" dirty="0">
                <a:solidFill>
                  <a:srgbClr val="5489C2"/>
                </a:solidFill>
                <a:latin typeface="Calibri" panose="020F0502020204030204" pitchFamily="34" charset="0"/>
              </a:rPr>
              <a:t>BundID-Konto</a:t>
            </a:r>
            <a:br>
              <a:rPr lang="de-DE" sz="2800" b="1" dirty="0">
                <a:solidFill>
                  <a:srgbClr val="5489C2"/>
                </a:solidFill>
                <a:latin typeface="Calibri" panose="020F0502020204030204" pitchFamily="34" charset="0"/>
              </a:rPr>
            </a:br>
            <a:r>
              <a:rPr lang="de-DE" sz="2800" b="1" dirty="0">
                <a:solidFill>
                  <a:srgbClr val="5489C2"/>
                </a:solidFill>
                <a:latin typeface="Calibri" panose="020F0502020204030204" pitchFamily="34" charset="0"/>
              </a:rPr>
              <a:t>erstellen</a:t>
            </a:r>
          </a:p>
        </p:txBody>
      </p:sp>
      <p:pic>
        <p:nvPicPr>
          <p:cNvPr id="31" name="Grafik 30" descr="Ein Bild, das Muster, Quadrat, Pixel, Kreuzworträtsel enthält.&#10;&#10;KI-generierte Inhalte können fehlerhaft sein.">
            <a:extLst>
              <a:ext uri="{FF2B5EF4-FFF2-40B4-BE49-F238E27FC236}">
                <a16:creationId xmlns:a16="http://schemas.microsoft.com/office/drawing/2014/main" id="{8DAE9057-BD31-D0A7-CFE7-93EC20088B6C}"/>
              </a:ext>
            </a:extLst>
          </p:cNvPr>
          <p:cNvPicPr>
            <a:picLocks noChangeAspect="1"/>
          </p:cNvPicPr>
          <p:nvPr/>
        </p:nvPicPr>
        <p:blipFill>
          <a:blip r:embed="rId17"/>
          <a:stretch>
            <a:fillRect/>
          </a:stretch>
        </p:blipFill>
        <p:spPr>
          <a:xfrm>
            <a:off x="3282473" y="3359712"/>
            <a:ext cx="535696" cy="546481"/>
          </a:xfrm>
          <a:prstGeom prst="rect">
            <a:avLst/>
          </a:prstGeom>
        </p:spPr>
      </p:pic>
      <p:pic>
        <p:nvPicPr>
          <p:cNvPr id="33" name="Grafik 32" descr="Ein Bild, das Text, Screenshot, Schrift, Marke enthält.&#10;&#10;KI-generierte Inhalte können fehlerhaft sein.">
            <a:extLst>
              <a:ext uri="{FF2B5EF4-FFF2-40B4-BE49-F238E27FC236}">
                <a16:creationId xmlns:a16="http://schemas.microsoft.com/office/drawing/2014/main" id="{68341CC6-8F93-65BE-52C5-F389CB17B0F9}"/>
              </a:ext>
            </a:extLst>
          </p:cNvPr>
          <p:cNvPicPr>
            <a:picLocks noChangeAspect="1"/>
          </p:cNvPicPr>
          <p:nvPr/>
        </p:nvPicPr>
        <p:blipFill>
          <a:blip r:embed="rId18"/>
          <a:stretch>
            <a:fillRect/>
          </a:stretch>
        </p:blipFill>
        <p:spPr>
          <a:xfrm>
            <a:off x="7336555" y="1536052"/>
            <a:ext cx="1398758" cy="2627006"/>
          </a:xfrm>
          <a:prstGeom prst="rect">
            <a:avLst/>
          </a:prstGeom>
        </p:spPr>
      </p:pic>
    </p:spTree>
    <p:extLst>
      <p:ext uri="{BB962C8B-B14F-4D97-AF65-F5344CB8AC3E}">
        <p14:creationId xmlns:p14="http://schemas.microsoft.com/office/powerpoint/2010/main" val="205656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E2CFB-3DD8-8C7C-5D3A-7CFF48B3027E}"/>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C22AEA61-93D7-B376-0DFF-4A58D9C3093F}"/>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7F8F257E-FE1D-6B4B-92FE-18D336EABD37}"/>
              </a:ext>
            </a:extLst>
          </p:cNvPr>
          <p:cNvSpPr>
            <a:spLocks noGrp="1"/>
          </p:cNvSpPr>
          <p:nvPr>
            <p:ph type="title"/>
          </p:nvPr>
        </p:nvSpPr>
        <p:spPr>
          <a:xfrm>
            <a:off x="304800" y="134938"/>
            <a:ext cx="8743950"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Einfach mit eID: Digitaler Fahrzeugschein</a:t>
            </a:r>
            <a:endParaRPr lang="de-DE" dirty="0"/>
          </a:p>
        </p:txBody>
      </p:sp>
      <p:sp>
        <p:nvSpPr>
          <p:cNvPr id="6" name="Datumsplatzhalter 5">
            <a:extLst>
              <a:ext uri="{FF2B5EF4-FFF2-40B4-BE49-F238E27FC236}">
                <a16:creationId xmlns:a16="http://schemas.microsoft.com/office/drawing/2014/main" id="{39EE0C4D-6BAE-406F-BB81-FE2E2474BF9C}"/>
              </a:ext>
            </a:extLst>
          </p:cNvPr>
          <p:cNvSpPr>
            <a:spLocks noGrp="1"/>
          </p:cNvSpPr>
          <p:nvPr>
            <p:ph type="dt" sz="half" idx="10"/>
          </p:nvPr>
        </p:nvSpPr>
        <p:spPr/>
        <p:txBody>
          <a:bodyPr/>
          <a:lstStyle/>
          <a:p>
            <a:pPr>
              <a:defRPr/>
            </a:pPr>
            <a:r>
              <a:rPr lang="de-DE"/>
              <a:t>27. Juli 2026</a:t>
            </a:r>
            <a:endParaRPr lang="de-DE" dirty="0"/>
          </a:p>
        </p:txBody>
      </p:sp>
      <p:sp>
        <p:nvSpPr>
          <p:cNvPr id="7" name="Fußzeilenplatzhalter 6">
            <a:extLst>
              <a:ext uri="{FF2B5EF4-FFF2-40B4-BE49-F238E27FC236}">
                <a16:creationId xmlns:a16="http://schemas.microsoft.com/office/drawing/2014/main" id="{17A9F3F9-3B93-420E-7048-7AAE6EA602B1}"/>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57" name="Textfeld 89">
            <a:extLst>
              <a:ext uri="{FF2B5EF4-FFF2-40B4-BE49-F238E27FC236}">
                <a16:creationId xmlns:a16="http://schemas.microsoft.com/office/drawing/2014/main" id="{6F49BA21-4CAF-F4E2-B195-CA4C34A89A22}"/>
              </a:ext>
            </a:extLst>
          </p:cNvPr>
          <p:cNvSpPr txBox="1"/>
          <p:nvPr/>
        </p:nvSpPr>
        <p:spPr>
          <a:xfrm>
            <a:off x="220900" y="835495"/>
            <a:ext cx="8827850" cy="707886"/>
          </a:xfrm>
          <a:prstGeom prst="rect">
            <a:avLst/>
          </a:prstGeom>
          <a:noFill/>
        </p:spPr>
        <p:txBody>
          <a:bodyPr wrap="square" rtlCol="0">
            <a:spAutoFit/>
          </a:bodyPr>
          <a:lstStyle/>
          <a:p>
            <a:pPr>
              <a:buClr>
                <a:srgbClr val="B7200E"/>
              </a:buClr>
            </a:pPr>
            <a:r>
              <a:rPr lang="de-DE" sz="2000" b="1" dirty="0">
                <a:solidFill>
                  <a:srgbClr val="5489C2"/>
                </a:solidFill>
                <a:latin typeface="Calibri" panose="020F0502020204030204" pitchFamily="34" charset="0"/>
              </a:rPr>
              <a:t>Eine einfache </a:t>
            </a:r>
            <a:r>
              <a:rPr lang="de-DE" sz="2000" b="1" dirty="0" err="1">
                <a:solidFill>
                  <a:srgbClr val="5489C2"/>
                </a:solidFill>
                <a:latin typeface="Calibri" panose="020F0502020204030204" pitchFamily="34" charset="0"/>
              </a:rPr>
              <a:t>Userjourney</a:t>
            </a:r>
            <a:r>
              <a:rPr lang="de-DE" sz="2000" b="1" dirty="0">
                <a:solidFill>
                  <a:srgbClr val="5489C2"/>
                </a:solidFill>
                <a:latin typeface="Calibri" panose="020F0502020204030204" pitchFamily="34" charset="0"/>
              </a:rPr>
              <a:t> für eID-Dienste: Smartphone und QR-Code </a:t>
            </a:r>
            <a:br>
              <a:rPr lang="de-DE" sz="2000" b="1" dirty="0">
                <a:solidFill>
                  <a:srgbClr val="5489C2"/>
                </a:solidFill>
                <a:latin typeface="Calibri" panose="020F0502020204030204" pitchFamily="34" charset="0"/>
              </a:rPr>
            </a:br>
            <a:r>
              <a:rPr lang="de-DE" sz="2000" b="1" dirty="0">
                <a:solidFill>
                  <a:srgbClr val="5489C2"/>
                </a:solidFill>
                <a:latin typeface="Calibri" panose="020F0502020204030204" pitchFamily="34" charset="0"/>
              </a:rPr>
              <a:t>Holen Sie mit der eID Ihren digitalen Fahrzeugschein auf das Smartphone </a:t>
            </a:r>
          </a:p>
        </p:txBody>
      </p:sp>
      <p:sp>
        <p:nvSpPr>
          <p:cNvPr id="5" name="Foliennummernplatzhalter 4">
            <a:extLst>
              <a:ext uri="{FF2B5EF4-FFF2-40B4-BE49-F238E27FC236}">
                <a16:creationId xmlns:a16="http://schemas.microsoft.com/office/drawing/2014/main" id="{E71E84FA-2005-4A4B-68F7-73DBCF1D0C5C}"/>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89</a:t>
            </a:fld>
            <a:endParaRPr lang="de-DE" dirty="0"/>
          </a:p>
        </p:txBody>
      </p:sp>
      <p:pic>
        <p:nvPicPr>
          <p:cNvPr id="8" name="Grafik 7">
            <a:hlinkClick r:id="rId8"/>
            <a:extLst>
              <a:ext uri="{FF2B5EF4-FFF2-40B4-BE49-F238E27FC236}">
                <a16:creationId xmlns:a16="http://schemas.microsoft.com/office/drawing/2014/main" id="{F05EB229-FCDF-D65D-7E59-F16C6E3E09F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6309360" y="1567117"/>
            <a:ext cx="3092556" cy="2602900"/>
          </a:xfrm>
          <a:prstGeom prst="rect">
            <a:avLst/>
          </a:prstGeom>
        </p:spPr>
      </p:pic>
      <p:pic>
        <p:nvPicPr>
          <p:cNvPr id="9" name="Grafik 8">
            <a:extLst>
              <a:ext uri="{FF2B5EF4-FFF2-40B4-BE49-F238E27FC236}">
                <a16:creationId xmlns:a16="http://schemas.microsoft.com/office/drawing/2014/main" id="{3111D033-8850-2478-ADA0-E37907048E5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766160" y="2362205"/>
            <a:ext cx="2152949" cy="1223884"/>
          </a:xfrm>
          <a:prstGeom prst="rect">
            <a:avLst/>
          </a:prstGeom>
        </p:spPr>
      </p:pic>
      <p:sp>
        <p:nvSpPr>
          <p:cNvPr id="13" name="AutoShape 5">
            <a:extLst>
              <a:ext uri="{FF2B5EF4-FFF2-40B4-BE49-F238E27FC236}">
                <a16:creationId xmlns:a16="http://schemas.microsoft.com/office/drawing/2014/main" id="{4F0502AF-C0D0-3EC9-B900-AB79147AC3FF}"/>
              </a:ext>
            </a:extLst>
          </p:cNvPr>
          <p:cNvSpPr>
            <a:spLocks noChangeArrowheads="1"/>
          </p:cNvSpPr>
          <p:nvPr>
            <p:custDataLst>
              <p:tags r:id="rId1"/>
            </p:custDataLst>
          </p:nvPr>
        </p:nvSpPr>
        <p:spPr bwMode="gray">
          <a:xfrm>
            <a:off x="323850" y="4253494"/>
            <a:ext cx="8518525" cy="531158"/>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Jeder Fahrzeughalter kann mit dem Online-Ausweis (eID) und der zugehörigen PIN in sekundenschnelle seinen digitalen Fahrzeugschein auf sein Smartphone holen.</a:t>
            </a:r>
          </a:p>
        </p:txBody>
      </p:sp>
      <p:sp>
        <p:nvSpPr>
          <p:cNvPr id="14" name="AutoShape 5">
            <a:extLst>
              <a:ext uri="{FF2B5EF4-FFF2-40B4-BE49-F238E27FC236}">
                <a16:creationId xmlns:a16="http://schemas.microsoft.com/office/drawing/2014/main" id="{021D9D63-74F6-9D6B-1B02-02840B31CF4A}"/>
              </a:ext>
            </a:extLst>
          </p:cNvPr>
          <p:cNvSpPr>
            <a:spLocks noChangeArrowheads="1"/>
          </p:cNvSpPr>
          <p:nvPr>
            <p:custDataLst>
              <p:tags r:id="rId2"/>
            </p:custDataLst>
          </p:nvPr>
        </p:nvSpPr>
        <p:spPr bwMode="gray">
          <a:xfrm>
            <a:off x="347899"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1</a:t>
            </a:r>
          </a:p>
        </p:txBody>
      </p:sp>
      <p:sp>
        <p:nvSpPr>
          <p:cNvPr id="15" name="AutoShape 5">
            <a:extLst>
              <a:ext uri="{FF2B5EF4-FFF2-40B4-BE49-F238E27FC236}">
                <a16:creationId xmlns:a16="http://schemas.microsoft.com/office/drawing/2014/main" id="{77C8F31B-8B08-48EE-2396-A90A5FB82C70}"/>
              </a:ext>
            </a:extLst>
          </p:cNvPr>
          <p:cNvSpPr>
            <a:spLocks noChangeArrowheads="1"/>
          </p:cNvSpPr>
          <p:nvPr>
            <p:custDataLst>
              <p:tags r:id="rId3"/>
            </p:custDataLst>
          </p:nvPr>
        </p:nvSpPr>
        <p:spPr bwMode="gray">
          <a:xfrm>
            <a:off x="2526130"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2</a:t>
            </a:r>
          </a:p>
        </p:txBody>
      </p:sp>
      <p:sp>
        <p:nvSpPr>
          <p:cNvPr id="16" name="AutoShape 9" descr="Verlauf_weiss_grau">
            <a:extLst>
              <a:ext uri="{FF2B5EF4-FFF2-40B4-BE49-F238E27FC236}">
                <a16:creationId xmlns:a16="http://schemas.microsoft.com/office/drawing/2014/main" id="{B376DE11-0B52-A107-3497-583AD354064E}"/>
              </a:ext>
            </a:extLst>
          </p:cNvPr>
          <p:cNvSpPr>
            <a:spLocks noChangeArrowheads="1"/>
          </p:cNvSpPr>
          <p:nvPr>
            <p:custDataLst>
              <p:tags r:id="rId4"/>
            </p:custDataLst>
          </p:nvPr>
        </p:nvSpPr>
        <p:spPr bwMode="gray">
          <a:xfrm>
            <a:off x="347899" y="1973727"/>
            <a:ext cx="2060021" cy="2055730"/>
          </a:xfrm>
          <a:prstGeom prst="roundRect">
            <a:avLst>
              <a:gd name="adj" fmla="val 6676"/>
            </a:avLst>
          </a:prstGeom>
          <a:blipFill dpi="0" rotWithShape="1">
            <a:blip r:embed="rId11"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AusweisApp installieren und Transport-Pin aus dem PIN-Brief in die persönliche PIN ändern</a:t>
            </a:r>
          </a:p>
        </p:txBody>
      </p:sp>
      <p:sp>
        <p:nvSpPr>
          <p:cNvPr id="17" name="AutoShape 10" descr="Verlauf_weiss_grau">
            <a:extLst>
              <a:ext uri="{FF2B5EF4-FFF2-40B4-BE49-F238E27FC236}">
                <a16:creationId xmlns:a16="http://schemas.microsoft.com/office/drawing/2014/main" id="{882B12D9-D157-8E00-4B72-1617088177E8}"/>
              </a:ext>
            </a:extLst>
          </p:cNvPr>
          <p:cNvSpPr>
            <a:spLocks noChangeArrowheads="1"/>
          </p:cNvSpPr>
          <p:nvPr>
            <p:custDataLst>
              <p:tags r:id="rId5"/>
            </p:custDataLst>
          </p:nvPr>
        </p:nvSpPr>
        <p:spPr bwMode="gray">
          <a:xfrm>
            <a:off x="2526130" y="1973727"/>
            <a:ext cx="2060021" cy="2055729"/>
          </a:xfrm>
          <a:prstGeom prst="roundRect">
            <a:avLst>
              <a:gd name="adj" fmla="val 6676"/>
            </a:avLst>
          </a:prstGeom>
          <a:blipFill dpi="0" rotWithShape="1">
            <a:blip r:embed="rId11"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i-Kfz-App installieren und den digitalen Fahr-</a:t>
            </a:r>
            <a:r>
              <a:rPr lang="de-DE" sz="1400" dirty="0" err="1">
                <a:latin typeface="+mn-lt"/>
              </a:rPr>
              <a:t>zeugschein</a:t>
            </a:r>
            <a:r>
              <a:rPr lang="de-DE" sz="1400" dirty="0">
                <a:latin typeface="+mn-lt"/>
              </a:rPr>
              <a:t> auf dem Smartphone speichern.</a:t>
            </a:r>
          </a:p>
          <a:p>
            <a:pPr marL="1588" lvl="1">
              <a:spcBef>
                <a:spcPct val="25000"/>
              </a:spcBef>
            </a:pPr>
            <a:endParaRPr lang="de-DE" sz="1400" dirty="0">
              <a:latin typeface="+mn-lt"/>
            </a:endParaRPr>
          </a:p>
        </p:txBody>
      </p:sp>
      <p:grpSp>
        <p:nvGrpSpPr>
          <p:cNvPr id="3" name="Group 367">
            <a:extLst>
              <a:ext uri="{FF2B5EF4-FFF2-40B4-BE49-F238E27FC236}">
                <a16:creationId xmlns:a16="http://schemas.microsoft.com/office/drawing/2014/main" id="{9E0C8ADD-76DF-9457-CBC6-AEC631E1FBCF}"/>
              </a:ext>
            </a:extLst>
          </p:cNvPr>
          <p:cNvGrpSpPr/>
          <p:nvPr/>
        </p:nvGrpSpPr>
        <p:grpSpPr>
          <a:xfrm>
            <a:off x="457200" y="3081891"/>
            <a:ext cx="1917108" cy="830338"/>
            <a:chOff x="0" y="0"/>
            <a:chExt cx="4467274" cy="1935089"/>
          </a:xfrm>
        </p:grpSpPr>
        <p:pic>
          <p:nvPicPr>
            <p:cNvPr id="10" name="Picture 368">
              <a:extLst>
                <a:ext uri="{FF2B5EF4-FFF2-40B4-BE49-F238E27FC236}">
                  <a16:creationId xmlns:a16="http://schemas.microsoft.com/office/drawing/2014/main" id="{107386FC-83B0-55D0-30AF-D2FE0F27FA03}"/>
                </a:ext>
              </a:extLst>
            </p:cNvPr>
            <p:cNvPicPr>
              <a:picLocks/>
            </p:cNvPicPr>
            <p:nvPr/>
          </p:nvPicPr>
          <p:blipFill rotWithShape="1">
            <a:blip r:embed="rId12" cstate="print">
              <a:extLst>
                <a:ext uri="{28A0092B-C50C-407E-A947-70E740481C1C}">
                  <a14:useLocalDpi xmlns:a14="http://schemas.microsoft.com/office/drawing/2010/main" val="0"/>
                </a:ext>
              </a:extLst>
            </a:blip>
            <a:srcRect l="2516" t="3022" r="2858" b="3288"/>
            <a:stretch/>
          </p:blipFill>
          <p:spPr bwMode="auto">
            <a:xfrm>
              <a:off x="14068" y="675249"/>
              <a:ext cx="1259205" cy="1259205"/>
            </a:xfrm>
            <a:prstGeom prst="rect">
              <a:avLst/>
            </a:prstGeom>
            <a:noFill/>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88C4DD68-25C7-2AA2-9192-F81974F9F0AB}"/>
                </a:ext>
              </a:extLst>
            </p:cNvPr>
            <p:cNvPicPr>
              <a:picLocks/>
            </p:cNvPicPr>
            <p:nvPr/>
          </p:nvPicPr>
          <p:blipFill rotWithShape="1">
            <a:blip r:embed="rId13" cstate="print">
              <a:extLst>
                <a:ext uri="{28A0092B-C50C-407E-A947-70E740481C1C}">
                  <a14:useLocalDpi xmlns:a14="http://schemas.microsoft.com/office/drawing/2010/main" val="0"/>
                </a:ext>
              </a:extLst>
            </a:blip>
            <a:srcRect l="1052" t="-9813" r="63"/>
            <a:stretch/>
          </p:blipFill>
          <p:spPr bwMode="auto">
            <a:xfrm>
              <a:off x="0" y="0"/>
              <a:ext cx="1284605" cy="481965"/>
            </a:xfrm>
            <a:prstGeom prst="rect">
              <a:avLst/>
            </a:prstGeom>
            <a:ln>
              <a:noFill/>
            </a:ln>
            <a:extLst>
              <a:ext uri="{53640926-AAD7-44D8-BBD7-CCE9431645EC}">
                <a14:shadowObscured xmlns:a14="http://schemas.microsoft.com/office/drawing/2010/main"/>
              </a:ext>
            </a:extLst>
          </p:spPr>
        </p:pic>
        <p:pic>
          <p:nvPicPr>
            <p:cNvPr id="18" name="Grafik 17">
              <a:extLst>
                <a:ext uri="{FF2B5EF4-FFF2-40B4-BE49-F238E27FC236}">
                  <a16:creationId xmlns:a16="http://schemas.microsoft.com/office/drawing/2014/main" id="{26772288-5A44-28C5-AE3B-2ACA9C1FB8C5}"/>
                </a:ext>
              </a:extLst>
            </p:cNvPr>
            <p:cNvPicPr>
              <a:picLocks/>
            </p:cNvPicPr>
            <p:nvPr/>
          </p:nvPicPr>
          <p:blipFill rotWithShape="1">
            <a:blip r:embed="rId14" cstate="print">
              <a:extLst>
                <a:ext uri="{28A0092B-C50C-407E-A947-70E740481C1C}">
                  <a14:useLocalDpi xmlns:a14="http://schemas.microsoft.com/office/drawing/2010/main" val="0"/>
                </a:ext>
              </a:extLst>
            </a:blip>
            <a:srcRect l="1110" t="556" r="1424" b="3145"/>
            <a:stretch/>
          </p:blipFill>
          <p:spPr bwMode="auto">
            <a:xfrm>
              <a:off x="1603717" y="661182"/>
              <a:ext cx="1259840" cy="1259840"/>
            </a:xfrm>
            <a:prstGeom prst="rect">
              <a:avLst/>
            </a:prstGeom>
            <a:ln>
              <a:noFill/>
            </a:ln>
            <a:extLst>
              <a:ext uri="{53640926-AAD7-44D8-BBD7-CCE9431645EC}">
                <a14:shadowObscured xmlns:a14="http://schemas.microsoft.com/office/drawing/2010/main"/>
              </a:ext>
            </a:extLst>
          </p:spPr>
        </p:pic>
        <p:pic>
          <p:nvPicPr>
            <p:cNvPr id="19" name="Grafik 18">
              <a:extLst>
                <a:ext uri="{FF2B5EF4-FFF2-40B4-BE49-F238E27FC236}">
                  <a16:creationId xmlns:a16="http://schemas.microsoft.com/office/drawing/2014/main" id="{DA5BDD80-DC7E-4FA8-7682-A3E1CA7BE415}"/>
                </a:ext>
              </a:extLst>
            </p:cNvPr>
            <p:cNvPicPr>
              <a:picLocks/>
            </p:cNvPicPr>
            <p:nvPr/>
          </p:nvPicPr>
          <p:blipFill rotWithShape="1">
            <a:blip r:embed="rId15" cstate="print">
              <a:extLst>
                <a:ext uri="{28A0092B-C50C-407E-A947-70E740481C1C}">
                  <a14:useLocalDpi xmlns:a14="http://schemas.microsoft.com/office/drawing/2010/main" val="0"/>
                </a:ext>
              </a:extLst>
            </a:blip>
            <a:srcRect/>
            <a:stretch/>
          </p:blipFill>
          <p:spPr bwMode="auto">
            <a:xfrm>
              <a:off x="1617785" y="56271"/>
              <a:ext cx="1234440" cy="406400"/>
            </a:xfrm>
            <a:prstGeom prst="rect">
              <a:avLst/>
            </a:prstGeom>
            <a:ln>
              <a:noFill/>
            </a:ln>
            <a:extLst>
              <a:ext uri="{53640926-AAD7-44D8-BBD7-CCE9431645EC}">
                <a14:shadowObscured xmlns:a14="http://schemas.microsoft.com/office/drawing/2010/main"/>
              </a:ext>
            </a:extLst>
          </p:spPr>
        </p:pic>
        <p:pic>
          <p:nvPicPr>
            <p:cNvPr id="20" name="Grafik 19">
              <a:extLst>
                <a:ext uri="{FF2B5EF4-FFF2-40B4-BE49-F238E27FC236}">
                  <a16:creationId xmlns:a16="http://schemas.microsoft.com/office/drawing/2014/main" id="{1B72BCCB-A9A2-F6C0-36EC-834DF866CB2D}"/>
                </a:ext>
              </a:extLst>
            </p:cNvPr>
            <p:cNvPicPr>
              <a:picLocks/>
            </p:cNvPicPr>
            <p:nvPr/>
          </p:nvPicPr>
          <p:blipFill rotWithShape="1">
            <a:blip r:embed="rId16" cstate="print">
              <a:extLst>
                <a:ext uri="{28A0092B-C50C-407E-A947-70E740481C1C}">
                  <a14:useLocalDpi xmlns:a14="http://schemas.microsoft.com/office/drawing/2010/main" val="0"/>
                </a:ext>
              </a:extLst>
            </a:blip>
            <a:srcRect l="2758" t="1" r="3441" b="2932"/>
            <a:stretch/>
          </p:blipFill>
          <p:spPr bwMode="auto">
            <a:xfrm>
              <a:off x="3207434" y="675249"/>
              <a:ext cx="1259840" cy="1259840"/>
            </a:xfrm>
            <a:prstGeom prst="rect">
              <a:avLst/>
            </a:prstGeom>
            <a:ln>
              <a:noFill/>
            </a:ln>
            <a:extLst>
              <a:ext uri="{53640926-AAD7-44D8-BBD7-CCE9431645EC}">
                <a14:shadowObscured xmlns:a14="http://schemas.microsoft.com/office/drawing/2010/main"/>
              </a:ext>
            </a:extLst>
          </p:spPr>
        </p:pic>
        <p:pic>
          <p:nvPicPr>
            <p:cNvPr id="21" name="Grafik 20">
              <a:extLst>
                <a:ext uri="{FF2B5EF4-FFF2-40B4-BE49-F238E27FC236}">
                  <a16:creationId xmlns:a16="http://schemas.microsoft.com/office/drawing/2014/main" id="{C1081E3D-76B3-BA18-6709-5925287232D0}"/>
                </a:ext>
              </a:extLst>
            </p:cNvPr>
            <p:cNvPicPr>
              <a:picLocks/>
            </p:cNvPicPr>
            <p:nvPr/>
          </p:nvPicPr>
          <p:blipFill>
            <a:blip r:embed="rId17" cstate="print">
              <a:extLst>
                <a:ext uri="{28A0092B-C50C-407E-A947-70E740481C1C}">
                  <a14:useLocalDpi xmlns:a14="http://schemas.microsoft.com/office/drawing/2010/main" val="0"/>
                </a:ext>
              </a:extLst>
            </a:blip>
            <a:stretch>
              <a:fillRect/>
            </a:stretch>
          </p:blipFill>
          <p:spPr>
            <a:xfrm>
              <a:off x="3207434" y="56271"/>
              <a:ext cx="1259840" cy="395605"/>
            </a:xfrm>
            <a:prstGeom prst="rect">
              <a:avLst/>
            </a:prstGeom>
          </p:spPr>
        </p:pic>
      </p:grpSp>
      <p:sp>
        <p:nvSpPr>
          <p:cNvPr id="11" name="Textfeld 89">
            <a:extLst>
              <a:ext uri="{FF2B5EF4-FFF2-40B4-BE49-F238E27FC236}">
                <a16:creationId xmlns:a16="http://schemas.microsoft.com/office/drawing/2014/main" id="{28D80B50-6E1D-5FB7-86AE-3AEF941890A4}"/>
              </a:ext>
            </a:extLst>
          </p:cNvPr>
          <p:cNvSpPr txBox="1"/>
          <p:nvPr/>
        </p:nvSpPr>
        <p:spPr>
          <a:xfrm>
            <a:off x="4704361" y="1536052"/>
            <a:ext cx="2827070" cy="954107"/>
          </a:xfrm>
          <a:prstGeom prst="rect">
            <a:avLst/>
          </a:prstGeom>
          <a:noFill/>
        </p:spPr>
        <p:txBody>
          <a:bodyPr wrap="square" rtlCol="0">
            <a:spAutoFit/>
          </a:bodyPr>
          <a:lstStyle/>
          <a:p>
            <a:pPr>
              <a:buClr>
                <a:srgbClr val="B7200E"/>
              </a:buClr>
            </a:pPr>
            <a:r>
              <a:rPr lang="de-DE" sz="2800" b="1" dirty="0">
                <a:solidFill>
                  <a:srgbClr val="5489C2"/>
                </a:solidFill>
                <a:latin typeface="Calibri" panose="020F0502020204030204" pitchFamily="34" charset="0"/>
              </a:rPr>
              <a:t>Digitaler </a:t>
            </a:r>
            <a:br>
              <a:rPr lang="de-DE" sz="2800" b="1" dirty="0">
                <a:solidFill>
                  <a:srgbClr val="5489C2"/>
                </a:solidFill>
                <a:latin typeface="Calibri" panose="020F0502020204030204" pitchFamily="34" charset="0"/>
              </a:rPr>
            </a:br>
            <a:r>
              <a:rPr lang="de-DE" sz="2800" b="1" dirty="0">
                <a:solidFill>
                  <a:srgbClr val="5489C2"/>
                </a:solidFill>
                <a:latin typeface="Calibri" panose="020F0502020204030204" pitchFamily="34" charset="0"/>
              </a:rPr>
              <a:t>Fahrzeugschein</a:t>
            </a:r>
          </a:p>
        </p:txBody>
      </p:sp>
      <p:pic>
        <p:nvPicPr>
          <p:cNvPr id="23" name="Grafik 22">
            <a:extLst>
              <a:ext uri="{FF2B5EF4-FFF2-40B4-BE49-F238E27FC236}">
                <a16:creationId xmlns:a16="http://schemas.microsoft.com/office/drawing/2014/main" id="{746F65BB-7D34-ACF6-5963-E2F05002DD69}"/>
              </a:ext>
            </a:extLst>
          </p:cNvPr>
          <p:cNvPicPr>
            <a:picLocks noChangeAspect="1"/>
          </p:cNvPicPr>
          <p:nvPr/>
        </p:nvPicPr>
        <p:blipFill>
          <a:blip r:embed="rId18"/>
          <a:stretch>
            <a:fillRect/>
          </a:stretch>
        </p:blipFill>
        <p:spPr>
          <a:xfrm>
            <a:off x="3288260" y="3383804"/>
            <a:ext cx="530601" cy="535988"/>
          </a:xfrm>
          <a:prstGeom prst="rect">
            <a:avLst/>
          </a:prstGeom>
        </p:spPr>
      </p:pic>
      <p:pic>
        <p:nvPicPr>
          <p:cNvPr id="29" name="Grafik 28">
            <a:extLst>
              <a:ext uri="{FF2B5EF4-FFF2-40B4-BE49-F238E27FC236}">
                <a16:creationId xmlns:a16="http://schemas.microsoft.com/office/drawing/2014/main" id="{64328E53-1CA8-57F4-7BB4-8D1387D18F59}"/>
              </a:ext>
            </a:extLst>
          </p:cNvPr>
          <p:cNvPicPr>
            <a:picLocks noChangeAspect="1"/>
          </p:cNvPicPr>
          <p:nvPr/>
        </p:nvPicPr>
        <p:blipFill>
          <a:blip r:embed="rId19"/>
          <a:stretch>
            <a:fillRect/>
          </a:stretch>
        </p:blipFill>
        <p:spPr>
          <a:xfrm>
            <a:off x="2621204" y="3379468"/>
            <a:ext cx="548846" cy="550941"/>
          </a:xfrm>
          <a:prstGeom prst="rect">
            <a:avLst/>
          </a:prstGeom>
        </p:spPr>
      </p:pic>
      <p:pic>
        <p:nvPicPr>
          <p:cNvPr id="22" name="Grafik 21">
            <a:extLst>
              <a:ext uri="{FF2B5EF4-FFF2-40B4-BE49-F238E27FC236}">
                <a16:creationId xmlns:a16="http://schemas.microsoft.com/office/drawing/2014/main" id="{AA7BFE25-5FA0-2B93-A24F-D61EB662334C}"/>
              </a:ext>
            </a:extLst>
          </p:cNvPr>
          <p:cNvPicPr>
            <a:picLocks/>
          </p:cNvPicPr>
          <p:nvPr/>
        </p:nvPicPr>
        <p:blipFill rotWithShape="1">
          <a:blip r:embed="rId13" cstate="print">
            <a:extLst>
              <a:ext uri="{28A0092B-C50C-407E-A947-70E740481C1C}">
                <a14:useLocalDpi xmlns:a14="http://schemas.microsoft.com/office/drawing/2010/main" val="0"/>
              </a:ext>
            </a:extLst>
          </a:blip>
          <a:srcRect l="1052" t="-9813" r="63"/>
          <a:stretch/>
        </p:blipFill>
        <p:spPr bwMode="auto">
          <a:xfrm>
            <a:off x="3285043" y="3081891"/>
            <a:ext cx="551282" cy="206809"/>
          </a:xfrm>
          <a:prstGeom prst="rect">
            <a:avLst/>
          </a:prstGeom>
          <a:ln>
            <a:noFill/>
          </a:ln>
          <a:extLst>
            <a:ext uri="{53640926-AAD7-44D8-BBD7-CCE9431645EC}">
              <a14:shadowObscured xmlns:a14="http://schemas.microsoft.com/office/drawing/2010/main"/>
            </a:ext>
          </a:extLst>
        </p:spPr>
      </p:pic>
      <p:pic>
        <p:nvPicPr>
          <p:cNvPr id="25" name="Grafik 24">
            <a:extLst>
              <a:ext uri="{FF2B5EF4-FFF2-40B4-BE49-F238E27FC236}">
                <a16:creationId xmlns:a16="http://schemas.microsoft.com/office/drawing/2014/main" id="{7244F0FC-F104-20C2-E6E5-708ABD1AB649}"/>
              </a:ext>
            </a:extLst>
          </p:cNvPr>
          <p:cNvPicPr>
            <a:picLocks/>
          </p:cNvPicPr>
          <p:nvPr/>
        </p:nvPicPr>
        <p:blipFill rotWithShape="1">
          <a:blip r:embed="rId15" cstate="print">
            <a:extLst>
              <a:ext uri="{28A0092B-C50C-407E-A947-70E740481C1C}">
                <a14:useLocalDpi xmlns:a14="http://schemas.microsoft.com/office/drawing/2010/main" val="0"/>
              </a:ext>
            </a:extLst>
          </a:blip>
          <a:srcRect/>
          <a:stretch/>
        </p:blipFill>
        <p:spPr bwMode="auto">
          <a:xfrm>
            <a:off x="3979307" y="3106037"/>
            <a:ext cx="529754" cy="174384"/>
          </a:xfrm>
          <a:prstGeom prst="rect">
            <a:avLst/>
          </a:prstGeom>
          <a:ln>
            <a:noFill/>
          </a:ln>
          <a:extLst>
            <a:ext uri="{53640926-AAD7-44D8-BBD7-CCE9431645EC}">
              <a14:shadowObscured xmlns:a14="http://schemas.microsoft.com/office/drawing/2010/main"/>
            </a:ext>
          </a:extLst>
        </p:spPr>
      </p:pic>
      <p:pic>
        <p:nvPicPr>
          <p:cNvPr id="32" name="Grafik 31">
            <a:extLst>
              <a:ext uri="{FF2B5EF4-FFF2-40B4-BE49-F238E27FC236}">
                <a16:creationId xmlns:a16="http://schemas.microsoft.com/office/drawing/2014/main" id="{19EEFE37-60C7-FE65-D5D2-CFA470E12B2A}"/>
              </a:ext>
            </a:extLst>
          </p:cNvPr>
          <p:cNvPicPr>
            <a:picLocks noChangeAspect="1"/>
          </p:cNvPicPr>
          <p:nvPr/>
        </p:nvPicPr>
        <p:blipFill>
          <a:blip r:embed="rId20"/>
          <a:stretch>
            <a:fillRect/>
          </a:stretch>
        </p:blipFill>
        <p:spPr>
          <a:xfrm>
            <a:off x="3982235" y="3383804"/>
            <a:ext cx="542445" cy="535988"/>
          </a:xfrm>
          <a:prstGeom prst="rect">
            <a:avLst/>
          </a:prstGeom>
        </p:spPr>
      </p:pic>
    </p:spTree>
    <p:extLst>
      <p:ext uri="{BB962C8B-B14F-4D97-AF65-F5344CB8AC3E}">
        <p14:creationId xmlns:p14="http://schemas.microsoft.com/office/powerpoint/2010/main" val="3493695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3DED188A-A612-4312-BA25-9858A8E40AB7}"/>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7" name="Titel 1"/>
          <p:cNvSpPr>
            <a:spLocks noGrp="1"/>
          </p:cNvSpPr>
          <p:nvPr>
            <p:ph type="title"/>
          </p:nvPr>
        </p:nvSpPr>
        <p:spPr>
          <a:xfrm>
            <a:off x="304800" y="134938"/>
            <a:ext cx="8532813" cy="1095375"/>
          </a:xfrm>
        </p:spPr>
        <p:txBody>
          <a:bodyPr/>
          <a:lstStyle/>
          <a:p>
            <a:r>
              <a:rPr lang="de-DE" sz="2000" b="1" dirty="0">
                <a:solidFill>
                  <a:srgbClr val="5489C2"/>
                </a:solidFill>
              </a:rPr>
              <a:t>Bessere Digitalisierung durch Einsatz der Online-Ausweisfunktion</a:t>
            </a:r>
            <a:br>
              <a:rPr lang="de-DE" sz="2000" b="1" dirty="0">
                <a:solidFill>
                  <a:srgbClr val="5489C2"/>
                </a:solidFill>
              </a:rPr>
            </a:br>
            <a:r>
              <a:rPr lang="de-DE" sz="2000" b="1" dirty="0">
                <a:solidFill>
                  <a:srgbClr val="5489C2"/>
                </a:solidFill>
              </a:rPr>
              <a:t>Warum profitieren Rathäuser von der Online-Ausweisfunktion (eID)?</a:t>
            </a:r>
            <a:endParaRPr lang="de-DE" sz="2000" b="1" dirty="0"/>
          </a:p>
        </p:txBody>
      </p:sp>
      <p:sp>
        <p:nvSpPr>
          <p:cNvPr id="25" name="Rectangle 43">
            <a:extLst>
              <a:ext uri="{FF2B5EF4-FFF2-40B4-BE49-F238E27FC236}">
                <a16:creationId xmlns:a16="http://schemas.microsoft.com/office/drawing/2014/main" id="{0ABA7ABF-0BDF-4272-9FDA-A30478AB1F10}"/>
              </a:ext>
            </a:extLst>
          </p:cNvPr>
          <p:cNvSpPr>
            <a:spLocks noGrp="1" noChangeArrowheads="1"/>
          </p:cNvSpPr>
          <p:nvPr>
            <p:ph type="dt" sz="half" idx="10"/>
          </p:nvPr>
        </p:nvSpPr>
        <p:spPr>
          <a:xfrm>
            <a:off x="6600669" y="4875088"/>
            <a:ext cx="1628931" cy="144462"/>
          </a:xfrm>
          <a:prstGeom prst="rect">
            <a:avLst/>
          </a:prstGeom>
          <a:ln/>
        </p:spPr>
        <p:txBody>
          <a:bodyPr/>
          <a:lstStyle>
            <a:lvl1pPr>
              <a:spcBef>
                <a:spcPts val="0"/>
              </a:spcBef>
              <a:defRPr sz="800">
                <a:latin typeface="+mn-lt"/>
              </a:defRPr>
            </a:lvl1pPr>
          </a:lstStyle>
          <a:p>
            <a:pPr>
              <a:defRPr/>
            </a:pPr>
            <a:r>
              <a:rPr lang="de-DE"/>
              <a:t>27. Juli 2026</a:t>
            </a:r>
            <a:endParaRPr lang="de-DE" dirty="0"/>
          </a:p>
        </p:txBody>
      </p:sp>
      <p:sp>
        <p:nvSpPr>
          <p:cNvPr id="26" name="Rectangle 44">
            <a:extLst>
              <a:ext uri="{FF2B5EF4-FFF2-40B4-BE49-F238E27FC236}">
                <a16:creationId xmlns:a16="http://schemas.microsoft.com/office/drawing/2014/main" id="{ED8F5F0C-EE81-4B1E-87B4-9C3A9CE65FE2}"/>
              </a:ext>
            </a:extLst>
          </p:cNvPr>
          <p:cNvSpPr>
            <a:spLocks noGrp="1" noChangeArrowheads="1"/>
          </p:cNvSpPr>
          <p:nvPr>
            <p:ph type="ftr" sz="quarter" idx="11"/>
          </p:nvPr>
        </p:nvSpPr>
        <p:spPr>
          <a:xfrm>
            <a:off x="306388" y="4875088"/>
            <a:ext cx="6169363" cy="144462"/>
          </a:xfrm>
          <a:prstGeom prst="rect">
            <a:avLst/>
          </a:prstGeom>
          <a:ln/>
        </p:spPr>
        <p:txBody>
          <a:bodyPr/>
          <a:lstStyle>
            <a:lvl1pPr algn="l">
              <a:spcBef>
                <a:spcPts val="0"/>
              </a:spcBef>
              <a:defRPr sz="800">
                <a:latin typeface="+mn-lt"/>
              </a:defRPr>
            </a:lvl1pPr>
          </a:lstStyle>
          <a:p>
            <a:pPr>
              <a:defRPr/>
            </a:pPr>
            <a:r>
              <a:rPr lang="de-DE"/>
              <a:t>// buergerservice.org e. V. - eine Public-Private-Initiative zur Verbreitung von Akzeptanz und Nutzung der Online-Ausweisfunktion</a:t>
            </a:r>
            <a:endParaRPr lang="de-DE" dirty="0"/>
          </a:p>
        </p:txBody>
      </p:sp>
      <p:sp>
        <p:nvSpPr>
          <p:cNvPr id="3" name="Foliennummernplatzhalter 2">
            <a:extLst>
              <a:ext uri="{FF2B5EF4-FFF2-40B4-BE49-F238E27FC236}">
                <a16:creationId xmlns:a16="http://schemas.microsoft.com/office/drawing/2014/main" id="{C0FE138B-847D-4D40-9BF0-34733264FB41}"/>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a:t>
            </a:fld>
            <a:endParaRPr lang="de-DE" dirty="0"/>
          </a:p>
        </p:txBody>
      </p:sp>
      <p:sp>
        <p:nvSpPr>
          <p:cNvPr id="5" name="Inhaltsplatzhalter 2">
            <a:extLst>
              <a:ext uri="{FF2B5EF4-FFF2-40B4-BE49-F238E27FC236}">
                <a16:creationId xmlns:a16="http://schemas.microsoft.com/office/drawing/2014/main" id="{48073E05-732A-7357-CB36-751EE7BD0E8D}"/>
              </a:ext>
            </a:extLst>
          </p:cNvPr>
          <p:cNvSpPr txBox="1">
            <a:spLocks/>
          </p:cNvSpPr>
          <p:nvPr/>
        </p:nvSpPr>
        <p:spPr>
          <a:xfrm>
            <a:off x="457200" y="1517189"/>
            <a:ext cx="8229600" cy="2422713"/>
          </a:xfrm>
          <a:prstGeom prst="rect">
            <a:avLst/>
          </a:prstGeom>
        </p:spPr>
        <p:txBody>
          <a:bodyPr>
            <a:noAutofit/>
          </a:bodyPr>
          <a:lstStyle>
            <a:lvl1pPr marL="222250" indent="-222250"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ea typeface="+mn-ea"/>
                <a:cs typeface="+mn-cs"/>
              </a:defRPr>
            </a:lvl1pPr>
            <a:lvl2pPr marL="582613" indent="-231775"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2pPr>
            <a:lvl3pPr marL="941388"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3pPr>
            <a:lvl4pPr marL="1301750" indent="-2206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4pPr>
            <a:lvl5pPr marL="1662113" indent="-23971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5pPr>
            <a:lvl6pPr marL="21193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6pPr>
            <a:lvl7pPr marL="25765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7pPr>
            <a:lvl8pPr marL="30337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8pPr>
            <a:lvl9pPr marL="3490913" indent="-239713" algn="l" rtl="0" fontAlgn="base">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9pPr>
          </a:lstStyle>
          <a:p>
            <a:pPr marL="0" indent="0">
              <a:buNone/>
            </a:pPr>
            <a:r>
              <a:rPr lang="de-DE" sz="1400" kern="0" dirty="0"/>
              <a:t>Beispielhafte Auszüge aus den Webseiten von Kommunen:</a:t>
            </a:r>
          </a:p>
          <a:p>
            <a:r>
              <a:rPr lang="de-DE" sz="1400" kern="0" dirty="0"/>
              <a:t>Für die An- oder Abmeldung der Wohnung benötigen Sie Ihren Personalausweis/Reisepass …</a:t>
            </a:r>
          </a:p>
          <a:p>
            <a:r>
              <a:rPr lang="de-DE" sz="1400" kern="0" dirty="0"/>
              <a:t>Begleitetes Fahren mit 17, Unterlagen: Gültiger Personalausweis/Reisepass ...</a:t>
            </a:r>
          </a:p>
          <a:p>
            <a:r>
              <a:rPr lang="de-DE" sz="1400" kern="0" dirty="0"/>
              <a:t>Für die Beantragung eines Führungszeugnisses benötigen Sie Ihren Personalausweis/Reisepass ... </a:t>
            </a:r>
          </a:p>
          <a:p>
            <a:r>
              <a:rPr lang="de-DE" sz="1400" kern="0" dirty="0"/>
              <a:t>KFZ Kurzzeitkennzeichen, Unterlagen: Personalausweis oder Reisepass des Fahrzeughalters ...</a:t>
            </a:r>
          </a:p>
          <a:p>
            <a:r>
              <a:rPr lang="de-DE" sz="1400" kern="0" dirty="0"/>
              <a:t>Jahresfischereischein, Unterlagen: Personalausweis</a:t>
            </a:r>
          </a:p>
          <a:p>
            <a:r>
              <a:rPr lang="de-DE" sz="1400" kern="0" dirty="0"/>
              <a:t>Kirchenaustritt, Unterlagen: Personalausweis oder Reisepass (alternativ: Führerschein) </a:t>
            </a:r>
          </a:p>
          <a:p>
            <a:r>
              <a:rPr lang="de-DE" sz="1400" kern="0" dirty="0"/>
              <a:t>Vaterschaftsanerkennung/Mutterschaftsanerkennung, Der anerkennende Vater muss auf jeden Fall mitbringen: Ausweis (Personalausweis / Reisepass) ...</a:t>
            </a:r>
          </a:p>
          <a:p>
            <a:r>
              <a:rPr lang="de-DE" sz="1400" kern="0" dirty="0"/>
              <a:t>Waffenbesitzkarte, Unterlagen: Personalausweis oder Reisepass ...</a:t>
            </a:r>
          </a:p>
          <a:p>
            <a:pPr marL="0" indent="0">
              <a:buNone/>
            </a:pPr>
            <a:endParaRPr lang="de-DE" sz="1400" kern="0" dirty="0"/>
          </a:p>
        </p:txBody>
      </p:sp>
      <p:sp>
        <p:nvSpPr>
          <p:cNvPr id="6" name="AutoShape 5">
            <a:extLst>
              <a:ext uri="{FF2B5EF4-FFF2-40B4-BE49-F238E27FC236}">
                <a16:creationId xmlns:a16="http://schemas.microsoft.com/office/drawing/2014/main" id="{F0476650-0952-DD3A-CFA9-8C5EFD6E288F}"/>
              </a:ext>
            </a:extLst>
          </p:cNvPr>
          <p:cNvSpPr>
            <a:spLocks noChangeArrowheads="1"/>
          </p:cNvSpPr>
          <p:nvPr>
            <p:custDataLst>
              <p:tags r:id="rId1"/>
            </p:custDataLst>
          </p:nvPr>
        </p:nvSpPr>
        <p:spPr bwMode="gray">
          <a:xfrm>
            <a:off x="323850" y="3953446"/>
            <a:ext cx="8518525" cy="531158"/>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Eine Digitalisierung </a:t>
            </a:r>
            <a:r>
              <a:rPr lang="de-DE" sz="1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derartiger analoger Verfahren </a:t>
            </a: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kann nur mit eID erfolgen.</a:t>
            </a:r>
          </a:p>
        </p:txBody>
      </p:sp>
      <p:sp>
        <p:nvSpPr>
          <p:cNvPr id="8" name="AutoShape 5">
            <a:extLst>
              <a:ext uri="{FF2B5EF4-FFF2-40B4-BE49-F238E27FC236}">
                <a16:creationId xmlns:a16="http://schemas.microsoft.com/office/drawing/2014/main" id="{F37223E9-2E6C-744D-9D62-FD382F1C69A9}"/>
              </a:ext>
            </a:extLst>
          </p:cNvPr>
          <p:cNvSpPr>
            <a:spLocks noChangeArrowheads="1"/>
          </p:cNvSpPr>
          <p:nvPr>
            <p:custDataLst>
              <p:tags r:id="rId2"/>
            </p:custDataLst>
          </p:nvPr>
        </p:nvSpPr>
        <p:spPr bwMode="gray">
          <a:xfrm>
            <a:off x="323849" y="1018044"/>
            <a:ext cx="8518525" cy="532800"/>
          </a:xfrm>
          <a:prstGeom prst="roundRect">
            <a:avLst>
              <a:gd name="adj" fmla="val 16472"/>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lgn="ctr">
              <a:spcBef>
                <a:spcPct val="25000"/>
              </a:spcBef>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Beim analogen Verfahren ist entsprechend dem Rechtswesen häufig der Personalausweis für eine Identitätsfeststellung  erforderlich …</a:t>
            </a:r>
          </a:p>
        </p:txBody>
      </p:sp>
    </p:spTree>
    <p:extLst>
      <p:ext uri="{BB962C8B-B14F-4D97-AF65-F5344CB8AC3E}">
        <p14:creationId xmlns:p14="http://schemas.microsoft.com/office/powerpoint/2010/main" val="32180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A47BE-7B59-66ED-4079-B4CEA4BC502D}"/>
            </a:ext>
          </a:extLst>
        </p:cNvPr>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87B37792-FE82-2149-C64F-989506C165A3}"/>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90EF9FBF-1E71-AFA5-4CB3-31A5C2E0D5E5}"/>
              </a:ext>
            </a:extLst>
          </p:cNvPr>
          <p:cNvSpPr>
            <a:spLocks noGrp="1"/>
          </p:cNvSpPr>
          <p:nvPr>
            <p:ph type="title"/>
          </p:nvPr>
        </p:nvSpPr>
        <p:spPr>
          <a:xfrm>
            <a:off x="304800" y="134938"/>
            <a:ext cx="8743950" cy="1095375"/>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Einfach mit eID: Punktestand in Flensburg abfragen </a:t>
            </a:r>
            <a:endParaRPr lang="de-DE" dirty="0"/>
          </a:p>
        </p:txBody>
      </p:sp>
      <p:sp>
        <p:nvSpPr>
          <p:cNvPr id="6" name="Datumsplatzhalter 5">
            <a:extLst>
              <a:ext uri="{FF2B5EF4-FFF2-40B4-BE49-F238E27FC236}">
                <a16:creationId xmlns:a16="http://schemas.microsoft.com/office/drawing/2014/main" id="{2A7AA8E2-17B6-AB5D-1CD0-AC56B2B832B2}"/>
              </a:ext>
            </a:extLst>
          </p:cNvPr>
          <p:cNvSpPr>
            <a:spLocks noGrp="1"/>
          </p:cNvSpPr>
          <p:nvPr>
            <p:ph type="dt" sz="half" idx="10"/>
          </p:nvPr>
        </p:nvSpPr>
        <p:spPr/>
        <p:txBody>
          <a:bodyPr/>
          <a:lstStyle/>
          <a:p>
            <a:pPr>
              <a:defRPr/>
            </a:pPr>
            <a:r>
              <a:rPr lang="de-DE"/>
              <a:t>27. Juli 2026</a:t>
            </a:r>
            <a:endParaRPr lang="de-DE" dirty="0"/>
          </a:p>
        </p:txBody>
      </p:sp>
      <p:sp>
        <p:nvSpPr>
          <p:cNvPr id="7" name="Fußzeilenplatzhalter 6">
            <a:extLst>
              <a:ext uri="{FF2B5EF4-FFF2-40B4-BE49-F238E27FC236}">
                <a16:creationId xmlns:a16="http://schemas.microsoft.com/office/drawing/2014/main" id="{6102A1E1-83A9-F6A4-A560-7F8FDAFB5C5C}"/>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57" name="Textfeld 89">
            <a:extLst>
              <a:ext uri="{FF2B5EF4-FFF2-40B4-BE49-F238E27FC236}">
                <a16:creationId xmlns:a16="http://schemas.microsoft.com/office/drawing/2014/main" id="{46CEAE4D-99A7-97DB-99FE-4C7F86BCE1D6}"/>
              </a:ext>
            </a:extLst>
          </p:cNvPr>
          <p:cNvSpPr txBox="1"/>
          <p:nvPr/>
        </p:nvSpPr>
        <p:spPr>
          <a:xfrm>
            <a:off x="220900" y="835495"/>
            <a:ext cx="8827850" cy="707886"/>
          </a:xfrm>
          <a:prstGeom prst="rect">
            <a:avLst/>
          </a:prstGeom>
          <a:noFill/>
        </p:spPr>
        <p:txBody>
          <a:bodyPr wrap="square" rtlCol="0">
            <a:spAutoFit/>
          </a:bodyPr>
          <a:lstStyle/>
          <a:p>
            <a:pPr>
              <a:buClr>
                <a:srgbClr val="B7200E"/>
              </a:buClr>
            </a:pPr>
            <a:r>
              <a:rPr lang="de-DE" sz="2000" b="1" dirty="0">
                <a:solidFill>
                  <a:srgbClr val="5489C2"/>
                </a:solidFill>
                <a:latin typeface="Calibri" panose="020F0502020204030204" pitchFamily="34" charset="0"/>
              </a:rPr>
              <a:t>Eine einfache </a:t>
            </a:r>
            <a:r>
              <a:rPr lang="de-DE" sz="2000" b="1" dirty="0" err="1">
                <a:solidFill>
                  <a:srgbClr val="5489C2"/>
                </a:solidFill>
                <a:latin typeface="Calibri" panose="020F0502020204030204" pitchFamily="34" charset="0"/>
              </a:rPr>
              <a:t>Userjourney</a:t>
            </a:r>
            <a:r>
              <a:rPr lang="de-DE" sz="2000" b="1" dirty="0">
                <a:solidFill>
                  <a:srgbClr val="5489C2"/>
                </a:solidFill>
                <a:latin typeface="Calibri" panose="020F0502020204030204" pitchFamily="34" charset="0"/>
              </a:rPr>
              <a:t> für eID-Dienste: Smartphone und QR-Code </a:t>
            </a:r>
            <a:br>
              <a:rPr lang="de-DE" sz="2000" b="1" dirty="0">
                <a:solidFill>
                  <a:srgbClr val="5489C2"/>
                </a:solidFill>
                <a:latin typeface="Calibri" panose="020F0502020204030204" pitchFamily="34" charset="0"/>
              </a:rPr>
            </a:br>
            <a:r>
              <a:rPr lang="de-DE" sz="2000" b="1" dirty="0">
                <a:solidFill>
                  <a:srgbClr val="5489C2"/>
                </a:solidFill>
                <a:latin typeface="Calibri" panose="020F0502020204030204" pitchFamily="34" charset="0"/>
              </a:rPr>
              <a:t>Rufen Sie mit der eID einfach digital Ihren Punktestand in Flensburg ab</a:t>
            </a:r>
          </a:p>
        </p:txBody>
      </p:sp>
      <p:sp>
        <p:nvSpPr>
          <p:cNvPr id="5" name="Foliennummernplatzhalter 4">
            <a:extLst>
              <a:ext uri="{FF2B5EF4-FFF2-40B4-BE49-F238E27FC236}">
                <a16:creationId xmlns:a16="http://schemas.microsoft.com/office/drawing/2014/main" id="{F78ABF6E-CA9B-C8F3-6786-668625FA765D}"/>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90</a:t>
            </a:fld>
            <a:endParaRPr lang="de-DE" dirty="0"/>
          </a:p>
        </p:txBody>
      </p:sp>
      <p:pic>
        <p:nvPicPr>
          <p:cNvPr id="8" name="Grafik 7">
            <a:hlinkClick r:id="rId9"/>
            <a:extLst>
              <a:ext uri="{FF2B5EF4-FFF2-40B4-BE49-F238E27FC236}">
                <a16:creationId xmlns:a16="http://schemas.microsoft.com/office/drawing/2014/main" id="{6F163251-6946-1817-0EEC-002547A30CED}"/>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7274165" y="1540527"/>
            <a:ext cx="1252618" cy="2714006"/>
          </a:xfrm>
          <a:prstGeom prst="rect">
            <a:avLst/>
          </a:prstGeom>
        </p:spPr>
      </p:pic>
      <p:pic>
        <p:nvPicPr>
          <p:cNvPr id="9" name="Grafik 8">
            <a:extLst>
              <a:ext uri="{FF2B5EF4-FFF2-40B4-BE49-F238E27FC236}">
                <a16:creationId xmlns:a16="http://schemas.microsoft.com/office/drawing/2014/main" id="{CF576832-E3F9-F2C8-8E82-A7AAE91B21F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766160" y="2362205"/>
            <a:ext cx="2152950" cy="1223884"/>
          </a:xfrm>
          <a:prstGeom prst="rect">
            <a:avLst/>
          </a:prstGeom>
        </p:spPr>
      </p:pic>
      <p:sp>
        <p:nvSpPr>
          <p:cNvPr id="13" name="AutoShape 5">
            <a:extLst>
              <a:ext uri="{FF2B5EF4-FFF2-40B4-BE49-F238E27FC236}">
                <a16:creationId xmlns:a16="http://schemas.microsoft.com/office/drawing/2014/main" id="{B2CF5E9A-8E4C-F2AB-2311-4147DC6BC6A3}"/>
              </a:ext>
            </a:extLst>
          </p:cNvPr>
          <p:cNvSpPr>
            <a:spLocks noChangeArrowheads="1"/>
          </p:cNvSpPr>
          <p:nvPr>
            <p:custDataLst>
              <p:tags r:id="rId1"/>
            </p:custDataLst>
          </p:nvPr>
        </p:nvSpPr>
        <p:spPr bwMode="gray">
          <a:xfrm>
            <a:off x="323850" y="4253494"/>
            <a:ext cx="8518525" cy="531158"/>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Punktestand in Flensburg kann mit dem Online-Ausweis (eID) und der zugehörigen PIN am Smartphone in wenigen Minuten abgefragt werden.</a:t>
            </a:r>
          </a:p>
        </p:txBody>
      </p:sp>
      <p:sp>
        <p:nvSpPr>
          <p:cNvPr id="14" name="AutoShape 5">
            <a:extLst>
              <a:ext uri="{FF2B5EF4-FFF2-40B4-BE49-F238E27FC236}">
                <a16:creationId xmlns:a16="http://schemas.microsoft.com/office/drawing/2014/main" id="{2CEAA190-6CEE-A163-F7BD-62636476C01E}"/>
              </a:ext>
            </a:extLst>
          </p:cNvPr>
          <p:cNvSpPr>
            <a:spLocks noChangeArrowheads="1"/>
          </p:cNvSpPr>
          <p:nvPr>
            <p:custDataLst>
              <p:tags r:id="rId2"/>
            </p:custDataLst>
          </p:nvPr>
        </p:nvSpPr>
        <p:spPr bwMode="gray">
          <a:xfrm>
            <a:off x="347899"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1</a:t>
            </a:r>
          </a:p>
        </p:txBody>
      </p:sp>
      <p:sp>
        <p:nvSpPr>
          <p:cNvPr id="15" name="AutoShape 5">
            <a:extLst>
              <a:ext uri="{FF2B5EF4-FFF2-40B4-BE49-F238E27FC236}">
                <a16:creationId xmlns:a16="http://schemas.microsoft.com/office/drawing/2014/main" id="{B38D78FC-AAA5-AC50-9C90-5D40999DD354}"/>
              </a:ext>
            </a:extLst>
          </p:cNvPr>
          <p:cNvSpPr>
            <a:spLocks noChangeArrowheads="1"/>
          </p:cNvSpPr>
          <p:nvPr>
            <p:custDataLst>
              <p:tags r:id="rId3"/>
            </p:custDataLst>
          </p:nvPr>
        </p:nvSpPr>
        <p:spPr bwMode="gray">
          <a:xfrm>
            <a:off x="2526130" y="1600401"/>
            <a:ext cx="2060021"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Schritt 2</a:t>
            </a:r>
          </a:p>
        </p:txBody>
      </p:sp>
      <p:sp>
        <p:nvSpPr>
          <p:cNvPr id="16" name="AutoShape 9" descr="Verlauf_weiss_grau">
            <a:extLst>
              <a:ext uri="{FF2B5EF4-FFF2-40B4-BE49-F238E27FC236}">
                <a16:creationId xmlns:a16="http://schemas.microsoft.com/office/drawing/2014/main" id="{3BB50EDC-D6F6-3DA2-A55D-6CE2C1E95538}"/>
              </a:ext>
            </a:extLst>
          </p:cNvPr>
          <p:cNvSpPr>
            <a:spLocks noChangeArrowheads="1"/>
          </p:cNvSpPr>
          <p:nvPr>
            <p:custDataLst>
              <p:tags r:id="rId4"/>
            </p:custDataLst>
          </p:nvPr>
        </p:nvSpPr>
        <p:spPr bwMode="gray">
          <a:xfrm>
            <a:off x="347899" y="1973727"/>
            <a:ext cx="2060021" cy="2055730"/>
          </a:xfrm>
          <a:prstGeom prst="roundRect">
            <a:avLst>
              <a:gd name="adj" fmla="val 6676"/>
            </a:avLst>
          </a:prstGeom>
          <a:blipFill dpi="0" rotWithShape="1">
            <a:blip r:embed="rId12"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AusweisApp installieren und Transport-Pin aus dem PIN-Brief in die persönliche PIN ändern</a:t>
            </a:r>
          </a:p>
        </p:txBody>
      </p:sp>
      <p:sp>
        <p:nvSpPr>
          <p:cNvPr id="17" name="AutoShape 10" descr="Verlauf_weiss_grau">
            <a:extLst>
              <a:ext uri="{FF2B5EF4-FFF2-40B4-BE49-F238E27FC236}">
                <a16:creationId xmlns:a16="http://schemas.microsoft.com/office/drawing/2014/main" id="{5C74CBC5-2722-C011-5435-D38C2B27B7EF}"/>
              </a:ext>
            </a:extLst>
          </p:cNvPr>
          <p:cNvSpPr>
            <a:spLocks noChangeArrowheads="1"/>
          </p:cNvSpPr>
          <p:nvPr>
            <p:custDataLst>
              <p:tags r:id="rId5"/>
            </p:custDataLst>
          </p:nvPr>
        </p:nvSpPr>
        <p:spPr bwMode="gray">
          <a:xfrm>
            <a:off x="2526130" y="1973727"/>
            <a:ext cx="2060021" cy="2055729"/>
          </a:xfrm>
          <a:prstGeom prst="roundRect">
            <a:avLst>
              <a:gd name="adj" fmla="val 6676"/>
            </a:avLst>
          </a:prstGeom>
          <a:blipFill dpi="0" rotWithShape="1">
            <a:blip r:embed="rId12" cstate="print"/>
            <a:srcRect/>
            <a:stretch>
              <a:fillRect/>
            </a:stretch>
          </a:blipFill>
          <a:ln w="6350" algn="ctr">
            <a:solidFill>
              <a:srgbClr val="999999"/>
            </a:solidFill>
            <a:round/>
            <a:headEnd/>
            <a:tailEnd/>
          </a:ln>
          <a:effectLst/>
        </p:spPr>
        <p:txBody>
          <a:bodyPr lIns="72000" tIns="36000" rIns="0" bIns="72000"/>
          <a:lstStyle/>
          <a:p>
            <a:pPr marL="1588" lvl="1">
              <a:spcBef>
                <a:spcPct val="25000"/>
              </a:spcBef>
            </a:pPr>
            <a:r>
              <a:rPr lang="de-DE" sz="1400" dirty="0">
                <a:latin typeface="+mn-lt"/>
              </a:rPr>
              <a:t>Online Registerauskunft zur Punkteauskunft in Flensburg aufrufen</a:t>
            </a:r>
          </a:p>
          <a:p>
            <a:pPr marL="1588" lvl="1">
              <a:spcBef>
                <a:spcPct val="25000"/>
              </a:spcBef>
            </a:pPr>
            <a:endParaRPr lang="de-DE" sz="1400" dirty="0">
              <a:latin typeface="+mn-lt"/>
            </a:endParaRPr>
          </a:p>
        </p:txBody>
      </p:sp>
      <p:grpSp>
        <p:nvGrpSpPr>
          <p:cNvPr id="3" name="Group 367">
            <a:extLst>
              <a:ext uri="{FF2B5EF4-FFF2-40B4-BE49-F238E27FC236}">
                <a16:creationId xmlns:a16="http://schemas.microsoft.com/office/drawing/2014/main" id="{00B2F9A7-0A52-F11C-5C27-FB2879959A8B}"/>
              </a:ext>
            </a:extLst>
          </p:cNvPr>
          <p:cNvGrpSpPr/>
          <p:nvPr/>
        </p:nvGrpSpPr>
        <p:grpSpPr>
          <a:xfrm>
            <a:off x="457200" y="3081891"/>
            <a:ext cx="1917108" cy="830338"/>
            <a:chOff x="0" y="0"/>
            <a:chExt cx="4467274" cy="1935089"/>
          </a:xfrm>
        </p:grpSpPr>
        <p:pic>
          <p:nvPicPr>
            <p:cNvPr id="10" name="Picture 368">
              <a:extLst>
                <a:ext uri="{FF2B5EF4-FFF2-40B4-BE49-F238E27FC236}">
                  <a16:creationId xmlns:a16="http://schemas.microsoft.com/office/drawing/2014/main" id="{4F70C5E6-9B3E-EE94-D65A-2DA871E49F6F}"/>
                </a:ext>
              </a:extLst>
            </p:cNvPr>
            <p:cNvPicPr>
              <a:picLocks/>
            </p:cNvPicPr>
            <p:nvPr/>
          </p:nvPicPr>
          <p:blipFill rotWithShape="1">
            <a:blip r:embed="rId13" cstate="print">
              <a:extLst>
                <a:ext uri="{28A0092B-C50C-407E-A947-70E740481C1C}">
                  <a14:useLocalDpi xmlns:a14="http://schemas.microsoft.com/office/drawing/2010/main" val="0"/>
                </a:ext>
              </a:extLst>
            </a:blip>
            <a:srcRect l="2516" t="3022" r="2858" b="3288"/>
            <a:stretch/>
          </p:blipFill>
          <p:spPr bwMode="auto">
            <a:xfrm>
              <a:off x="14068" y="675249"/>
              <a:ext cx="1259205" cy="1259205"/>
            </a:xfrm>
            <a:prstGeom prst="rect">
              <a:avLst/>
            </a:prstGeom>
            <a:noFill/>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1E399CE1-647E-EF25-3711-B7C638D14D25}"/>
                </a:ext>
              </a:extLst>
            </p:cNvPr>
            <p:cNvPicPr>
              <a:picLocks/>
            </p:cNvPicPr>
            <p:nvPr/>
          </p:nvPicPr>
          <p:blipFill rotWithShape="1">
            <a:blip r:embed="rId14" cstate="print">
              <a:extLst>
                <a:ext uri="{28A0092B-C50C-407E-A947-70E740481C1C}">
                  <a14:useLocalDpi xmlns:a14="http://schemas.microsoft.com/office/drawing/2010/main" val="0"/>
                </a:ext>
              </a:extLst>
            </a:blip>
            <a:srcRect l="1052" t="-9813" r="63"/>
            <a:stretch/>
          </p:blipFill>
          <p:spPr bwMode="auto">
            <a:xfrm>
              <a:off x="0" y="0"/>
              <a:ext cx="1284605" cy="481965"/>
            </a:xfrm>
            <a:prstGeom prst="rect">
              <a:avLst/>
            </a:prstGeom>
            <a:ln>
              <a:noFill/>
            </a:ln>
            <a:extLst>
              <a:ext uri="{53640926-AAD7-44D8-BBD7-CCE9431645EC}">
                <a14:shadowObscured xmlns:a14="http://schemas.microsoft.com/office/drawing/2010/main"/>
              </a:ext>
            </a:extLst>
          </p:spPr>
        </p:pic>
        <p:pic>
          <p:nvPicPr>
            <p:cNvPr id="18" name="Grafik 17">
              <a:extLst>
                <a:ext uri="{FF2B5EF4-FFF2-40B4-BE49-F238E27FC236}">
                  <a16:creationId xmlns:a16="http://schemas.microsoft.com/office/drawing/2014/main" id="{8BEA93D4-D7B7-33EA-2B4F-1BCC81C7C572}"/>
                </a:ext>
              </a:extLst>
            </p:cNvPr>
            <p:cNvPicPr>
              <a:picLocks/>
            </p:cNvPicPr>
            <p:nvPr/>
          </p:nvPicPr>
          <p:blipFill rotWithShape="1">
            <a:blip r:embed="rId15" cstate="print">
              <a:extLst>
                <a:ext uri="{28A0092B-C50C-407E-A947-70E740481C1C}">
                  <a14:useLocalDpi xmlns:a14="http://schemas.microsoft.com/office/drawing/2010/main" val="0"/>
                </a:ext>
              </a:extLst>
            </a:blip>
            <a:srcRect l="1110" t="556" r="1424" b="3145"/>
            <a:stretch/>
          </p:blipFill>
          <p:spPr bwMode="auto">
            <a:xfrm>
              <a:off x="1603717" y="661182"/>
              <a:ext cx="1259840" cy="1259840"/>
            </a:xfrm>
            <a:prstGeom prst="rect">
              <a:avLst/>
            </a:prstGeom>
            <a:ln>
              <a:noFill/>
            </a:ln>
            <a:extLst>
              <a:ext uri="{53640926-AAD7-44D8-BBD7-CCE9431645EC}">
                <a14:shadowObscured xmlns:a14="http://schemas.microsoft.com/office/drawing/2010/main"/>
              </a:ext>
            </a:extLst>
          </p:spPr>
        </p:pic>
        <p:pic>
          <p:nvPicPr>
            <p:cNvPr id="19" name="Grafik 18">
              <a:extLst>
                <a:ext uri="{FF2B5EF4-FFF2-40B4-BE49-F238E27FC236}">
                  <a16:creationId xmlns:a16="http://schemas.microsoft.com/office/drawing/2014/main" id="{A6ED130F-4E1C-E3A4-91D4-06B13231164F}"/>
                </a:ext>
              </a:extLst>
            </p:cNvPr>
            <p:cNvPicPr>
              <a:picLocks/>
            </p:cNvPicPr>
            <p:nvPr/>
          </p:nvPicPr>
          <p:blipFill rotWithShape="1">
            <a:blip r:embed="rId16" cstate="print">
              <a:extLst>
                <a:ext uri="{28A0092B-C50C-407E-A947-70E740481C1C}">
                  <a14:useLocalDpi xmlns:a14="http://schemas.microsoft.com/office/drawing/2010/main" val="0"/>
                </a:ext>
              </a:extLst>
            </a:blip>
            <a:srcRect/>
            <a:stretch/>
          </p:blipFill>
          <p:spPr bwMode="auto">
            <a:xfrm>
              <a:off x="1617785" y="56271"/>
              <a:ext cx="1234440" cy="406400"/>
            </a:xfrm>
            <a:prstGeom prst="rect">
              <a:avLst/>
            </a:prstGeom>
            <a:ln>
              <a:noFill/>
            </a:ln>
            <a:extLst>
              <a:ext uri="{53640926-AAD7-44D8-BBD7-CCE9431645EC}">
                <a14:shadowObscured xmlns:a14="http://schemas.microsoft.com/office/drawing/2010/main"/>
              </a:ext>
            </a:extLst>
          </p:spPr>
        </p:pic>
        <p:pic>
          <p:nvPicPr>
            <p:cNvPr id="20" name="Grafik 19">
              <a:extLst>
                <a:ext uri="{FF2B5EF4-FFF2-40B4-BE49-F238E27FC236}">
                  <a16:creationId xmlns:a16="http://schemas.microsoft.com/office/drawing/2014/main" id="{C0454E7D-AD6B-6A57-E51B-2A1F4AB8EAD1}"/>
                </a:ext>
              </a:extLst>
            </p:cNvPr>
            <p:cNvPicPr>
              <a:picLocks/>
            </p:cNvPicPr>
            <p:nvPr/>
          </p:nvPicPr>
          <p:blipFill rotWithShape="1">
            <a:blip r:embed="rId17" cstate="print">
              <a:extLst>
                <a:ext uri="{28A0092B-C50C-407E-A947-70E740481C1C}">
                  <a14:useLocalDpi xmlns:a14="http://schemas.microsoft.com/office/drawing/2010/main" val="0"/>
                </a:ext>
              </a:extLst>
            </a:blip>
            <a:srcRect l="2758" t="1" r="3441" b="2932"/>
            <a:stretch/>
          </p:blipFill>
          <p:spPr bwMode="auto">
            <a:xfrm>
              <a:off x="3207434" y="675249"/>
              <a:ext cx="1259840" cy="1259840"/>
            </a:xfrm>
            <a:prstGeom prst="rect">
              <a:avLst/>
            </a:prstGeom>
            <a:ln>
              <a:noFill/>
            </a:ln>
            <a:extLst>
              <a:ext uri="{53640926-AAD7-44D8-BBD7-CCE9431645EC}">
                <a14:shadowObscured xmlns:a14="http://schemas.microsoft.com/office/drawing/2010/main"/>
              </a:ext>
            </a:extLst>
          </p:spPr>
        </p:pic>
        <p:pic>
          <p:nvPicPr>
            <p:cNvPr id="21" name="Grafik 20">
              <a:extLst>
                <a:ext uri="{FF2B5EF4-FFF2-40B4-BE49-F238E27FC236}">
                  <a16:creationId xmlns:a16="http://schemas.microsoft.com/office/drawing/2014/main" id="{6B035215-CEAC-E81E-2CB9-7691FF8FC114}"/>
                </a:ext>
              </a:extLst>
            </p:cNvPr>
            <p:cNvPicPr>
              <a:picLocks/>
            </p:cNvPicPr>
            <p:nvPr/>
          </p:nvPicPr>
          <p:blipFill>
            <a:blip r:embed="rId18" cstate="print">
              <a:extLst>
                <a:ext uri="{28A0092B-C50C-407E-A947-70E740481C1C}">
                  <a14:useLocalDpi xmlns:a14="http://schemas.microsoft.com/office/drawing/2010/main" val="0"/>
                </a:ext>
              </a:extLst>
            </a:blip>
            <a:stretch>
              <a:fillRect/>
            </a:stretch>
          </p:blipFill>
          <p:spPr>
            <a:xfrm>
              <a:off x="3207434" y="56271"/>
              <a:ext cx="1259840" cy="395605"/>
            </a:xfrm>
            <a:prstGeom prst="rect">
              <a:avLst/>
            </a:prstGeom>
          </p:spPr>
        </p:pic>
      </p:grpSp>
      <p:sp>
        <p:nvSpPr>
          <p:cNvPr id="24" name="AutoShape 5">
            <a:extLst>
              <a:ext uri="{FF2B5EF4-FFF2-40B4-BE49-F238E27FC236}">
                <a16:creationId xmlns:a16="http://schemas.microsoft.com/office/drawing/2014/main" id="{5A0B6FC2-738F-800F-DE5E-6F2C9F34A686}"/>
              </a:ext>
            </a:extLst>
          </p:cNvPr>
          <p:cNvSpPr>
            <a:spLocks noChangeArrowheads="1"/>
          </p:cNvSpPr>
          <p:nvPr>
            <p:custDataLst>
              <p:tags r:id="rId6"/>
            </p:custDataLst>
          </p:nvPr>
        </p:nvSpPr>
        <p:spPr bwMode="gray">
          <a:xfrm>
            <a:off x="2650299" y="3108600"/>
            <a:ext cx="1811973" cy="171821"/>
          </a:xfrm>
          <a:prstGeom prst="roundRect">
            <a:avLst>
              <a:gd name="adj" fmla="val 27449"/>
            </a:avLst>
          </a:prstGeom>
          <a:solidFill>
            <a:schemeClr val="tx1"/>
          </a:solidFill>
          <a:ln w="6350" algn="ctr">
            <a:solidFill>
              <a:srgbClr val="333333"/>
            </a:solidFill>
            <a:round/>
            <a:headEnd/>
            <a:tailEnd/>
          </a:ln>
          <a:effectLst/>
        </p:spPr>
        <p:txBody>
          <a:bodyPr lIns="72000" tIns="72000" rIns="72000" bIns="72000" anchor="ctr"/>
          <a:lstStyle/>
          <a:p>
            <a:pPr>
              <a:spcBef>
                <a:spcPct val="25000"/>
              </a:spcBef>
            </a:pPr>
            <a:r>
              <a:rPr lang="de-DE" sz="700" b="1" dirty="0">
                <a:solidFill>
                  <a:schemeClr val="bg1"/>
                </a:solidFill>
                <a:latin typeface="+mn-lt"/>
                <a:ea typeface="ＭＳ Ｐゴシック" pitchFamily="34" charset="-128"/>
                <a:cs typeface="Arial" pitchFamily="34" charset="0"/>
              </a:rPr>
              <a:t>Link: Punkteauskunft in Flensburg</a:t>
            </a:r>
          </a:p>
        </p:txBody>
      </p:sp>
      <p:pic>
        <p:nvPicPr>
          <p:cNvPr id="22" name="Grafik 21">
            <a:extLst>
              <a:ext uri="{FF2B5EF4-FFF2-40B4-BE49-F238E27FC236}">
                <a16:creationId xmlns:a16="http://schemas.microsoft.com/office/drawing/2014/main" id="{6477A512-5AEB-7EEF-B783-B62D71BE39EF}"/>
              </a:ext>
            </a:extLst>
          </p:cNvPr>
          <p:cNvPicPr>
            <a:picLocks noChangeAspect="1"/>
          </p:cNvPicPr>
          <p:nvPr/>
        </p:nvPicPr>
        <p:blipFill>
          <a:blip r:embed="rId19"/>
          <a:stretch>
            <a:fillRect/>
          </a:stretch>
        </p:blipFill>
        <p:spPr>
          <a:xfrm>
            <a:off x="3187369" y="3371637"/>
            <a:ext cx="576734" cy="552577"/>
          </a:xfrm>
          <a:prstGeom prst="rect">
            <a:avLst/>
          </a:prstGeom>
        </p:spPr>
      </p:pic>
      <p:sp>
        <p:nvSpPr>
          <p:cNvPr id="11" name="Textfeld 89">
            <a:extLst>
              <a:ext uri="{FF2B5EF4-FFF2-40B4-BE49-F238E27FC236}">
                <a16:creationId xmlns:a16="http://schemas.microsoft.com/office/drawing/2014/main" id="{B55CC00E-5C01-2A54-04C5-7369B18DA544}"/>
              </a:ext>
            </a:extLst>
          </p:cNvPr>
          <p:cNvSpPr txBox="1"/>
          <p:nvPr/>
        </p:nvSpPr>
        <p:spPr>
          <a:xfrm>
            <a:off x="4704361" y="1536052"/>
            <a:ext cx="2827070" cy="954107"/>
          </a:xfrm>
          <a:prstGeom prst="rect">
            <a:avLst/>
          </a:prstGeom>
          <a:noFill/>
        </p:spPr>
        <p:txBody>
          <a:bodyPr wrap="square" rtlCol="0">
            <a:spAutoFit/>
          </a:bodyPr>
          <a:lstStyle/>
          <a:p>
            <a:pPr>
              <a:buClr>
                <a:srgbClr val="B7200E"/>
              </a:buClr>
            </a:pPr>
            <a:r>
              <a:rPr lang="de-DE" sz="2800" b="1" dirty="0">
                <a:solidFill>
                  <a:srgbClr val="5489C2"/>
                </a:solidFill>
                <a:latin typeface="Calibri" panose="020F0502020204030204" pitchFamily="34" charset="0"/>
              </a:rPr>
              <a:t>Punktestand in</a:t>
            </a:r>
            <a:br>
              <a:rPr lang="de-DE" sz="2800" b="1" dirty="0">
                <a:solidFill>
                  <a:srgbClr val="5489C2"/>
                </a:solidFill>
                <a:latin typeface="Calibri" panose="020F0502020204030204" pitchFamily="34" charset="0"/>
              </a:rPr>
            </a:br>
            <a:r>
              <a:rPr lang="de-DE" sz="2800" b="1" dirty="0">
                <a:solidFill>
                  <a:srgbClr val="5489C2"/>
                </a:solidFill>
                <a:latin typeface="Calibri" panose="020F0502020204030204" pitchFamily="34" charset="0"/>
              </a:rPr>
              <a:t>Flensburg</a:t>
            </a:r>
          </a:p>
        </p:txBody>
      </p:sp>
    </p:spTree>
    <p:extLst>
      <p:ext uri="{BB962C8B-B14F-4D97-AF65-F5344CB8AC3E}">
        <p14:creationId xmlns:p14="http://schemas.microsoft.com/office/powerpoint/2010/main" val="1452145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35DB64EE-F431-42B9-8410-ADCB32BD1DD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sp>
        <p:nvSpPr>
          <p:cNvPr id="272389" name="AutoShape 5"/>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i-Kfz Lane</a:t>
            </a:r>
          </a:p>
        </p:txBody>
      </p:sp>
      <p:sp>
        <p:nvSpPr>
          <p:cNvPr id="2" name="AutoShape 5"/>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778851" y="3169404"/>
            <a:ext cx="1595780" cy="1008457"/>
          </a:xfrm>
          <a:prstGeom prst="rect">
            <a:avLst/>
          </a:prstGeom>
        </p:spPr>
      </p:pic>
      <p:sp>
        <p:nvSpPr>
          <p:cNvPr id="3" name="Datumsplatzhalter 2"/>
          <p:cNvSpPr>
            <a:spLocks noGrp="1"/>
          </p:cNvSpPr>
          <p:nvPr>
            <p:ph type="dt" sz="half" idx="10"/>
          </p:nvPr>
        </p:nvSpPr>
        <p:spPr/>
        <p:txBody>
          <a:bodyPr/>
          <a:lstStyle/>
          <a:p>
            <a:pPr>
              <a:defRPr/>
            </a:pPr>
            <a:r>
              <a:rPr lang="de-DE"/>
              <a:t>27. Juli 2026</a:t>
            </a:r>
            <a:endParaRPr lang="de-DE" dirty="0"/>
          </a:p>
        </p:txBody>
      </p:sp>
      <p:sp>
        <p:nvSpPr>
          <p:cNvPr id="4" name="Fußzeilenplatzhalter 3"/>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7" name="Foliennummernplatzhalter 6">
            <a:extLst>
              <a:ext uri="{FF2B5EF4-FFF2-40B4-BE49-F238E27FC236}">
                <a16:creationId xmlns:a16="http://schemas.microsoft.com/office/drawing/2014/main" id="{21AA79FD-6592-4046-A26D-46058A12B27B}"/>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91</a:t>
            </a:fld>
            <a:endParaRPr lang="de-DE" dirty="0"/>
          </a:p>
        </p:txBody>
      </p:sp>
      <p:sp>
        <p:nvSpPr>
          <p:cNvPr id="5" name="Textfeld 4">
            <a:extLst>
              <a:ext uri="{FF2B5EF4-FFF2-40B4-BE49-F238E27FC236}">
                <a16:creationId xmlns:a16="http://schemas.microsoft.com/office/drawing/2014/main" id="{15EA7463-8D0D-43AF-3E33-2BE5204DB7ED}"/>
              </a:ext>
            </a:extLst>
          </p:cNvPr>
          <p:cNvSpPr txBox="1"/>
          <p:nvPr/>
        </p:nvSpPr>
        <p:spPr>
          <a:xfrm>
            <a:off x="2078736" y="4409542"/>
            <a:ext cx="5218095" cy="246221"/>
          </a:xfrm>
          <a:prstGeom prst="rect">
            <a:avLst/>
          </a:prstGeom>
          <a:noFill/>
        </p:spPr>
        <p:txBody>
          <a:bodyPr wrap="none" rtlCol="0">
            <a:spAutoFit/>
          </a:bodyPr>
          <a:lstStyle/>
          <a:p>
            <a:r>
              <a:rPr lang="de-DE" u="sng" dirty="0">
                <a:hlinkClick r:id="rId6"/>
              </a:rPr>
              <a:t>https://bmdv.bund.de/SharedDocs/DE/Artikel/StV/Strassenverkehr/internetbasierte-fahrzeugzulassung.html</a:t>
            </a:r>
            <a:endParaRPr lang="de-DE" dirty="0"/>
          </a:p>
        </p:txBody>
      </p:sp>
    </p:spTree>
    <p:extLst>
      <p:ext uri="{BB962C8B-B14F-4D97-AF65-F5344CB8AC3E}">
        <p14:creationId xmlns:p14="http://schemas.microsoft.com/office/powerpoint/2010/main" val="123560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C195A0A-7A9B-4B64-826F-3C52C49A5AB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dirty="0"/>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5" name="Foliennummernplatzhalter 4">
            <a:extLst>
              <a:ext uri="{FF2B5EF4-FFF2-40B4-BE49-F238E27FC236}">
                <a16:creationId xmlns:a16="http://schemas.microsoft.com/office/drawing/2014/main" id="{1D23C19E-6F9B-4E32-9D69-BEEFAAB5CC8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92</a:t>
            </a:fld>
            <a:endParaRPr lang="de-DE" dirty="0"/>
          </a:p>
        </p:txBody>
      </p:sp>
      <p:sp>
        <p:nvSpPr>
          <p:cNvPr id="3" name="Inhaltsplatzhalter 2">
            <a:extLst>
              <a:ext uri="{FF2B5EF4-FFF2-40B4-BE49-F238E27FC236}">
                <a16:creationId xmlns:a16="http://schemas.microsoft.com/office/drawing/2014/main" id="{BDD4B999-EE88-46DB-602C-050F95BC816B}"/>
              </a:ext>
            </a:extLst>
          </p:cNvPr>
          <p:cNvSpPr txBox="1">
            <a:spLocks/>
          </p:cNvSpPr>
          <p:nvPr/>
        </p:nvSpPr>
        <p:spPr bwMode="auto">
          <a:xfrm>
            <a:off x="306388" y="886047"/>
            <a:ext cx="8700108" cy="33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i-Kfz Stufe 4 ist am 1. September 2023 in Kraft getreten</a:t>
            </a:r>
          </a:p>
          <a:p>
            <a:pPr marL="285750" indent="-285750"/>
            <a:r>
              <a:rPr lang="de-DE" altLang="de-DE" sz="1200" dirty="0"/>
              <a:t>Im Jahr 2015 wurde mit Stufe 1 der internetbasierten Kfz-Zulassung (i-Kfz) gestartet. Es folgten die Stufen 2 und 3, welche eine Online-Zulassung für Privatpersonen möglich gemacht haben. Allerdings musste man nach einer Online-Zulassung mehrere Tage auf die Zusendung der Dokumente und Plaketten/Kennzeichen warten, bevor man losfahren konnte. </a:t>
            </a:r>
          </a:p>
          <a:p>
            <a:pPr marL="285750" indent="-285750"/>
            <a:r>
              <a:rPr lang="de-DE" altLang="de-DE" sz="1200" dirty="0"/>
              <a:t>Seit dem 1. September 2023 ist i-Kfz Stufe 4 in Kraft. Damit erhalten auch juristische Personen die Möglichkeit, ihren Zulassungsvorgang zu vereinfachen. Diese waren bisher von der digitalen Zulassung ausgeschlossen. </a:t>
            </a:r>
            <a:br>
              <a:rPr lang="de-DE" altLang="de-DE" sz="1200" dirty="0"/>
            </a:br>
            <a:r>
              <a:rPr lang="de-DE" altLang="de-DE" sz="1200" b="1" dirty="0"/>
              <a:t>Eine echte Neuartigkeit an der neuen Bestimmung ist, dass nach der online Zulassung sofortiges Losfahren gilt. </a:t>
            </a:r>
            <a:r>
              <a:rPr lang="de-DE" altLang="de-DE" sz="1200" dirty="0"/>
              <a:t>Sie dürfen also auch ohne aktualisierte Zulassungsbescheinigung mit dem neu angemeldeten Fahrzeug sofort losfahren. Selbst, wenn ihr Fahrzeug noch über keine Plakette auf den Nummernschildern verfügt. Sie erhalten durch die digitale Zulassung einen Nachweis als PDF über die Fahrzeuganmeldung. Dieser muss ausgedruckt und gut sichtbar in die Windschutzscheibe gelegt werden! Damit ist es Ihnen erlaubt, das entsprechende Fahrzeug nach der Online-Zulassung mit Kennzeichen ohne Plaketten zu fahren. Insgesamt gilt dies für zehn Tage nach Beantragung der Zulassung. Innerhalb dieser Zeit sollten die Plaketten für die Nummernschilder sowie die Zulassungsbescheinigungen im Original bei Ihnen eintreffen.</a:t>
            </a:r>
          </a:p>
          <a:p>
            <a:pPr marL="285750" indent="-285750"/>
            <a:endParaRPr lang="de-DE" altLang="de-DE" sz="1200" dirty="0"/>
          </a:p>
        </p:txBody>
      </p:sp>
      <p:sp>
        <p:nvSpPr>
          <p:cNvPr id="8" name="AutoShape 5">
            <a:extLst>
              <a:ext uri="{FF2B5EF4-FFF2-40B4-BE49-F238E27FC236}">
                <a16:creationId xmlns:a16="http://schemas.microsoft.com/office/drawing/2014/main" id="{8256B5E7-0B5E-E3E1-9064-1F0778F6C021}"/>
              </a:ext>
            </a:extLst>
          </p:cNvPr>
          <p:cNvSpPr>
            <a:spLocks noChangeArrowheads="1"/>
          </p:cNvSpPr>
          <p:nvPr>
            <p:custDataLst>
              <p:tags r:id="rId1"/>
            </p:custDataLst>
          </p:nvPr>
        </p:nvSpPr>
        <p:spPr bwMode="gray">
          <a:xfrm>
            <a:off x="323850" y="3953445"/>
            <a:ext cx="8518525" cy="855037"/>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Autohändler können durch aktives Unterstützen der Kunden bei deren Online-Zulassung an einem i-Kfz-Terminal einen attraktiven neuen  Kundenservice anbieten:</a:t>
            </a:r>
          </a:p>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Auto kaufen, online zulassen und sofort losfahren! </a:t>
            </a:r>
          </a:p>
        </p:txBody>
      </p:sp>
    </p:spTree>
    <p:extLst>
      <p:ext uri="{BB962C8B-B14F-4D97-AF65-F5344CB8AC3E}">
        <p14:creationId xmlns:p14="http://schemas.microsoft.com/office/powerpoint/2010/main" val="3788708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3C195A0A-7A9B-4B64-826F-3C52C49A5AB9}"/>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dirty="0"/>
          </a:p>
        </p:txBody>
      </p:sp>
      <p:sp>
        <p:nvSpPr>
          <p:cNvPr id="6" name="Datumsplatzhalter 5"/>
          <p:cNvSpPr>
            <a:spLocks noGrp="1"/>
          </p:cNvSpPr>
          <p:nvPr>
            <p:ph type="dt" sz="half" idx="10"/>
          </p:nvPr>
        </p:nvSpPr>
        <p:spPr/>
        <p:txBody>
          <a:bodyPr/>
          <a:lstStyle/>
          <a:p>
            <a:pPr>
              <a:defRPr/>
            </a:pPr>
            <a:r>
              <a:rPr lang="de-DE"/>
              <a:t>27. Juli 2026</a:t>
            </a:r>
            <a:endParaRPr lang="de-DE" dirty="0"/>
          </a:p>
        </p:txBody>
      </p:sp>
      <p:sp>
        <p:nvSpPr>
          <p:cNvPr id="7" name="Fußzeilenplatzhalter 6"/>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grpSp>
        <p:nvGrpSpPr>
          <p:cNvPr id="35" name="Gruppieren 34">
            <a:extLst>
              <a:ext uri="{FF2B5EF4-FFF2-40B4-BE49-F238E27FC236}">
                <a16:creationId xmlns:a16="http://schemas.microsoft.com/office/drawing/2014/main" id="{E087919A-1636-3EFC-5DCA-EE04F444D05A}"/>
              </a:ext>
            </a:extLst>
          </p:cNvPr>
          <p:cNvGrpSpPr/>
          <p:nvPr/>
        </p:nvGrpSpPr>
        <p:grpSpPr>
          <a:xfrm>
            <a:off x="220900" y="835495"/>
            <a:ext cx="8827850" cy="2325549"/>
            <a:chOff x="220900" y="835495"/>
            <a:chExt cx="8827850" cy="2325549"/>
          </a:xfrm>
        </p:grpSpPr>
        <p:sp>
          <p:nvSpPr>
            <p:cNvPr id="57" name="Textfeld 89"/>
            <p:cNvSpPr txBox="1"/>
            <p:nvPr/>
          </p:nvSpPr>
          <p:spPr>
            <a:xfrm>
              <a:off x="220900" y="835495"/>
              <a:ext cx="8827850" cy="400110"/>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8AB27"/>
                  </a:solidFill>
                  <a:latin typeface="Calibri" panose="020F0502020204030204" pitchFamily="34" charset="0"/>
                </a:rPr>
                <a:t>Entweder Sie warten Tage bis Ihr Fahrzeug auf dem Amt zugelassen wurde …</a:t>
              </a:r>
            </a:p>
          </p:txBody>
        </p:sp>
        <p:pic>
          <p:nvPicPr>
            <p:cNvPr id="79" name="Picture 2" descr="C:\Users\bastian.k\Desktop\straße.png">
              <a:extLst>
                <a:ext uri="{FF2B5EF4-FFF2-40B4-BE49-F238E27FC236}">
                  <a16:creationId xmlns:a16="http://schemas.microsoft.com/office/drawing/2014/main" id="{045F3E59-F8F9-494A-A4E9-36B2DCEE048C}"/>
                </a:ext>
              </a:extLst>
            </p:cNvPr>
            <p:cNvPicPr>
              <a:picLocks noChangeAspect="1" noChangeArrowheads="1"/>
            </p:cNvPicPr>
            <p:nvPr/>
          </p:nvPicPr>
          <p:blipFill>
            <a:blip r:embed="rId3" cstate="print"/>
            <a:srcRect t="889" b="26130"/>
            <a:stretch>
              <a:fillRect/>
            </a:stretch>
          </p:blipFill>
          <p:spPr bwMode="gray">
            <a:xfrm rot="21420000">
              <a:off x="453014" y="2372283"/>
              <a:ext cx="1640192" cy="788761"/>
            </a:xfrm>
            <a:prstGeom prst="rect">
              <a:avLst/>
            </a:prstGeom>
            <a:noFill/>
            <a:effectLst/>
          </p:spPr>
        </p:pic>
        <p:grpSp>
          <p:nvGrpSpPr>
            <p:cNvPr id="80" name="Group 52"/>
            <p:cNvGrpSpPr>
              <a:grpSpLocks noChangeAspect="1"/>
            </p:cNvGrpSpPr>
            <p:nvPr/>
          </p:nvGrpSpPr>
          <p:grpSpPr>
            <a:xfrm>
              <a:off x="2555568" y="1424645"/>
              <a:ext cx="2400824" cy="762389"/>
              <a:chOff x="569368" y="1124680"/>
              <a:chExt cx="8695072" cy="2761148"/>
            </a:xfrm>
          </p:grpSpPr>
          <p:grpSp>
            <p:nvGrpSpPr>
              <p:cNvPr id="81" name="Group 53">
                <a:extLst>
                  <a:ext uri="{FF2B5EF4-FFF2-40B4-BE49-F238E27FC236}">
                    <a16:creationId xmlns:a16="http://schemas.microsoft.com/office/drawing/2014/main" id="{90856EFC-8C43-4CA6-AC7E-2507661A820D}"/>
                  </a:ext>
                </a:extLst>
              </p:cNvPr>
              <p:cNvGrpSpPr>
                <a:grpSpLocks noChangeAspect="1"/>
              </p:cNvGrpSpPr>
              <p:nvPr/>
            </p:nvGrpSpPr>
            <p:grpSpPr>
              <a:xfrm>
                <a:off x="6997002" y="1124680"/>
                <a:ext cx="1038846" cy="1115450"/>
                <a:chOff x="11005726" y="3890550"/>
                <a:chExt cx="97253" cy="104424"/>
              </a:xfrm>
              <a:solidFill>
                <a:srgbClr val="C3C3C3"/>
              </a:solidFill>
            </p:grpSpPr>
            <p:sp>
              <p:nvSpPr>
                <p:cNvPr id="132"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133"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134"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135"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grpSp>
            <p:nvGrpSpPr>
              <p:cNvPr id="82" name="Group 54">
                <a:extLst>
                  <a:ext uri="{FF2B5EF4-FFF2-40B4-BE49-F238E27FC236}">
                    <a16:creationId xmlns:a16="http://schemas.microsoft.com/office/drawing/2014/main" id="{90856EFC-8C43-4CA6-AC7E-2507661A820D}"/>
                  </a:ext>
                </a:extLst>
              </p:cNvPr>
              <p:cNvGrpSpPr>
                <a:grpSpLocks noChangeAspect="1"/>
              </p:cNvGrpSpPr>
              <p:nvPr/>
            </p:nvGrpSpPr>
            <p:grpSpPr>
              <a:xfrm>
                <a:off x="8225594" y="1783532"/>
                <a:ext cx="1038846" cy="1115450"/>
                <a:chOff x="11005726" y="3890550"/>
                <a:chExt cx="97253" cy="104424"/>
              </a:xfrm>
              <a:solidFill>
                <a:srgbClr val="C3C3C3"/>
              </a:solidFill>
            </p:grpSpPr>
            <p:sp>
              <p:nvSpPr>
                <p:cNvPr id="92" name="Freeform: Shape 1289">
                  <a:extLst>
                    <a:ext uri="{FF2B5EF4-FFF2-40B4-BE49-F238E27FC236}">
                      <a16:creationId xmlns:a16="http://schemas.microsoft.com/office/drawing/2014/main" id="{21B134EE-B21E-41DC-802A-F0528CEB4193}"/>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93" name="Freeform: Shape 1291">
                  <a:extLst>
                    <a:ext uri="{FF2B5EF4-FFF2-40B4-BE49-F238E27FC236}">
                      <a16:creationId xmlns:a16="http://schemas.microsoft.com/office/drawing/2014/main" id="{091C97D1-252B-4F5D-B121-27DB7BEA5DD9}"/>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130" name="Freeform: Shape 1294">
                  <a:extLst>
                    <a:ext uri="{FF2B5EF4-FFF2-40B4-BE49-F238E27FC236}">
                      <a16:creationId xmlns:a16="http://schemas.microsoft.com/office/drawing/2014/main" id="{722E0763-7280-4337-B850-39747BCA20E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131" name="Freeform: Shape 1295">
                  <a:extLst>
                    <a:ext uri="{FF2B5EF4-FFF2-40B4-BE49-F238E27FC236}">
                      <a16:creationId xmlns:a16="http://schemas.microsoft.com/office/drawing/2014/main" id="{9F00A4A1-B741-477B-A6B1-47025AC0F004}"/>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pic>
            <p:nvPicPr>
              <p:cNvPr id="83" name="Picture 55"/>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6034886" y="1419604"/>
                <a:ext cx="684204" cy="720000"/>
              </a:xfrm>
              <a:prstGeom prst="rect">
                <a:avLst/>
              </a:prstGeom>
            </p:spPr>
          </p:pic>
          <p:pic>
            <p:nvPicPr>
              <p:cNvPr id="84" name="Picture 56"/>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246160" y="1670700"/>
                <a:ext cx="1673779" cy="828000"/>
              </a:xfrm>
              <a:prstGeom prst="rect">
                <a:avLst/>
              </a:prstGeom>
            </p:spPr>
          </p:pic>
          <p:pic>
            <p:nvPicPr>
              <p:cNvPr id="85" name="Picture 57"/>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7271560" y="2457405"/>
                <a:ext cx="684204" cy="720000"/>
              </a:xfrm>
              <a:prstGeom prst="rect">
                <a:avLst/>
              </a:prstGeom>
            </p:spPr>
          </p:pic>
          <p:pic>
            <p:nvPicPr>
              <p:cNvPr id="86" name="Picture 58"/>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686413" y="1799031"/>
                <a:ext cx="1673779" cy="828000"/>
              </a:xfrm>
              <a:prstGeom prst="rect">
                <a:avLst/>
              </a:prstGeom>
            </p:spPr>
          </p:pic>
          <p:pic>
            <p:nvPicPr>
              <p:cNvPr id="87" name="Picture 59"/>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3572835" y="2768072"/>
                <a:ext cx="1673779" cy="828000"/>
              </a:xfrm>
              <a:prstGeom prst="rect">
                <a:avLst/>
              </a:prstGeom>
            </p:spPr>
          </p:pic>
          <p:pic>
            <p:nvPicPr>
              <p:cNvPr id="88" name="Picture 60"/>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041862" y="2939788"/>
                <a:ext cx="1673779" cy="828000"/>
              </a:xfrm>
              <a:prstGeom prst="rect">
                <a:avLst/>
              </a:prstGeom>
            </p:spPr>
          </p:pic>
          <p:pic>
            <p:nvPicPr>
              <p:cNvPr id="89" name="Picture 6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569368" y="3057828"/>
                <a:ext cx="1673779" cy="828000"/>
              </a:xfrm>
              <a:prstGeom prst="rect">
                <a:avLst/>
              </a:prstGeom>
            </p:spPr>
          </p:pic>
          <p:sp>
            <p:nvSpPr>
              <p:cNvPr id="90" name="Freeform: Shape 1710">
                <a:extLst>
                  <a:ext uri="{FF2B5EF4-FFF2-40B4-BE49-F238E27FC236}">
                    <a16:creationId xmlns:a16="http://schemas.microsoft.com/office/drawing/2014/main" id="{A7A390FD-9478-4576-8ABF-CD10CE4BC8A8}"/>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sp>
            <p:nvSpPr>
              <p:cNvPr id="91" name="Freeform: Shape 1710">
                <a:extLst>
                  <a:ext uri="{FF2B5EF4-FFF2-40B4-BE49-F238E27FC236}">
                    <a16:creationId xmlns:a16="http://schemas.microsoft.com/office/drawing/2014/main" id="{A7A390FD-9478-4576-8ABF-CD10CE4BC8A8}"/>
                  </a:ext>
                </a:extLst>
              </p:cNvPr>
              <p:cNvSpPr>
                <a:spLocks noChangeAspect="1"/>
              </p:cNvSpPr>
              <p:nvPr/>
            </p:nvSpPr>
            <p:spPr>
              <a:xfrm>
                <a:off x="8158238" y="20274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grpSp>
          <p:nvGrpSpPr>
            <p:cNvPr id="136" name="Group 3"/>
            <p:cNvGrpSpPr/>
            <p:nvPr/>
          </p:nvGrpSpPr>
          <p:grpSpPr>
            <a:xfrm>
              <a:off x="908666" y="1166649"/>
              <a:ext cx="1679227" cy="1157683"/>
              <a:chOff x="2597159" y="1173389"/>
              <a:chExt cx="2316485" cy="1597018"/>
            </a:xfrm>
          </p:grpSpPr>
          <p:grpSp>
            <p:nvGrpSpPr>
              <p:cNvPr id="137" name="Group 72">
                <a:extLst>
                  <a:ext uri="{FF2B5EF4-FFF2-40B4-BE49-F238E27FC236}">
                    <a16:creationId xmlns:a16="http://schemas.microsoft.com/office/drawing/2014/main" id="{50DC5755-54AD-45BC-BA93-340986BC7C42}"/>
                  </a:ext>
                </a:extLst>
              </p:cNvPr>
              <p:cNvGrpSpPr>
                <a:grpSpLocks noChangeAspect="1"/>
              </p:cNvGrpSpPr>
              <p:nvPr/>
            </p:nvGrpSpPr>
            <p:grpSpPr>
              <a:xfrm>
                <a:off x="2597159" y="1173389"/>
                <a:ext cx="2316485" cy="1597018"/>
                <a:chOff x="7208855" y="5248540"/>
                <a:chExt cx="232113" cy="160022"/>
              </a:xfrm>
              <a:solidFill>
                <a:srgbClr val="C3C3C3"/>
              </a:solidFill>
            </p:grpSpPr>
            <p:sp>
              <p:nvSpPr>
                <p:cNvPr id="139" name="Freeform: Shape 1546">
                  <a:extLst>
                    <a:ext uri="{FF2B5EF4-FFF2-40B4-BE49-F238E27FC236}">
                      <a16:creationId xmlns:a16="http://schemas.microsoft.com/office/drawing/2014/main" id="{24C77EAE-60E9-4161-9B7F-B18D3B77F70A}"/>
                    </a:ext>
                  </a:extLst>
                </p:cNvPr>
                <p:cNvSpPr/>
                <p:nvPr/>
              </p:nvSpPr>
              <p:spPr>
                <a:xfrm>
                  <a:off x="7208855" y="5248540"/>
                  <a:ext cx="232113" cy="160022"/>
                </a:xfrm>
                <a:custGeom>
                  <a:avLst/>
                  <a:gdLst>
                    <a:gd name="connsiteX0" fmla="*/ 150585 w 152377"/>
                    <a:gd name="connsiteY0" fmla="*/ 145880 h 147896"/>
                    <a:gd name="connsiteX1" fmla="*/ 139381 w 152377"/>
                    <a:gd name="connsiteY1" fmla="*/ 145880 h 147896"/>
                    <a:gd name="connsiteX2" fmla="*/ 139381 w 152377"/>
                    <a:gd name="connsiteY2" fmla="*/ 73724 h 147896"/>
                    <a:gd name="connsiteX3" fmla="*/ 148792 w 152377"/>
                    <a:gd name="connsiteY3" fmla="*/ 84032 h 147896"/>
                    <a:gd name="connsiteX4" fmla="*/ 150585 w 152377"/>
                    <a:gd name="connsiteY4" fmla="*/ 84928 h 147896"/>
                    <a:gd name="connsiteX5" fmla="*/ 151930 w 152377"/>
                    <a:gd name="connsiteY5" fmla="*/ 84480 h 147896"/>
                    <a:gd name="connsiteX6" fmla="*/ 151930 w 152377"/>
                    <a:gd name="connsiteY6" fmla="*/ 81343 h 147896"/>
                    <a:gd name="connsiteX7" fmla="*/ 77982 w 152377"/>
                    <a:gd name="connsiteY7" fmla="*/ 672 h 147896"/>
                    <a:gd name="connsiteX8" fmla="*/ 74844 w 152377"/>
                    <a:gd name="connsiteY8" fmla="*/ 672 h 147896"/>
                    <a:gd name="connsiteX9" fmla="*/ 896 w 152377"/>
                    <a:gd name="connsiteY9" fmla="*/ 81343 h 147896"/>
                    <a:gd name="connsiteX10" fmla="*/ 896 w 152377"/>
                    <a:gd name="connsiteY10" fmla="*/ 84480 h 147896"/>
                    <a:gd name="connsiteX11" fmla="*/ 4034 w 152377"/>
                    <a:gd name="connsiteY11" fmla="*/ 84480 h 147896"/>
                    <a:gd name="connsiteX12" fmla="*/ 13445 w 152377"/>
                    <a:gd name="connsiteY12" fmla="*/ 74172 h 147896"/>
                    <a:gd name="connsiteX13" fmla="*/ 13445 w 152377"/>
                    <a:gd name="connsiteY13" fmla="*/ 146328 h 147896"/>
                    <a:gd name="connsiteX14" fmla="*/ 2241 w 152377"/>
                    <a:gd name="connsiteY14" fmla="*/ 146328 h 147896"/>
                    <a:gd name="connsiteX15" fmla="*/ 0 w 152377"/>
                    <a:gd name="connsiteY15" fmla="*/ 148569 h 147896"/>
                    <a:gd name="connsiteX16" fmla="*/ 2241 w 152377"/>
                    <a:gd name="connsiteY16" fmla="*/ 150809 h 147896"/>
                    <a:gd name="connsiteX17" fmla="*/ 150137 w 152377"/>
                    <a:gd name="connsiteY17" fmla="*/ 150809 h 147896"/>
                    <a:gd name="connsiteX18" fmla="*/ 152378 w 152377"/>
                    <a:gd name="connsiteY18" fmla="*/ 148569 h 147896"/>
                    <a:gd name="connsiteX19" fmla="*/ 150585 w 152377"/>
                    <a:gd name="connsiteY19" fmla="*/ 145880 h 147896"/>
                    <a:gd name="connsiteX20" fmla="*/ 18375 w 152377"/>
                    <a:gd name="connsiteY20" fmla="*/ 68794 h 147896"/>
                    <a:gd name="connsiteX21" fmla="*/ 76637 w 152377"/>
                    <a:gd name="connsiteY21" fmla="*/ 5154 h 147896"/>
                    <a:gd name="connsiteX22" fmla="*/ 134899 w 152377"/>
                    <a:gd name="connsiteY22" fmla="*/ 68794 h 147896"/>
                    <a:gd name="connsiteX23" fmla="*/ 134899 w 152377"/>
                    <a:gd name="connsiteY23" fmla="*/ 145880 h 147896"/>
                    <a:gd name="connsiteX24" fmla="*/ 88738 w 152377"/>
                    <a:gd name="connsiteY24" fmla="*/ 145880 h 147896"/>
                    <a:gd name="connsiteX25" fmla="*/ 88738 w 152377"/>
                    <a:gd name="connsiteY25" fmla="*/ 107785 h 147896"/>
                    <a:gd name="connsiteX26" fmla="*/ 86497 w 152377"/>
                    <a:gd name="connsiteY26" fmla="*/ 105544 h 147896"/>
                    <a:gd name="connsiteX27" fmla="*/ 66329 w 152377"/>
                    <a:gd name="connsiteY27" fmla="*/ 105544 h 147896"/>
                    <a:gd name="connsiteX28" fmla="*/ 64088 w 152377"/>
                    <a:gd name="connsiteY28" fmla="*/ 107785 h 147896"/>
                    <a:gd name="connsiteX29" fmla="*/ 64088 w 152377"/>
                    <a:gd name="connsiteY29" fmla="*/ 145880 h 147896"/>
                    <a:gd name="connsiteX30" fmla="*/ 17927 w 152377"/>
                    <a:gd name="connsiteY30" fmla="*/ 145880 h 147896"/>
                    <a:gd name="connsiteX31" fmla="*/ 18375 w 152377"/>
                    <a:gd name="connsiteY31" fmla="*/ 68794 h 147896"/>
                    <a:gd name="connsiteX32" fmla="*/ 18375 w 152377"/>
                    <a:gd name="connsiteY32" fmla="*/ 68794 h 147896"/>
                    <a:gd name="connsiteX33" fmla="*/ 84256 w 152377"/>
                    <a:gd name="connsiteY33" fmla="*/ 145880 h 147896"/>
                    <a:gd name="connsiteX34" fmla="*/ 68570 w 152377"/>
                    <a:gd name="connsiteY34" fmla="*/ 145880 h 147896"/>
                    <a:gd name="connsiteX35" fmla="*/ 68570 w 152377"/>
                    <a:gd name="connsiteY35" fmla="*/ 110026 h 147896"/>
                    <a:gd name="connsiteX36" fmla="*/ 84256 w 152377"/>
                    <a:gd name="connsiteY36" fmla="*/ 110026 h 147896"/>
                    <a:gd name="connsiteX37" fmla="*/ 84256 w 152377"/>
                    <a:gd name="connsiteY37" fmla="*/ 145880 h 1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377" h="147896">
                      <a:moveTo>
                        <a:pt x="150585" y="145880"/>
                      </a:moveTo>
                      <a:lnTo>
                        <a:pt x="139381" y="145880"/>
                      </a:lnTo>
                      <a:lnTo>
                        <a:pt x="139381" y="73724"/>
                      </a:lnTo>
                      <a:lnTo>
                        <a:pt x="148792" y="84032"/>
                      </a:lnTo>
                      <a:cubicBezTo>
                        <a:pt x="149241" y="84480"/>
                        <a:pt x="149689" y="84928"/>
                        <a:pt x="150585" y="84928"/>
                      </a:cubicBezTo>
                      <a:cubicBezTo>
                        <a:pt x="151033" y="84928"/>
                        <a:pt x="151482" y="84928"/>
                        <a:pt x="151930" y="84480"/>
                      </a:cubicBezTo>
                      <a:cubicBezTo>
                        <a:pt x="152826" y="83584"/>
                        <a:pt x="152826" y="82239"/>
                        <a:pt x="151930" y="81343"/>
                      </a:cubicBezTo>
                      <a:lnTo>
                        <a:pt x="77982" y="672"/>
                      </a:lnTo>
                      <a:cubicBezTo>
                        <a:pt x="77085" y="-224"/>
                        <a:pt x="75741" y="-224"/>
                        <a:pt x="74844" y="672"/>
                      </a:cubicBezTo>
                      <a:lnTo>
                        <a:pt x="896" y="81343"/>
                      </a:lnTo>
                      <a:cubicBezTo>
                        <a:pt x="0" y="82239"/>
                        <a:pt x="0" y="83584"/>
                        <a:pt x="896" y="84480"/>
                      </a:cubicBezTo>
                      <a:cubicBezTo>
                        <a:pt x="1793" y="85377"/>
                        <a:pt x="3137" y="85377"/>
                        <a:pt x="4034" y="84480"/>
                      </a:cubicBezTo>
                      <a:lnTo>
                        <a:pt x="13445" y="74172"/>
                      </a:lnTo>
                      <a:lnTo>
                        <a:pt x="13445" y="146328"/>
                      </a:lnTo>
                      <a:lnTo>
                        <a:pt x="2241" y="146328"/>
                      </a:lnTo>
                      <a:cubicBezTo>
                        <a:pt x="896" y="146328"/>
                        <a:pt x="0" y="147224"/>
                        <a:pt x="0" y="148569"/>
                      </a:cubicBezTo>
                      <a:cubicBezTo>
                        <a:pt x="0" y="149913"/>
                        <a:pt x="896" y="150809"/>
                        <a:pt x="2241" y="150809"/>
                      </a:cubicBezTo>
                      <a:lnTo>
                        <a:pt x="150137" y="150809"/>
                      </a:lnTo>
                      <a:cubicBezTo>
                        <a:pt x="151482" y="150809"/>
                        <a:pt x="152378" y="149913"/>
                        <a:pt x="152378" y="148569"/>
                      </a:cubicBezTo>
                      <a:cubicBezTo>
                        <a:pt x="152378" y="147224"/>
                        <a:pt x="151930" y="145880"/>
                        <a:pt x="150585" y="145880"/>
                      </a:cubicBezTo>
                      <a:close/>
                      <a:moveTo>
                        <a:pt x="18375" y="68794"/>
                      </a:moveTo>
                      <a:lnTo>
                        <a:pt x="76637" y="5154"/>
                      </a:lnTo>
                      <a:lnTo>
                        <a:pt x="134899" y="68794"/>
                      </a:lnTo>
                      <a:lnTo>
                        <a:pt x="134899" y="145880"/>
                      </a:lnTo>
                      <a:lnTo>
                        <a:pt x="88738" y="145880"/>
                      </a:lnTo>
                      <a:lnTo>
                        <a:pt x="88738" y="107785"/>
                      </a:lnTo>
                      <a:cubicBezTo>
                        <a:pt x="88738" y="106441"/>
                        <a:pt x="87841" y="105544"/>
                        <a:pt x="86497" y="105544"/>
                      </a:cubicBezTo>
                      <a:lnTo>
                        <a:pt x="66329" y="105544"/>
                      </a:lnTo>
                      <a:cubicBezTo>
                        <a:pt x="64985" y="105544"/>
                        <a:pt x="64088" y="106441"/>
                        <a:pt x="64088" y="107785"/>
                      </a:cubicBezTo>
                      <a:lnTo>
                        <a:pt x="64088" y="145880"/>
                      </a:lnTo>
                      <a:lnTo>
                        <a:pt x="17927" y="145880"/>
                      </a:lnTo>
                      <a:lnTo>
                        <a:pt x="18375" y="68794"/>
                      </a:lnTo>
                      <a:cubicBezTo>
                        <a:pt x="18375" y="68794"/>
                        <a:pt x="18375" y="68794"/>
                        <a:pt x="18375" y="68794"/>
                      </a:cubicBezTo>
                      <a:close/>
                      <a:moveTo>
                        <a:pt x="84256" y="145880"/>
                      </a:moveTo>
                      <a:lnTo>
                        <a:pt x="68570" y="145880"/>
                      </a:lnTo>
                      <a:lnTo>
                        <a:pt x="68570" y="110026"/>
                      </a:lnTo>
                      <a:lnTo>
                        <a:pt x="84256" y="110026"/>
                      </a:lnTo>
                      <a:lnTo>
                        <a:pt x="84256" y="145880"/>
                      </a:lnTo>
                      <a:close/>
                    </a:path>
                  </a:pathLst>
                </a:custGeom>
                <a:grpFill/>
                <a:ln w="4477" cap="flat">
                  <a:noFill/>
                  <a:prstDash val="solid"/>
                  <a:miter/>
                </a:ln>
              </p:spPr>
              <p:txBody>
                <a:bodyPr rtlCol="0" anchor="ctr"/>
                <a:lstStyle/>
                <a:p>
                  <a:endParaRPr lang="en-US"/>
                </a:p>
              </p:txBody>
            </p:sp>
            <p:sp>
              <p:nvSpPr>
                <p:cNvPr id="140" name="Freeform: Shape 1548">
                  <a:extLst>
                    <a:ext uri="{FF2B5EF4-FFF2-40B4-BE49-F238E27FC236}">
                      <a16:creationId xmlns:a16="http://schemas.microsoft.com/office/drawing/2014/main" id="{3BDA54FD-539E-44E8-BA38-8A53108D05D6}"/>
                    </a:ext>
                  </a:extLst>
                </p:cNvPr>
                <p:cNvSpPr/>
                <p:nvPr/>
              </p:nvSpPr>
              <p:spPr>
                <a:xfrm>
                  <a:off x="7359180" y="5362580"/>
                  <a:ext cx="33518"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1" name="Freeform: Shape 1549">
                  <a:extLst>
                    <a:ext uri="{FF2B5EF4-FFF2-40B4-BE49-F238E27FC236}">
                      <a16:creationId xmlns:a16="http://schemas.microsoft.com/office/drawing/2014/main" id="{7816D2D7-EB60-4C3F-97DB-C0C299C24A6B}"/>
                    </a:ext>
                  </a:extLst>
                </p:cNvPr>
                <p:cNvSpPr/>
                <p:nvPr/>
              </p:nvSpPr>
              <p:spPr>
                <a:xfrm>
                  <a:off x="7257593" y="5363897"/>
                  <a:ext cx="33518"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2" name="Freeform: Shape 1550">
                  <a:extLst>
                    <a:ext uri="{FF2B5EF4-FFF2-40B4-BE49-F238E27FC236}">
                      <a16:creationId xmlns:a16="http://schemas.microsoft.com/office/drawing/2014/main" id="{BBAB6703-3D8A-4647-811C-52289B5F9697}"/>
                    </a:ext>
                  </a:extLst>
                </p:cNvPr>
                <p:cNvSpPr/>
                <p:nvPr/>
              </p:nvSpPr>
              <p:spPr>
                <a:xfrm>
                  <a:off x="7359180" y="5325875"/>
                  <a:ext cx="33518"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3" name="Freeform: Shape 1551">
                  <a:extLst>
                    <a:ext uri="{FF2B5EF4-FFF2-40B4-BE49-F238E27FC236}">
                      <a16:creationId xmlns:a16="http://schemas.microsoft.com/office/drawing/2014/main" id="{45585CD0-16F7-4635-8705-F178FCCACA8B}"/>
                    </a:ext>
                  </a:extLst>
                </p:cNvPr>
                <p:cNvSpPr/>
                <p:nvPr/>
              </p:nvSpPr>
              <p:spPr>
                <a:xfrm>
                  <a:off x="7257593" y="5327192"/>
                  <a:ext cx="33518" cy="31372"/>
                </a:xfrm>
                <a:custGeom>
                  <a:avLst/>
                  <a:gdLst>
                    <a:gd name="connsiteX0" fmla="*/ 2241 w 22408"/>
                    <a:gd name="connsiteY0" fmla="*/ 31372 h 31371"/>
                    <a:gd name="connsiteX1" fmla="*/ 22409 w 22408"/>
                    <a:gd name="connsiteY1" fmla="*/ 31372 h 31371"/>
                    <a:gd name="connsiteX2" fmla="*/ 24649 w 22408"/>
                    <a:gd name="connsiteY2" fmla="*/ 29131 h 31371"/>
                    <a:gd name="connsiteX3" fmla="*/ 24649 w 22408"/>
                    <a:gd name="connsiteY3" fmla="*/ 2241 h 31371"/>
                    <a:gd name="connsiteX4" fmla="*/ 22409 w 22408"/>
                    <a:gd name="connsiteY4" fmla="*/ 0 h 31371"/>
                    <a:gd name="connsiteX5" fmla="*/ 2241 w 22408"/>
                    <a:gd name="connsiteY5" fmla="*/ 0 h 31371"/>
                    <a:gd name="connsiteX6" fmla="*/ 0 w 22408"/>
                    <a:gd name="connsiteY6" fmla="*/ 2241 h 31371"/>
                    <a:gd name="connsiteX7" fmla="*/ 0 w 22408"/>
                    <a:gd name="connsiteY7" fmla="*/ 29131 h 31371"/>
                    <a:gd name="connsiteX8" fmla="*/ 2241 w 22408"/>
                    <a:gd name="connsiteY8" fmla="*/ 31372 h 31371"/>
                    <a:gd name="connsiteX9" fmla="*/ 4482 w 22408"/>
                    <a:gd name="connsiteY9" fmla="*/ 4482 h 31371"/>
                    <a:gd name="connsiteX10" fmla="*/ 20168 w 22408"/>
                    <a:gd name="connsiteY10" fmla="*/ 4482 h 31371"/>
                    <a:gd name="connsiteX11" fmla="*/ 20168 w 22408"/>
                    <a:gd name="connsiteY11" fmla="*/ 26890 h 31371"/>
                    <a:gd name="connsiteX12" fmla="*/ 4482 w 22408"/>
                    <a:gd name="connsiteY12" fmla="*/ 26890 h 31371"/>
                    <a:gd name="connsiteX13" fmla="*/ 4482 w 22408"/>
                    <a:gd name="connsiteY13" fmla="*/ 4482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1" y="31372"/>
                      </a:moveTo>
                      <a:lnTo>
                        <a:pt x="22409" y="31372"/>
                      </a:lnTo>
                      <a:cubicBezTo>
                        <a:pt x="23753" y="31372"/>
                        <a:pt x="24649" y="30476"/>
                        <a:pt x="24649" y="29131"/>
                      </a:cubicBezTo>
                      <a:lnTo>
                        <a:pt x="24649" y="2241"/>
                      </a:lnTo>
                      <a:cubicBezTo>
                        <a:pt x="24649" y="896"/>
                        <a:pt x="23753" y="0"/>
                        <a:pt x="22409" y="0"/>
                      </a:cubicBezTo>
                      <a:lnTo>
                        <a:pt x="2241" y="0"/>
                      </a:lnTo>
                      <a:cubicBezTo>
                        <a:pt x="896" y="0"/>
                        <a:pt x="0" y="896"/>
                        <a:pt x="0" y="2241"/>
                      </a:cubicBezTo>
                      <a:lnTo>
                        <a:pt x="0" y="29131"/>
                      </a:lnTo>
                      <a:cubicBezTo>
                        <a:pt x="0" y="30027"/>
                        <a:pt x="896" y="31372"/>
                        <a:pt x="2241" y="31372"/>
                      </a:cubicBezTo>
                      <a:close/>
                      <a:moveTo>
                        <a:pt x="4482" y="4482"/>
                      </a:moveTo>
                      <a:lnTo>
                        <a:pt x="20168" y="4482"/>
                      </a:lnTo>
                      <a:lnTo>
                        <a:pt x="20168" y="26890"/>
                      </a:lnTo>
                      <a:lnTo>
                        <a:pt x="4482" y="26890"/>
                      </a:lnTo>
                      <a:lnTo>
                        <a:pt x="4482" y="4482"/>
                      </a:lnTo>
                      <a:close/>
                    </a:path>
                  </a:pathLst>
                </a:custGeom>
                <a:grpFill/>
                <a:ln w="4477" cap="flat">
                  <a:noFill/>
                  <a:prstDash val="solid"/>
                  <a:miter/>
                </a:ln>
              </p:spPr>
              <p:txBody>
                <a:bodyPr rtlCol="0" anchor="ctr"/>
                <a:lstStyle/>
                <a:p>
                  <a:endParaRPr lang="en-US"/>
                </a:p>
              </p:txBody>
            </p:sp>
            <p:sp>
              <p:nvSpPr>
                <p:cNvPr id="144" name="Freeform: Shape 1552">
                  <a:extLst>
                    <a:ext uri="{FF2B5EF4-FFF2-40B4-BE49-F238E27FC236}">
                      <a16:creationId xmlns:a16="http://schemas.microsoft.com/office/drawing/2014/main" id="{F19DF714-5A0F-4EC3-96F6-F72DD8E7B7B9}"/>
                    </a:ext>
                  </a:extLst>
                </p:cNvPr>
                <p:cNvSpPr/>
                <p:nvPr/>
              </p:nvSpPr>
              <p:spPr>
                <a:xfrm>
                  <a:off x="7307867" y="5327219"/>
                  <a:ext cx="33518" cy="31372"/>
                </a:xfrm>
                <a:custGeom>
                  <a:avLst/>
                  <a:gdLst>
                    <a:gd name="connsiteX0" fmla="*/ 22409 w 22408"/>
                    <a:gd name="connsiteY0" fmla="*/ 0 h 31371"/>
                    <a:gd name="connsiteX1" fmla="*/ 2241 w 22408"/>
                    <a:gd name="connsiteY1" fmla="*/ 0 h 31371"/>
                    <a:gd name="connsiteX2" fmla="*/ 0 w 22408"/>
                    <a:gd name="connsiteY2" fmla="*/ 2241 h 31371"/>
                    <a:gd name="connsiteX3" fmla="*/ 0 w 22408"/>
                    <a:gd name="connsiteY3" fmla="*/ 29131 h 31371"/>
                    <a:gd name="connsiteX4" fmla="*/ 2241 w 22408"/>
                    <a:gd name="connsiteY4" fmla="*/ 31372 h 31371"/>
                    <a:gd name="connsiteX5" fmla="*/ 22409 w 22408"/>
                    <a:gd name="connsiteY5" fmla="*/ 31372 h 31371"/>
                    <a:gd name="connsiteX6" fmla="*/ 24649 w 22408"/>
                    <a:gd name="connsiteY6" fmla="*/ 29131 h 31371"/>
                    <a:gd name="connsiteX7" fmla="*/ 24649 w 22408"/>
                    <a:gd name="connsiteY7" fmla="*/ 2241 h 31371"/>
                    <a:gd name="connsiteX8" fmla="*/ 22409 w 22408"/>
                    <a:gd name="connsiteY8" fmla="*/ 0 h 31371"/>
                    <a:gd name="connsiteX9" fmla="*/ 20168 w 22408"/>
                    <a:gd name="connsiteY9" fmla="*/ 26890 h 31371"/>
                    <a:gd name="connsiteX10" fmla="*/ 4482 w 22408"/>
                    <a:gd name="connsiteY10" fmla="*/ 26890 h 31371"/>
                    <a:gd name="connsiteX11" fmla="*/ 4482 w 22408"/>
                    <a:gd name="connsiteY11" fmla="*/ 4482 h 31371"/>
                    <a:gd name="connsiteX12" fmla="*/ 20168 w 22408"/>
                    <a:gd name="connsiteY12" fmla="*/ 4482 h 31371"/>
                    <a:gd name="connsiteX13" fmla="*/ 20168 w 22408"/>
                    <a:gd name="connsiteY13" fmla="*/ 26890 h 3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08" h="31371">
                      <a:moveTo>
                        <a:pt x="22409" y="0"/>
                      </a:moveTo>
                      <a:lnTo>
                        <a:pt x="2241" y="0"/>
                      </a:lnTo>
                      <a:cubicBezTo>
                        <a:pt x="896" y="0"/>
                        <a:pt x="0" y="896"/>
                        <a:pt x="0" y="2241"/>
                      </a:cubicBezTo>
                      <a:lnTo>
                        <a:pt x="0" y="29131"/>
                      </a:lnTo>
                      <a:cubicBezTo>
                        <a:pt x="0" y="30476"/>
                        <a:pt x="896" y="31372"/>
                        <a:pt x="2241" y="31372"/>
                      </a:cubicBezTo>
                      <a:lnTo>
                        <a:pt x="22409" y="31372"/>
                      </a:lnTo>
                      <a:cubicBezTo>
                        <a:pt x="23753" y="31372"/>
                        <a:pt x="24649" y="30476"/>
                        <a:pt x="24649" y="29131"/>
                      </a:cubicBezTo>
                      <a:lnTo>
                        <a:pt x="24649" y="2241"/>
                      </a:lnTo>
                      <a:cubicBezTo>
                        <a:pt x="24649" y="896"/>
                        <a:pt x="23753" y="0"/>
                        <a:pt x="22409" y="0"/>
                      </a:cubicBezTo>
                      <a:close/>
                      <a:moveTo>
                        <a:pt x="20168" y="26890"/>
                      </a:moveTo>
                      <a:lnTo>
                        <a:pt x="4482" y="26890"/>
                      </a:lnTo>
                      <a:lnTo>
                        <a:pt x="4482" y="4482"/>
                      </a:lnTo>
                      <a:lnTo>
                        <a:pt x="20168" y="4482"/>
                      </a:lnTo>
                      <a:lnTo>
                        <a:pt x="20168" y="26890"/>
                      </a:lnTo>
                      <a:close/>
                    </a:path>
                  </a:pathLst>
                </a:custGeom>
                <a:grpFill/>
                <a:ln w="4477" cap="flat">
                  <a:noFill/>
                  <a:prstDash val="solid"/>
                  <a:miter/>
                </a:ln>
              </p:spPr>
              <p:txBody>
                <a:bodyPr rtlCol="0" anchor="ctr"/>
                <a:lstStyle/>
                <a:p>
                  <a:endParaRPr lang="en-US"/>
                </a:p>
              </p:txBody>
            </p:sp>
          </p:grpSp>
          <p:sp>
            <p:nvSpPr>
              <p:cNvPr id="138" name="Rechteck 110"/>
              <p:cNvSpPr/>
              <p:nvPr/>
            </p:nvSpPr>
            <p:spPr bwMode="auto">
              <a:xfrm>
                <a:off x="2815305" y="1636440"/>
                <a:ext cx="1910625" cy="206079"/>
              </a:xfrm>
              <a:prstGeom prst="rect">
                <a:avLst/>
              </a:prstGeom>
              <a:solidFill>
                <a:schemeClr val="bg1">
                  <a:alpha val="0"/>
                </a:schemeClr>
              </a:soli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fontAlgn="base">
                  <a:spcBef>
                    <a:spcPts val="1599"/>
                  </a:spcBef>
                  <a:spcAft>
                    <a:spcPct val="0"/>
                  </a:spcAft>
                  <a:buClr>
                    <a:srgbClr val="B7200E"/>
                  </a:buClr>
                  <a:buSzPct val="75000"/>
                </a:pPr>
                <a:r>
                  <a:rPr lang="de-DE" sz="1000" b="1" cap="all" dirty="0">
                    <a:latin typeface="Calibri" panose="020F0502020204030204" pitchFamily="34" charset="0"/>
                  </a:rPr>
                  <a:t>Kfz-</a:t>
                </a:r>
                <a:br>
                  <a:rPr lang="de-DE" b="1" cap="all" dirty="0">
                    <a:latin typeface="Calibri" panose="020F0502020204030204" pitchFamily="34" charset="0"/>
                  </a:rPr>
                </a:br>
                <a:r>
                  <a:rPr lang="de-DE" b="1" cap="all" dirty="0" err="1">
                    <a:latin typeface="Calibri" panose="020F0502020204030204" pitchFamily="34" charset="0"/>
                  </a:rPr>
                  <a:t>ZulassungssteLle</a:t>
                </a:r>
                <a:endParaRPr lang="de-DE" sz="1000" b="1" cap="all" dirty="0">
                  <a:latin typeface="Calibri" panose="020F0502020204030204" pitchFamily="34" charset="0"/>
                </a:endParaRPr>
              </a:p>
            </p:txBody>
          </p:sp>
        </p:grpSp>
      </p:grpSp>
      <p:sp>
        <p:nvSpPr>
          <p:cNvPr id="5" name="Foliennummernplatzhalter 4">
            <a:extLst>
              <a:ext uri="{FF2B5EF4-FFF2-40B4-BE49-F238E27FC236}">
                <a16:creationId xmlns:a16="http://schemas.microsoft.com/office/drawing/2014/main" id="{1D23C19E-6F9B-4E32-9D69-BEEFAAB5CC83}"/>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93</a:t>
            </a:fld>
            <a:endParaRPr lang="de-DE" dirty="0"/>
          </a:p>
        </p:txBody>
      </p:sp>
      <p:grpSp>
        <p:nvGrpSpPr>
          <p:cNvPr id="38" name="Gruppieren 37">
            <a:extLst>
              <a:ext uri="{FF2B5EF4-FFF2-40B4-BE49-F238E27FC236}">
                <a16:creationId xmlns:a16="http://schemas.microsoft.com/office/drawing/2014/main" id="{EB38EBD0-F1AF-9183-9E22-2EEF9DAF5F97}"/>
              </a:ext>
            </a:extLst>
          </p:cNvPr>
          <p:cNvGrpSpPr/>
          <p:nvPr/>
        </p:nvGrpSpPr>
        <p:grpSpPr>
          <a:xfrm>
            <a:off x="190482" y="1487613"/>
            <a:ext cx="8869890" cy="3348737"/>
            <a:chOff x="190482" y="1487613"/>
            <a:chExt cx="8869890" cy="3348737"/>
          </a:xfrm>
        </p:grpSpPr>
        <p:pic>
          <p:nvPicPr>
            <p:cNvPr id="31" name="Grafik 30" descr="Ein Bild, das Clipart, Cartoon, Zeichnung, Darstellung enthält.&#10;&#10;Automatisch generierte Beschreibung">
              <a:extLst>
                <a:ext uri="{FF2B5EF4-FFF2-40B4-BE49-F238E27FC236}">
                  <a16:creationId xmlns:a16="http://schemas.microsoft.com/office/drawing/2014/main" id="{29C55C0F-C174-DA52-619E-AC6B7119A1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540" y="1628032"/>
              <a:ext cx="1269516" cy="595575"/>
            </a:xfrm>
            <a:prstGeom prst="rect">
              <a:avLst/>
            </a:prstGeom>
          </p:spPr>
        </p:pic>
        <p:sp>
          <p:nvSpPr>
            <p:cNvPr id="58" name="Textfeld 99"/>
            <p:cNvSpPr txBox="1"/>
            <p:nvPr/>
          </p:nvSpPr>
          <p:spPr>
            <a:xfrm>
              <a:off x="232522" y="4436240"/>
              <a:ext cx="8827850" cy="400110"/>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489C2"/>
                  </a:solidFill>
                  <a:latin typeface="Calibri" panose="020F0502020204030204" pitchFamily="34" charset="0"/>
                </a:rPr>
                <a:t>… oder Sie nutzen Ihren Online-Ausweis am i-Kfz-Terminal und fahren sofort los.</a:t>
              </a:r>
            </a:p>
          </p:txBody>
        </p:sp>
        <p:sp>
          <p:nvSpPr>
            <p:cNvPr id="67" name="Nach unten gekrümmter Pfeil 98"/>
            <p:cNvSpPr/>
            <p:nvPr/>
          </p:nvSpPr>
          <p:spPr bwMode="auto">
            <a:xfrm rot="21206081">
              <a:off x="2064460" y="2911056"/>
              <a:ext cx="5155923" cy="1127564"/>
            </a:xfrm>
            <a:prstGeom prst="curvedDownArrow">
              <a:avLst>
                <a:gd name="adj1" fmla="val 25000"/>
                <a:gd name="adj2" fmla="val 50000"/>
                <a:gd name="adj3" fmla="val 33133"/>
              </a:avLst>
            </a:prstGeom>
            <a:solidFill>
              <a:schemeClr val="bg2"/>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57601" indent="-357601" fontAlgn="base">
                <a:spcBef>
                  <a:spcPct val="50000"/>
                </a:spcBef>
                <a:spcAft>
                  <a:spcPct val="0"/>
                </a:spcAft>
                <a:buClr>
                  <a:srgbClr val="B7200E"/>
                </a:buClr>
                <a:buSzPct val="75000"/>
                <a:tabLst>
                  <a:tab pos="357601" algn="l"/>
                </a:tabLst>
              </a:pPr>
              <a:endParaRPr lang="de-DE" sz="1333">
                <a:solidFill>
                  <a:srgbClr val="000000"/>
                </a:solidFill>
                <a:latin typeface="Calibri" panose="020F0502020204030204" pitchFamily="34" charset="0"/>
              </a:endParaRPr>
            </a:p>
          </p:txBody>
        </p:sp>
        <p:pic>
          <p:nvPicPr>
            <p:cNvPr id="54" name="Grafik 51"/>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90482" y="3532109"/>
              <a:ext cx="1467613" cy="927461"/>
            </a:xfrm>
            <a:prstGeom prst="rect">
              <a:avLst/>
            </a:prstGeom>
          </p:spPr>
        </p:pic>
        <p:cxnSp>
          <p:nvCxnSpPr>
            <p:cNvPr id="78" name="Gerade Verbindung 21"/>
            <p:cNvCxnSpPr>
              <a:cxnSpLocks/>
            </p:cNvCxnSpPr>
            <p:nvPr/>
          </p:nvCxnSpPr>
          <p:spPr bwMode="auto">
            <a:xfrm flipV="1">
              <a:off x="289325" y="1487613"/>
              <a:ext cx="7971343" cy="2129669"/>
            </a:xfrm>
            <a:prstGeom prst="line">
              <a:avLst/>
            </a:prstGeom>
            <a:solidFill>
              <a:schemeClr val="bg2"/>
            </a:solidFill>
            <a:ln w="12700" cap="flat" cmpd="sng" algn="ctr">
              <a:solidFill>
                <a:schemeClr val="bg1">
                  <a:lumMod val="50000"/>
                </a:schemeClr>
              </a:solidFill>
              <a:prstDash val="dash"/>
              <a:round/>
              <a:headEnd type="none" w="med" len="med"/>
              <a:tailEnd type="none" w="med" len="med"/>
            </a:ln>
            <a:effectLst/>
          </p:spPr>
        </p:cxnSp>
        <p:pic>
          <p:nvPicPr>
            <p:cNvPr id="18" name="Grafik 17">
              <a:hlinkClick r:id="rId8"/>
              <a:extLst>
                <a:ext uri="{FF2B5EF4-FFF2-40B4-BE49-F238E27FC236}">
                  <a16:creationId xmlns:a16="http://schemas.microsoft.com/office/drawing/2014/main" id="{13C99313-08A1-BA4E-C2CE-139705AF9C72}"/>
                </a:ext>
              </a:extLst>
            </p:cNvPr>
            <p:cNvPicPr>
              <a:picLocks noChangeAspect="1"/>
            </p:cNvPicPr>
            <p:nvPr/>
          </p:nvPicPr>
          <p:blipFill>
            <a:blip r:embed="rId9"/>
            <a:stretch>
              <a:fillRect/>
            </a:stretch>
          </p:blipFill>
          <p:spPr>
            <a:xfrm>
              <a:off x="7652087" y="3434008"/>
              <a:ext cx="631995" cy="854880"/>
            </a:xfrm>
            <a:prstGeom prst="rect">
              <a:avLst/>
            </a:prstGeom>
          </p:spPr>
        </p:pic>
        <p:pic>
          <p:nvPicPr>
            <p:cNvPr id="20" name="Grafik 19">
              <a:extLst>
                <a:ext uri="{FF2B5EF4-FFF2-40B4-BE49-F238E27FC236}">
                  <a16:creationId xmlns:a16="http://schemas.microsoft.com/office/drawing/2014/main" id="{3968C0B6-8952-644E-4F47-073DA619F12F}"/>
                </a:ext>
              </a:extLst>
            </p:cNvPr>
            <p:cNvPicPr>
              <a:picLocks noChangeAspect="1"/>
            </p:cNvPicPr>
            <p:nvPr/>
          </p:nvPicPr>
          <p:blipFill>
            <a:blip r:embed="rId10"/>
            <a:stretch>
              <a:fillRect/>
            </a:stretch>
          </p:blipFill>
          <p:spPr>
            <a:xfrm>
              <a:off x="7750950" y="4026214"/>
              <a:ext cx="297427" cy="157068"/>
            </a:xfrm>
            <a:prstGeom prst="rect">
              <a:avLst/>
            </a:prstGeom>
          </p:spPr>
        </p:pic>
        <p:pic>
          <p:nvPicPr>
            <p:cNvPr id="22" name="Grafik 21">
              <a:extLst>
                <a:ext uri="{FF2B5EF4-FFF2-40B4-BE49-F238E27FC236}">
                  <a16:creationId xmlns:a16="http://schemas.microsoft.com/office/drawing/2014/main" id="{4F5984E5-13E9-B9C8-DB32-2A664DF11E61}"/>
                </a:ext>
              </a:extLst>
            </p:cNvPr>
            <p:cNvPicPr>
              <a:picLocks noChangeAspect="1"/>
            </p:cNvPicPr>
            <p:nvPr/>
          </p:nvPicPr>
          <p:blipFill>
            <a:blip r:embed="rId11"/>
            <a:stretch>
              <a:fillRect/>
            </a:stretch>
          </p:blipFill>
          <p:spPr>
            <a:xfrm>
              <a:off x="7750950" y="3844667"/>
              <a:ext cx="123094" cy="132864"/>
            </a:xfrm>
            <a:prstGeom prst="rect">
              <a:avLst/>
            </a:prstGeom>
          </p:spPr>
        </p:pic>
      </p:grpSp>
      <p:grpSp>
        <p:nvGrpSpPr>
          <p:cNvPr id="41" name="Gruppieren 40">
            <a:extLst>
              <a:ext uri="{FF2B5EF4-FFF2-40B4-BE49-F238E27FC236}">
                <a16:creationId xmlns:a16="http://schemas.microsoft.com/office/drawing/2014/main" id="{53BB706D-3AA1-C32A-BA90-0C3F182044C1}"/>
              </a:ext>
            </a:extLst>
          </p:cNvPr>
          <p:cNvGrpSpPr/>
          <p:nvPr/>
        </p:nvGrpSpPr>
        <p:grpSpPr>
          <a:xfrm>
            <a:off x="6562444" y="2008178"/>
            <a:ext cx="2292231" cy="2280710"/>
            <a:chOff x="6562444" y="2008178"/>
            <a:chExt cx="2292231" cy="2280710"/>
          </a:xfrm>
        </p:grpSpPr>
        <p:sp>
          <p:nvSpPr>
            <p:cNvPr id="10" name="Textfeld 84">
              <a:extLst>
                <a:ext uri="{FF2B5EF4-FFF2-40B4-BE49-F238E27FC236}">
                  <a16:creationId xmlns:a16="http://schemas.microsoft.com/office/drawing/2014/main" id="{A77198AD-C6D4-3AD2-5D39-D73B88EB2262}"/>
                </a:ext>
              </a:extLst>
            </p:cNvPr>
            <p:cNvSpPr txBox="1"/>
            <p:nvPr/>
          </p:nvSpPr>
          <p:spPr>
            <a:xfrm>
              <a:off x="6562444" y="2008178"/>
              <a:ext cx="2292231" cy="1117935"/>
            </a:xfrm>
            <a:prstGeom prst="rect">
              <a:avLst/>
            </a:prstGeom>
            <a:noFill/>
          </p:spPr>
          <p:txBody>
            <a:bodyPr wrap="none" rtlCol="0">
              <a:spAutoFit/>
            </a:bodyPr>
            <a:lstStyle/>
            <a:p>
              <a:pPr fontAlgn="base">
                <a:spcBef>
                  <a:spcPct val="50000"/>
                </a:spcBef>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3:</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Fahrzeug am i-Kfz-Terminal</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im Autohaus unter Anleitung </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geschulter Kräfte zulassen und</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sofort losfahren.</a:t>
              </a:r>
            </a:p>
          </p:txBody>
        </p:sp>
        <p:grpSp>
          <p:nvGrpSpPr>
            <p:cNvPr id="23" name="Group 118">
              <a:extLst>
                <a:ext uri="{FF2B5EF4-FFF2-40B4-BE49-F238E27FC236}">
                  <a16:creationId xmlns:a16="http://schemas.microsoft.com/office/drawing/2014/main" id="{345FDDA9-42E7-F482-F1D9-DE092D134E22}"/>
                </a:ext>
              </a:extLst>
            </p:cNvPr>
            <p:cNvGrpSpPr/>
            <p:nvPr/>
          </p:nvGrpSpPr>
          <p:grpSpPr>
            <a:xfrm>
              <a:off x="8260668" y="3164851"/>
              <a:ext cx="530539" cy="1100787"/>
              <a:chOff x="4617183" y="3963267"/>
              <a:chExt cx="559921" cy="1239614"/>
            </a:xfrm>
            <a:effectLst/>
          </p:grpSpPr>
          <p:sp>
            <p:nvSpPr>
              <p:cNvPr id="24" name="Rechteck 556">
                <a:extLst>
                  <a:ext uri="{FF2B5EF4-FFF2-40B4-BE49-F238E27FC236}">
                    <a16:creationId xmlns:a16="http://schemas.microsoft.com/office/drawing/2014/main" id="{7C829B1D-C211-5064-C0CF-509574FC7A31}"/>
                  </a:ext>
                </a:extLst>
              </p:cNvPr>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25" name="Freeform 5">
                <a:extLst>
                  <a:ext uri="{FF2B5EF4-FFF2-40B4-BE49-F238E27FC236}">
                    <a16:creationId xmlns:a16="http://schemas.microsoft.com/office/drawing/2014/main" id="{3E998E04-6921-C8A2-4967-D4ABB5AE82A6}"/>
                  </a:ext>
                </a:extLst>
              </p:cNvPr>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26" name="Group 115">
              <a:extLst>
                <a:ext uri="{FF2B5EF4-FFF2-40B4-BE49-F238E27FC236}">
                  <a16:creationId xmlns:a16="http://schemas.microsoft.com/office/drawing/2014/main" id="{5A01FD85-7653-C19F-43F0-E1B856DB17AE}"/>
                </a:ext>
              </a:extLst>
            </p:cNvPr>
            <p:cNvGrpSpPr/>
            <p:nvPr/>
          </p:nvGrpSpPr>
          <p:grpSpPr>
            <a:xfrm>
              <a:off x="7163889" y="3179497"/>
              <a:ext cx="530539" cy="1109391"/>
              <a:chOff x="6443748" y="4446684"/>
              <a:chExt cx="559921" cy="1249304"/>
            </a:xfrm>
          </p:grpSpPr>
          <p:sp>
            <p:nvSpPr>
              <p:cNvPr id="27" name="Rechteck 560">
                <a:extLst>
                  <a:ext uri="{FF2B5EF4-FFF2-40B4-BE49-F238E27FC236}">
                    <a16:creationId xmlns:a16="http://schemas.microsoft.com/office/drawing/2014/main" id="{117F6A05-CD33-C5D0-5FD2-CDCA11889154}"/>
                  </a:ext>
                </a:extLst>
              </p:cNvPr>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91440" tIns="45720" rIns="91440" bIns="45720" numCol="1" anchor="t" anchorCtr="0" compatLnSpc="1">
                <a:prstTxWarp prst="textNoShape">
                  <a:avLst/>
                </a:prstTxWarp>
              </a:bodyPr>
              <a:lstStyle/>
              <a:p>
                <a:endParaRPr lang="de-DE" sz="2400"/>
              </a:p>
            </p:txBody>
          </p:sp>
          <p:sp>
            <p:nvSpPr>
              <p:cNvPr id="28" name="Rechteck 561">
                <a:extLst>
                  <a:ext uri="{FF2B5EF4-FFF2-40B4-BE49-F238E27FC236}">
                    <a16:creationId xmlns:a16="http://schemas.microsoft.com/office/drawing/2014/main" id="{B2293E29-5A65-A42F-7249-45E4100F46DC}"/>
                  </a:ext>
                </a:extLst>
              </p:cNvPr>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2400"/>
              </a:p>
            </p:txBody>
          </p:sp>
          <p:sp>
            <p:nvSpPr>
              <p:cNvPr id="29" name="Freeform 6">
                <a:extLst>
                  <a:ext uri="{FF2B5EF4-FFF2-40B4-BE49-F238E27FC236}">
                    <a16:creationId xmlns:a16="http://schemas.microsoft.com/office/drawing/2014/main" id="{EEA17A24-932F-CAB1-0594-04E4BF816340}"/>
                  </a:ext>
                </a:extLst>
              </p:cNvPr>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grpSp>
        <p:nvGrpSpPr>
          <p:cNvPr id="39" name="Gruppieren 38">
            <a:extLst>
              <a:ext uri="{FF2B5EF4-FFF2-40B4-BE49-F238E27FC236}">
                <a16:creationId xmlns:a16="http://schemas.microsoft.com/office/drawing/2014/main" id="{7FF982E5-FA83-1CF5-9456-B704731348DB}"/>
              </a:ext>
            </a:extLst>
          </p:cNvPr>
          <p:cNvGrpSpPr/>
          <p:nvPr/>
        </p:nvGrpSpPr>
        <p:grpSpPr>
          <a:xfrm>
            <a:off x="1625924" y="2867448"/>
            <a:ext cx="2947795" cy="1662590"/>
            <a:chOff x="1625924" y="2867448"/>
            <a:chExt cx="2947795" cy="1662590"/>
          </a:xfrm>
        </p:grpSpPr>
        <p:sp>
          <p:nvSpPr>
            <p:cNvPr id="59" name="Textfeld 105"/>
            <p:cNvSpPr txBox="1"/>
            <p:nvPr/>
          </p:nvSpPr>
          <p:spPr>
            <a:xfrm>
              <a:off x="1625924" y="3412103"/>
              <a:ext cx="2947795" cy="1117935"/>
            </a:xfrm>
            <a:prstGeom prst="rect">
              <a:avLst/>
            </a:prstGeom>
            <a:solidFill>
              <a:schemeClr val="bg1">
                <a:alpha val="80000"/>
              </a:schemeClr>
            </a:solidFill>
          </p:spPr>
          <p:txBody>
            <a:bodyPr wrap="none" rtlCol="0">
              <a:spAutoFit/>
            </a:bodyPr>
            <a:lstStyle/>
            <a:p>
              <a:pPr fontAlgn="base">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1:</a:t>
              </a:r>
              <a:br>
                <a:rPr lang="de-DE" sz="1333" b="1"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Im Autohaus wird</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aktiv dafür geworben, dass die Kunden</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an einem i-Kfz-Terminal ihr erworbenes </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Fahrzeug selbst zulassen können.</a:t>
              </a:r>
            </a:p>
          </p:txBody>
        </p:sp>
        <p:grpSp>
          <p:nvGrpSpPr>
            <p:cNvPr id="71" name="Group 115"/>
            <p:cNvGrpSpPr/>
            <p:nvPr/>
          </p:nvGrpSpPr>
          <p:grpSpPr>
            <a:xfrm>
              <a:off x="3241653" y="2946546"/>
              <a:ext cx="405889" cy="905624"/>
              <a:chOff x="6443748" y="4446684"/>
              <a:chExt cx="559921" cy="1249304"/>
            </a:xfrm>
          </p:grpSpPr>
          <p:sp>
            <p:nvSpPr>
              <p:cNvPr id="72" name="Rechteck 560"/>
              <p:cNvSpPr/>
              <p:nvPr/>
            </p:nvSpPr>
            <p:spPr bwMode="gray">
              <a:xfrm rot="21540000">
                <a:off x="6522750" y="4489114"/>
                <a:ext cx="465188" cy="1188639"/>
              </a:xfrm>
              <a:prstGeom prst="rect">
                <a:avLst/>
              </a:prstGeom>
              <a:gradFill flip="none" rotWithShape="1">
                <a:gsLst>
                  <a:gs pos="100000">
                    <a:srgbClr val="7D7D7D"/>
                  </a:gs>
                  <a:gs pos="0">
                    <a:srgbClr val="C8C8C8"/>
                  </a:gs>
                </a:gsLst>
                <a:lin ang="10800000" scaled="1"/>
                <a:tileRect/>
              </a:gradFill>
              <a:ln w="9525">
                <a:noFill/>
                <a:round/>
                <a:headEnd/>
                <a:tailEnd/>
              </a:ln>
              <a:effectLst/>
              <a:scene3d>
                <a:camera prst="orthographicFront"/>
                <a:lightRig rig="twoPt" dir="t">
                  <a:rot lat="0" lon="0" rev="8400000"/>
                </a:lightRig>
              </a:scene3d>
              <a:sp3d extrusionH="63500" prstMaterial="matte"/>
            </p:spPr>
            <p:txBody>
              <a:bodyPr vert="horz" wrap="square" lIns="91440" tIns="45720" rIns="91440" bIns="45720" numCol="1" anchor="t" anchorCtr="0" compatLnSpc="1">
                <a:prstTxWarp prst="textNoShape">
                  <a:avLst/>
                </a:prstTxWarp>
              </a:bodyPr>
              <a:lstStyle/>
              <a:p>
                <a:endParaRPr lang="de-DE" sz="2400"/>
              </a:p>
            </p:txBody>
          </p:sp>
          <p:sp>
            <p:nvSpPr>
              <p:cNvPr id="73" name="Rechteck 561"/>
              <p:cNvSpPr/>
              <p:nvPr/>
            </p:nvSpPr>
            <p:spPr bwMode="gray">
              <a:xfrm rot="21540000">
                <a:off x="6481716" y="4516546"/>
                <a:ext cx="501321" cy="1156194"/>
              </a:xfrm>
              <a:prstGeom prst="rect">
                <a:avLst/>
              </a:prstGeom>
              <a:solidFill>
                <a:srgbClr val="58AB27"/>
              </a:solidFill>
              <a:ln w="12700">
                <a:noFill/>
                <a:round/>
                <a:headEnd/>
                <a:tailEnd/>
              </a:ln>
              <a:effectLst/>
            </p:spPr>
            <p:txBody>
              <a:bodyPr rtlCol="0" anchor="ctr"/>
              <a:lstStyle/>
              <a:p>
                <a:pPr algn="ctr"/>
                <a:endParaRPr lang="de-DE" sz="2400"/>
              </a:p>
            </p:txBody>
          </p:sp>
          <p:sp>
            <p:nvSpPr>
              <p:cNvPr id="74" name="Freeform 6"/>
              <p:cNvSpPr>
                <a:spLocks noEditPoints="1"/>
              </p:cNvSpPr>
              <p:nvPr/>
            </p:nvSpPr>
            <p:spPr bwMode="gray">
              <a:xfrm rot="21540000">
                <a:off x="6443748" y="4446684"/>
                <a:ext cx="559921" cy="124930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7 w 656"/>
                  <a:gd name="T11" fmla="*/ 62 h 1457"/>
                  <a:gd name="T12" fmla="*/ 452 w 656"/>
                  <a:gd name="T13" fmla="*/ 182 h 1457"/>
                  <a:gd name="T14" fmla="*/ 327 w 656"/>
                  <a:gd name="T15" fmla="*/ 338 h 1457"/>
                  <a:gd name="T16" fmla="*/ 204 w 656"/>
                  <a:gd name="T17" fmla="*/ 182 h 1457"/>
                  <a:gd name="T18" fmla="*/ 327 w 656"/>
                  <a:gd name="T19" fmla="*/ 62 h 1457"/>
                  <a:gd name="T20" fmla="*/ 549 w 656"/>
                  <a:gd name="T21" fmla="*/ 884 h 1457"/>
                  <a:gd name="T22" fmla="*/ 500 w 656"/>
                  <a:gd name="T23" fmla="*/ 835 h 1457"/>
                  <a:gd name="T24" fmla="*/ 492 w 656"/>
                  <a:gd name="T25" fmla="*/ 522 h 1457"/>
                  <a:gd name="T26" fmla="*/ 480 w 656"/>
                  <a:gd name="T27" fmla="*/ 510 h 1457"/>
                  <a:gd name="T28" fmla="*/ 468 w 656"/>
                  <a:gd name="T29" fmla="*/ 522 h 1457"/>
                  <a:gd name="T30" fmla="*/ 467 w 656"/>
                  <a:gd name="T31" fmla="*/ 875 h 1457"/>
                  <a:gd name="T32" fmla="*/ 467 w 656"/>
                  <a:gd name="T33" fmla="*/ 903 h 1457"/>
                  <a:gd name="T34" fmla="*/ 465 w 656"/>
                  <a:gd name="T35" fmla="*/ 1342 h 1457"/>
                  <a:gd name="T36" fmla="*/ 411 w 656"/>
                  <a:gd name="T37" fmla="*/ 1396 h 1457"/>
                  <a:gd name="T38" fmla="*/ 357 w 656"/>
                  <a:gd name="T39" fmla="*/ 1342 h 1457"/>
                  <a:gd name="T40" fmla="*/ 339 w 656"/>
                  <a:gd name="T41" fmla="*/ 903 h 1457"/>
                  <a:gd name="T42" fmla="*/ 327 w 656"/>
                  <a:gd name="T43" fmla="*/ 891 h 1457"/>
                  <a:gd name="T44" fmla="*/ 315 w 656"/>
                  <a:gd name="T45" fmla="*/ 903 h 1457"/>
                  <a:gd name="T46" fmla="*/ 298 w 656"/>
                  <a:gd name="T47" fmla="*/ 1342 h 1457"/>
                  <a:gd name="T48" fmla="*/ 244 w 656"/>
                  <a:gd name="T49" fmla="*/ 1396 h 1457"/>
                  <a:gd name="T50" fmla="*/ 190 w 656"/>
                  <a:gd name="T51" fmla="*/ 1342 h 1457"/>
                  <a:gd name="T52" fmla="*/ 188 w 656"/>
                  <a:gd name="T53" fmla="*/ 903 h 1457"/>
                  <a:gd name="T54" fmla="*/ 188 w 656"/>
                  <a:gd name="T55" fmla="*/ 875 h 1457"/>
                  <a:gd name="T56" fmla="*/ 188 w 656"/>
                  <a:gd name="T57" fmla="*/ 522 h 1457"/>
                  <a:gd name="T58" fmla="*/ 176 w 656"/>
                  <a:gd name="T59" fmla="*/ 510 h 1457"/>
                  <a:gd name="T60" fmla="*/ 163 w 656"/>
                  <a:gd name="T61" fmla="*/ 522 h 1457"/>
                  <a:gd name="T62" fmla="*/ 155 w 656"/>
                  <a:gd name="T63" fmla="*/ 835 h 1457"/>
                  <a:gd name="T64" fmla="*/ 106 w 656"/>
                  <a:gd name="T65" fmla="*/ 884 h 1457"/>
                  <a:gd name="T66" fmla="*/ 57 w 656"/>
                  <a:gd name="T67" fmla="*/ 835 h 1457"/>
                  <a:gd name="T68" fmla="*/ 75 w 656"/>
                  <a:gd name="T69" fmla="*/ 506 h 1457"/>
                  <a:gd name="T70" fmla="*/ 225 w 656"/>
                  <a:gd name="T71" fmla="*/ 356 h 1457"/>
                  <a:gd name="T72" fmla="*/ 327 w 656"/>
                  <a:gd name="T73" fmla="*/ 398 h 1457"/>
                  <a:gd name="T74" fmla="*/ 430 w 656"/>
                  <a:gd name="T75" fmla="*/ 356 h 1457"/>
                  <a:gd name="T76" fmla="*/ 579 w 656"/>
                  <a:gd name="T77" fmla="*/ 506 h 1457"/>
                  <a:gd name="T78" fmla="*/ 598 w 656"/>
                  <a:gd name="T79" fmla="*/ 835 h 1457"/>
                  <a:gd name="T80" fmla="*/ 549 w 656"/>
                  <a:gd name="T81" fmla="*/ 884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7" y="62"/>
                    </a:moveTo>
                    <a:cubicBezTo>
                      <a:pt x="396" y="62"/>
                      <a:pt x="452" y="106"/>
                      <a:pt x="452" y="182"/>
                    </a:cubicBezTo>
                    <a:cubicBezTo>
                      <a:pt x="452" y="259"/>
                      <a:pt x="392" y="338"/>
                      <a:pt x="327" y="338"/>
                    </a:cubicBezTo>
                    <a:cubicBezTo>
                      <a:pt x="264" y="338"/>
                      <a:pt x="204" y="259"/>
                      <a:pt x="204" y="182"/>
                    </a:cubicBezTo>
                    <a:cubicBezTo>
                      <a:pt x="204" y="106"/>
                      <a:pt x="259" y="62"/>
                      <a:pt x="327" y="62"/>
                    </a:cubicBezTo>
                    <a:close/>
                    <a:moveTo>
                      <a:pt x="549" y="884"/>
                    </a:moveTo>
                    <a:cubicBezTo>
                      <a:pt x="522" y="884"/>
                      <a:pt x="500" y="862"/>
                      <a:pt x="500" y="835"/>
                    </a:cubicBezTo>
                    <a:cubicBezTo>
                      <a:pt x="500" y="835"/>
                      <a:pt x="500" y="835"/>
                      <a:pt x="492" y="522"/>
                    </a:cubicBezTo>
                    <a:cubicBezTo>
                      <a:pt x="492" y="515"/>
                      <a:pt x="486" y="510"/>
                      <a:pt x="480" y="510"/>
                    </a:cubicBezTo>
                    <a:cubicBezTo>
                      <a:pt x="473" y="510"/>
                      <a:pt x="468" y="515"/>
                      <a:pt x="468" y="522"/>
                    </a:cubicBezTo>
                    <a:cubicBezTo>
                      <a:pt x="468" y="522"/>
                      <a:pt x="468" y="522"/>
                      <a:pt x="467" y="875"/>
                    </a:cubicBezTo>
                    <a:cubicBezTo>
                      <a:pt x="467" y="875"/>
                      <a:pt x="467" y="875"/>
                      <a:pt x="467" y="903"/>
                    </a:cubicBezTo>
                    <a:cubicBezTo>
                      <a:pt x="467" y="903"/>
                      <a:pt x="467" y="903"/>
                      <a:pt x="465" y="1342"/>
                    </a:cubicBezTo>
                    <a:cubicBezTo>
                      <a:pt x="465" y="1372"/>
                      <a:pt x="441" y="1396"/>
                      <a:pt x="411" y="1396"/>
                    </a:cubicBezTo>
                    <a:cubicBezTo>
                      <a:pt x="381" y="1396"/>
                      <a:pt x="357" y="1372"/>
                      <a:pt x="357" y="1342"/>
                    </a:cubicBezTo>
                    <a:cubicBezTo>
                      <a:pt x="357" y="1342"/>
                      <a:pt x="357" y="1342"/>
                      <a:pt x="339" y="903"/>
                    </a:cubicBezTo>
                    <a:cubicBezTo>
                      <a:pt x="339" y="896"/>
                      <a:pt x="334" y="891"/>
                      <a:pt x="327" y="891"/>
                    </a:cubicBezTo>
                    <a:cubicBezTo>
                      <a:pt x="321" y="891"/>
                      <a:pt x="315" y="896"/>
                      <a:pt x="315" y="903"/>
                    </a:cubicBezTo>
                    <a:cubicBezTo>
                      <a:pt x="315" y="903"/>
                      <a:pt x="315" y="903"/>
                      <a:pt x="298" y="1342"/>
                    </a:cubicBezTo>
                    <a:cubicBezTo>
                      <a:pt x="298" y="1372"/>
                      <a:pt x="274" y="1396"/>
                      <a:pt x="244" y="1396"/>
                    </a:cubicBezTo>
                    <a:cubicBezTo>
                      <a:pt x="214" y="1396"/>
                      <a:pt x="190" y="1372"/>
                      <a:pt x="190" y="1342"/>
                    </a:cubicBezTo>
                    <a:cubicBezTo>
                      <a:pt x="190" y="1342"/>
                      <a:pt x="190" y="1342"/>
                      <a:pt x="188" y="903"/>
                    </a:cubicBezTo>
                    <a:cubicBezTo>
                      <a:pt x="188" y="903"/>
                      <a:pt x="188" y="903"/>
                      <a:pt x="188" y="875"/>
                    </a:cubicBezTo>
                    <a:cubicBezTo>
                      <a:pt x="188" y="875"/>
                      <a:pt x="188" y="875"/>
                      <a:pt x="188" y="522"/>
                    </a:cubicBezTo>
                    <a:cubicBezTo>
                      <a:pt x="188" y="515"/>
                      <a:pt x="182" y="510"/>
                      <a:pt x="176" y="510"/>
                    </a:cubicBezTo>
                    <a:cubicBezTo>
                      <a:pt x="169" y="510"/>
                      <a:pt x="163" y="515"/>
                      <a:pt x="163" y="522"/>
                    </a:cubicBezTo>
                    <a:cubicBezTo>
                      <a:pt x="163" y="522"/>
                      <a:pt x="163" y="522"/>
                      <a:pt x="155" y="835"/>
                    </a:cubicBezTo>
                    <a:cubicBezTo>
                      <a:pt x="155" y="862"/>
                      <a:pt x="133" y="884"/>
                      <a:pt x="106" y="884"/>
                    </a:cubicBezTo>
                    <a:cubicBezTo>
                      <a:pt x="79" y="884"/>
                      <a:pt x="57" y="862"/>
                      <a:pt x="57" y="835"/>
                    </a:cubicBezTo>
                    <a:cubicBezTo>
                      <a:pt x="57" y="835"/>
                      <a:pt x="57" y="835"/>
                      <a:pt x="75" y="506"/>
                    </a:cubicBezTo>
                    <a:cubicBezTo>
                      <a:pt x="75" y="417"/>
                      <a:pt x="180" y="356"/>
                      <a:pt x="225" y="356"/>
                    </a:cubicBezTo>
                    <a:cubicBezTo>
                      <a:pt x="270" y="356"/>
                      <a:pt x="283" y="398"/>
                      <a:pt x="327" y="398"/>
                    </a:cubicBezTo>
                    <a:cubicBezTo>
                      <a:pt x="372" y="398"/>
                      <a:pt x="373" y="356"/>
                      <a:pt x="430" y="356"/>
                    </a:cubicBezTo>
                    <a:cubicBezTo>
                      <a:pt x="486" y="356"/>
                      <a:pt x="579" y="417"/>
                      <a:pt x="579" y="506"/>
                    </a:cubicBezTo>
                    <a:cubicBezTo>
                      <a:pt x="598" y="835"/>
                      <a:pt x="598" y="835"/>
                      <a:pt x="598" y="835"/>
                    </a:cubicBezTo>
                    <a:cubicBezTo>
                      <a:pt x="598" y="862"/>
                      <a:pt x="576" y="884"/>
                      <a:pt x="549" y="884"/>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nvGrpSpPr>
            <p:cNvPr id="75" name="Group 47"/>
            <p:cNvGrpSpPr/>
            <p:nvPr/>
          </p:nvGrpSpPr>
          <p:grpSpPr>
            <a:xfrm>
              <a:off x="3727000" y="2867448"/>
              <a:ext cx="405889" cy="898600"/>
              <a:chOff x="4617183" y="3963266"/>
              <a:chExt cx="559921" cy="1239614"/>
            </a:xfrm>
            <a:effectLst/>
          </p:grpSpPr>
          <p:sp>
            <p:nvSpPr>
              <p:cNvPr id="76"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77" name="Freeform 5"/>
              <p:cNvSpPr>
                <a:spLocks noEditPoints="1"/>
              </p:cNvSpPr>
              <p:nvPr/>
            </p:nvSpPr>
            <p:spPr bwMode="gray">
              <a:xfrm>
                <a:off x="4617183" y="3963266"/>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grpSp>
        <p:nvGrpSpPr>
          <p:cNvPr id="40" name="Gruppieren 39">
            <a:extLst>
              <a:ext uri="{FF2B5EF4-FFF2-40B4-BE49-F238E27FC236}">
                <a16:creationId xmlns:a16="http://schemas.microsoft.com/office/drawing/2014/main" id="{64F5D81D-F357-F185-4E08-7F30BF84C83D}"/>
              </a:ext>
            </a:extLst>
          </p:cNvPr>
          <p:cNvGrpSpPr/>
          <p:nvPr/>
        </p:nvGrpSpPr>
        <p:grpSpPr>
          <a:xfrm>
            <a:off x="4559379" y="2611838"/>
            <a:ext cx="1915268" cy="1458185"/>
            <a:chOff x="4559379" y="2611838"/>
            <a:chExt cx="1915268" cy="1458185"/>
          </a:xfrm>
        </p:grpSpPr>
        <p:sp>
          <p:nvSpPr>
            <p:cNvPr id="56" name="Textfeld 84"/>
            <p:cNvSpPr txBox="1"/>
            <p:nvPr/>
          </p:nvSpPr>
          <p:spPr>
            <a:xfrm>
              <a:off x="4559379" y="2952088"/>
              <a:ext cx="1915268" cy="1117935"/>
            </a:xfrm>
            <a:prstGeom prst="rect">
              <a:avLst/>
            </a:prstGeom>
            <a:solidFill>
              <a:schemeClr val="bg1">
                <a:alpha val="80000"/>
              </a:schemeClr>
            </a:solidFill>
          </p:spPr>
          <p:txBody>
            <a:bodyPr wrap="none" rtlCol="0">
              <a:spAutoFit/>
            </a:bodyPr>
            <a:lstStyle/>
            <a:p>
              <a:pPr fontAlgn="base">
                <a:spcBef>
                  <a:spcPct val="50000"/>
                </a:spcBef>
                <a:spcAft>
                  <a:spcPct val="0"/>
                </a:spcAft>
                <a:buClr>
                  <a:srgbClr val="B7200E"/>
                </a:buClr>
                <a:buSzPct val="75000"/>
                <a:buFont typeface="Wingdings" pitchFamily="2" charset="2"/>
                <a:buNone/>
              </a:pPr>
              <a:r>
                <a:rPr lang="de-DE" sz="1333" b="1" dirty="0">
                  <a:solidFill>
                    <a:srgbClr val="000000"/>
                  </a:solidFill>
                  <a:latin typeface="Calibri" panose="020F0502020204030204" pitchFamily="34" charset="0"/>
                </a:rPr>
                <a:t>Schritt 2:</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Autokäufer*in </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bringt aktivierten</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Personalausweis und PIN</a:t>
              </a:r>
              <a:br>
                <a:rPr lang="de-DE" sz="1333" dirty="0">
                  <a:solidFill>
                    <a:srgbClr val="000000"/>
                  </a:solidFill>
                  <a:latin typeface="Calibri" panose="020F0502020204030204" pitchFamily="34" charset="0"/>
                </a:rPr>
              </a:br>
              <a:r>
                <a:rPr lang="de-DE" sz="1333" dirty="0">
                  <a:solidFill>
                    <a:srgbClr val="000000"/>
                  </a:solidFill>
                  <a:latin typeface="Calibri" panose="020F0502020204030204" pitchFamily="34" charset="0"/>
                </a:rPr>
                <a:t>zum Kauf des Autos mit.</a:t>
              </a:r>
            </a:p>
          </p:txBody>
        </p:sp>
        <p:grpSp>
          <p:nvGrpSpPr>
            <p:cNvPr id="68" name="Group 118"/>
            <p:cNvGrpSpPr/>
            <p:nvPr/>
          </p:nvGrpSpPr>
          <p:grpSpPr>
            <a:xfrm>
              <a:off x="5822379" y="2611838"/>
              <a:ext cx="405889" cy="898600"/>
              <a:chOff x="4617183" y="3963267"/>
              <a:chExt cx="559921" cy="1239614"/>
            </a:xfrm>
            <a:effectLst/>
          </p:grpSpPr>
          <p:sp>
            <p:nvSpPr>
              <p:cNvPr id="69" name="Rechteck 556"/>
              <p:cNvSpPr/>
              <p:nvPr/>
            </p:nvSpPr>
            <p:spPr bwMode="gray">
              <a:xfrm>
                <a:off x="4649881" y="3998058"/>
                <a:ext cx="465187" cy="1174058"/>
              </a:xfrm>
              <a:prstGeom prst="rect">
                <a:avLst/>
              </a:prstGeom>
              <a:solidFill>
                <a:srgbClr val="58AB27"/>
              </a:solidFill>
              <a:ln w="12700">
                <a:noFill/>
                <a:round/>
                <a:headEnd/>
                <a:tailEnd/>
              </a:ln>
              <a:effectLst/>
            </p:spPr>
            <p:txBody>
              <a:bodyPr rtlCol="0" anchor="ctr"/>
              <a:lstStyle/>
              <a:p>
                <a:pPr algn="ctr"/>
                <a:endParaRPr lang="de-DE" sz="2400"/>
              </a:p>
            </p:txBody>
          </p:sp>
          <p:sp>
            <p:nvSpPr>
              <p:cNvPr id="70" name="Freeform 5"/>
              <p:cNvSpPr>
                <a:spLocks noEditPoints="1"/>
              </p:cNvSpPr>
              <p:nvPr/>
            </p:nvSpPr>
            <p:spPr bwMode="gray">
              <a:xfrm>
                <a:off x="4617183" y="3963267"/>
                <a:ext cx="559921" cy="1239614"/>
              </a:xfrm>
              <a:custGeom>
                <a:avLst/>
                <a:gdLst>
                  <a:gd name="T0" fmla="*/ 0 w 656"/>
                  <a:gd name="T1" fmla="*/ 0 h 1457"/>
                  <a:gd name="T2" fmla="*/ 0 w 656"/>
                  <a:gd name="T3" fmla="*/ 1457 h 1457"/>
                  <a:gd name="T4" fmla="*/ 656 w 656"/>
                  <a:gd name="T5" fmla="*/ 1457 h 1457"/>
                  <a:gd name="T6" fmla="*/ 656 w 656"/>
                  <a:gd name="T7" fmla="*/ 0 h 1457"/>
                  <a:gd name="T8" fmla="*/ 0 w 656"/>
                  <a:gd name="T9" fmla="*/ 0 h 1457"/>
                  <a:gd name="T10" fmla="*/ 328 w 656"/>
                  <a:gd name="T11" fmla="*/ 62 h 1457"/>
                  <a:gd name="T12" fmla="*/ 452 w 656"/>
                  <a:gd name="T13" fmla="*/ 183 h 1457"/>
                  <a:gd name="T14" fmla="*/ 328 w 656"/>
                  <a:gd name="T15" fmla="*/ 338 h 1457"/>
                  <a:gd name="T16" fmla="*/ 204 w 656"/>
                  <a:gd name="T17" fmla="*/ 183 h 1457"/>
                  <a:gd name="T18" fmla="*/ 328 w 656"/>
                  <a:gd name="T19" fmla="*/ 62 h 1457"/>
                  <a:gd name="T20" fmla="*/ 555 w 656"/>
                  <a:gd name="T21" fmla="*/ 840 h 1457"/>
                  <a:gd name="T22" fmla="*/ 516 w 656"/>
                  <a:gd name="T23" fmla="*/ 807 h 1457"/>
                  <a:gd name="T24" fmla="*/ 477 w 656"/>
                  <a:gd name="T25" fmla="*/ 522 h 1457"/>
                  <a:gd name="T26" fmla="*/ 434 w 656"/>
                  <a:gd name="T27" fmla="*/ 632 h 1457"/>
                  <a:gd name="T28" fmla="*/ 555 w 656"/>
                  <a:gd name="T29" fmla="*/ 1061 h 1457"/>
                  <a:gd name="T30" fmla="*/ 464 w 656"/>
                  <a:gd name="T31" fmla="*/ 1061 h 1457"/>
                  <a:gd name="T32" fmla="*/ 434 w 656"/>
                  <a:gd name="T33" fmla="*/ 1353 h 1457"/>
                  <a:gd name="T34" fmla="*/ 392 w 656"/>
                  <a:gd name="T35" fmla="*/ 1396 h 1457"/>
                  <a:gd name="T36" fmla="*/ 351 w 656"/>
                  <a:gd name="T37" fmla="*/ 1353 h 1457"/>
                  <a:gd name="T38" fmla="*/ 344 w 656"/>
                  <a:gd name="T39" fmla="*/ 1061 h 1457"/>
                  <a:gd name="T40" fmla="*/ 313 w 656"/>
                  <a:gd name="T41" fmla="*/ 1061 h 1457"/>
                  <a:gd name="T42" fmla="*/ 306 w 656"/>
                  <a:gd name="T43" fmla="*/ 1353 h 1457"/>
                  <a:gd name="T44" fmla="*/ 264 w 656"/>
                  <a:gd name="T45" fmla="*/ 1396 h 1457"/>
                  <a:gd name="T46" fmla="*/ 222 w 656"/>
                  <a:gd name="T47" fmla="*/ 1353 h 1457"/>
                  <a:gd name="T48" fmla="*/ 193 w 656"/>
                  <a:gd name="T49" fmla="*/ 1061 h 1457"/>
                  <a:gd name="T50" fmla="*/ 102 w 656"/>
                  <a:gd name="T51" fmla="*/ 1061 h 1457"/>
                  <a:gd name="T52" fmla="*/ 222 w 656"/>
                  <a:gd name="T53" fmla="*/ 632 h 1457"/>
                  <a:gd name="T54" fmla="*/ 179 w 656"/>
                  <a:gd name="T55" fmla="*/ 522 h 1457"/>
                  <a:gd name="T56" fmla="*/ 141 w 656"/>
                  <a:gd name="T57" fmla="*/ 807 h 1457"/>
                  <a:gd name="T58" fmla="*/ 102 w 656"/>
                  <a:gd name="T59" fmla="*/ 840 h 1457"/>
                  <a:gd name="T60" fmla="*/ 69 w 656"/>
                  <a:gd name="T61" fmla="*/ 801 h 1457"/>
                  <a:gd name="T62" fmla="*/ 88 w 656"/>
                  <a:gd name="T63" fmla="*/ 578 h 1457"/>
                  <a:gd name="T64" fmla="*/ 215 w 656"/>
                  <a:gd name="T65" fmla="*/ 357 h 1457"/>
                  <a:gd name="T66" fmla="*/ 328 w 656"/>
                  <a:gd name="T67" fmla="*/ 451 h 1457"/>
                  <a:gd name="T68" fmla="*/ 441 w 656"/>
                  <a:gd name="T69" fmla="*/ 357 h 1457"/>
                  <a:gd name="T70" fmla="*/ 569 w 656"/>
                  <a:gd name="T71" fmla="*/ 578 h 1457"/>
                  <a:gd name="T72" fmla="*/ 587 w 656"/>
                  <a:gd name="T73" fmla="*/ 801 h 1457"/>
                  <a:gd name="T74" fmla="*/ 555 w 656"/>
                  <a:gd name="T75" fmla="*/ 840 h 1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6" h="1457">
                    <a:moveTo>
                      <a:pt x="0" y="0"/>
                    </a:moveTo>
                    <a:cubicBezTo>
                      <a:pt x="0" y="1457"/>
                      <a:pt x="0" y="1457"/>
                      <a:pt x="0" y="1457"/>
                    </a:cubicBezTo>
                    <a:cubicBezTo>
                      <a:pt x="656" y="1457"/>
                      <a:pt x="656" y="1457"/>
                      <a:pt x="656" y="1457"/>
                    </a:cubicBezTo>
                    <a:cubicBezTo>
                      <a:pt x="656" y="0"/>
                      <a:pt x="656" y="0"/>
                      <a:pt x="656" y="0"/>
                    </a:cubicBezTo>
                    <a:lnTo>
                      <a:pt x="0" y="0"/>
                    </a:lnTo>
                    <a:close/>
                    <a:moveTo>
                      <a:pt x="328" y="62"/>
                    </a:moveTo>
                    <a:cubicBezTo>
                      <a:pt x="397" y="62"/>
                      <a:pt x="452" y="106"/>
                      <a:pt x="452" y="183"/>
                    </a:cubicBezTo>
                    <a:cubicBezTo>
                      <a:pt x="452" y="259"/>
                      <a:pt x="392" y="338"/>
                      <a:pt x="328" y="338"/>
                    </a:cubicBezTo>
                    <a:cubicBezTo>
                      <a:pt x="264" y="338"/>
                      <a:pt x="204" y="259"/>
                      <a:pt x="204" y="183"/>
                    </a:cubicBezTo>
                    <a:cubicBezTo>
                      <a:pt x="204" y="106"/>
                      <a:pt x="260" y="62"/>
                      <a:pt x="328" y="62"/>
                    </a:cubicBezTo>
                    <a:close/>
                    <a:moveTo>
                      <a:pt x="555" y="840"/>
                    </a:moveTo>
                    <a:cubicBezTo>
                      <a:pt x="535" y="842"/>
                      <a:pt x="517" y="827"/>
                      <a:pt x="516" y="807"/>
                    </a:cubicBezTo>
                    <a:cubicBezTo>
                      <a:pt x="516" y="807"/>
                      <a:pt x="484" y="522"/>
                      <a:pt x="477" y="522"/>
                    </a:cubicBezTo>
                    <a:cubicBezTo>
                      <a:pt x="471" y="522"/>
                      <a:pt x="434" y="576"/>
                      <a:pt x="434" y="632"/>
                    </a:cubicBezTo>
                    <a:cubicBezTo>
                      <a:pt x="434" y="680"/>
                      <a:pt x="555" y="1061"/>
                      <a:pt x="555" y="1061"/>
                    </a:cubicBezTo>
                    <a:cubicBezTo>
                      <a:pt x="464" y="1061"/>
                      <a:pt x="464" y="1061"/>
                      <a:pt x="464" y="1061"/>
                    </a:cubicBezTo>
                    <a:cubicBezTo>
                      <a:pt x="450" y="1205"/>
                      <a:pt x="434" y="1353"/>
                      <a:pt x="434" y="1353"/>
                    </a:cubicBezTo>
                    <a:cubicBezTo>
                      <a:pt x="434" y="1377"/>
                      <a:pt x="415" y="1396"/>
                      <a:pt x="392" y="1396"/>
                    </a:cubicBezTo>
                    <a:cubicBezTo>
                      <a:pt x="369" y="1396"/>
                      <a:pt x="351" y="1377"/>
                      <a:pt x="351" y="1353"/>
                    </a:cubicBezTo>
                    <a:cubicBezTo>
                      <a:pt x="351" y="1353"/>
                      <a:pt x="351" y="1353"/>
                      <a:pt x="344" y="1061"/>
                    </a:cubicBezTo>
                    <a:cubicBezTo>
                      <a:pt x="313" y="1061"/>
                      <a:pt x="313" y="1061"/>
                      <a:pt x="313" y="1061"/>
                    </a:cubicBezTo>
                    <a:cubicBezTo>
                      <a:pt x="306" y="1353"/>
                      <a:pt x="306" y="1353"/>
                      <a:pt x="306" y="1353"/>
                    </a:cubicBezTo>
                    <a:cubicBezTo>
                      <a:pt x="306" y="1377"/>
                      <a:pt x="287" y="1396"/>
                      <a:pt x="264" y="1396"/>
                    </a:cubicBezTo>
                    <a:cubicBezTo>
                      <a:pt x="241" y="1396"/>
                      <a:pt x="222" y="1377"/>
                      <a:pt x="222" y="1353"/>
                    </a:cubicBezTo>
                    <a:cubicBezTo>
                      <a:pt x="222" y="1353"/>
                      <a:pt x="207" y="1205"/>
                      <a:pt x="193" y="1061"/>
                    </a:cubicBezTo>
                    <a:cubicBezTo>
                      <a:pt x="102" y="1061"/>
                      <a:pt x="102" y="1061"/>
                      <a:pt x="102" y="1061"/>
                    </a:cubicBezTo>
                    <a:cubicBezTo>
                      <a:pt x="102" y="1061"/>
                      <a:pt x="222" y="680"/>
                      <a:pt x="222" y="632"/>
                    </a:cubicBezTo>
                    <a:cubicBezTo>
                      <a:pt x="222" y="576"/>
                      <a:pt x="186" y="522"/>
                      <a:pt x="179" y="522"/>
                    </a:cubicBezTo>
                    <a:cubicBezTo>
                      <a:pt x="173" y="522"/>
                      <a:pt x="141" y="807"/>
                      <a:pt x="141" y="807"/>
                    </a:cubicBezTo>
                    <a:cubicBezTo>
                      <a:pt x="139" y="827"/>
                      <a:pt x="122" y="842"/>
                      <a:pt x="102" y="840"/>
                    </a:cubicBezTo>
                    <a:cubicBezTo>
                      <a:pt x="82" y="838"/>
                      <a:pt x="67" y="821"/>
                      <a:pt x="69" y="801"/>
                    </a:cubicBezTo>
                    <a:cubicBezTo>
                      <a:pt x="88" y="578"/>
                      <a:pt x="88" y="578"/>
                      <a:pt x="88" y="578"/>
                    </a:cubicBezTo>
                    <a:cubicBezTo>
                      <a:pt x="100" y="430"/>
                      <a:pt x="173" y="357"/>
                      <a:pt x="215" y="357"/>
                    </a:cubicBezTo>
                    <a:cubicBezTo>
                      <a:pt x="257" y="357"/>
                      <a:pt x="282" y="451"/>
                      <a:pt x="328" y="451"/>
                    </a:cubicBezTo>
                    <a:cubicBezTo>
                      <a:pt x="374" y="451"/>
                      <a:pt x="400" y="357"/>
                      <a:pt x="441" y="357"/>
                    </a:cubicBezTo>
                    <a:cubicBezTo>
                      <a:pt x="483" y="357"/>
                      <a:pt x="556" y="430"/>
                      <a:pt x="569" y="578"/>
                    </a:cubicBezTo>
                    <a:cubicBezTo>
                      <a:pt x="569" y="578"/>
                      <a:pt x="569" y="578"/>
                      <a:pt x="587" y="801"/>
                    </a:cubicBezTo>
                    <a:cubicBezTo>
                      <a:pt x="589" y="821"/>
                      <a:pt x="575" y="838"/>
                      <a:pt x="555" y="840"/>
                    </a:cubicBezTo>
                    <a:close/>
                  </a:path>
                </a:pathLst>
              </a:custGeom>
              <a:solidFill>
                <a:schemeClr val="bg1"/>
              </a:solidFill>
              <a:ln w="25400">
                <a:noFill/>
              </a:ln>
              <a:effectLst/>
            </p:spPr>
            <p:txBody>
              <a:bodyPr vert="horz" wrap="square" lIns="91440" tIns="45720" rIns="91440" bIns="45720" numCol="1" anchor="t" anchorCtr="0" compatLnSpc="1">
                <a:prstTxWarp prst="textNoShape">
                  <a:avLst/>
                </a:prstTxWarp>
              </a:bodyPr>
              <a:lstStyle/>
              <a:p>
                <a:endParaRPr lang="de-DE" sz="2400"/>
              </a:p>
            </p:txBody>
          </p:sp>
        </p:grpSp>
      </p:grpSp>
    </p:spTree>
    <p:extLst>
      <p:ext uri="{BB962C8B-B14F-4D97-AF65-F5344CB8AC3E}">
        <p14:creationId xmlns:p14="http://schemas.microsoft.com/office/powerpoint/2010/main" val="332825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p:cTn id="14" dur="500" fill="hold"/>
                                        <p:tgtEl>
                                          <p:spTgt spid="38"/>
                                        </p:tgtEl>
                                        <p:attrNameLst>
                                          <p:attrName>ppt_w</p:attrName>
                                        </p:attrNameLst>
                                      </p:cBhvr>
                                      <p:tavLst>
                                        <p:tav tm="0">
                                          <p:val>
                                            <p:fltVal val="0"/>
                                          </p:val>
                                        </p:tav>
                                        <p:tav tm="100000">
                                          <p:val>
                                            <p:strVal val="#ppt_w"/>
                                          </p:val>
                                        </p:tav>
                                      </p:tavLst>
                                    </p:anim>
                                    <p:anim calcmode="lin" valueType="num">
                                      <p:cBhvr>
                                        <p:cTn id="15" dur="500" fill="hold"/>
                                        <p:tgtEl>
                                          <p:spTgt spid="38"/>
                                        </p:tgtEl>
                                        <p:attrNameLst>
                                          <p:attrName>ppt_h</p:attrName>
                                        </p:attrNameLst>
                                      </p:cBhvr>
                                      <p:tavLst>
                                        <p:tav tm="0">
                                          <p:val>
                                            <p:fltVal val="0"/>
                                          </p:val>
                                        </p:tav>
                                        <p:tav tm="100000">
                                          <p:val>
                                            <p:strVal val="#ppt_h"/>
                                          </p:val>
                                        </p:tav>
                                      </p:tavLst>
                                    </p:anim>
                                    <p:animEffect transition="in" filter="fade">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500" fill="hold"/>
                                        <p:tgtEl>
                                          <p:spTgt spid="39"/>
                                        </p:tgtEl>
                                        <p:attrNameLst>
                                          <p:attrName>ppt_w</p:attrName>
                                        </p:attrNameLst>
                                      </p:cBhvr>
                                      <p:tavLst>
                                        <p:tav tm="0">
                                          <p:val>
                                            <p:fltVal val="0"/>
                                          </p:val>
                                        </p:tav>
                                        <p:tav tm="100000">
                                          <p:val>
                                            <p:strVal val="#ppt_w"/>
                                          </p:val>
                                        </p:tav>
                                      </p:tavLst>
                                    </p:anim>
                                    <p:anim calcmode="lin" valueType="num">
                                      <p:cBhvr>
                                        <p:cTn id="22" dur="500" fill="hold"/>
                                        <p:tgtEl>
                                          <p:spTgt spid="39"/>
                                        </p:tgtEl>
                                        <p:attrNameLst>
                                          <p:attrName>ppt_h</p:attrName>
                                        </p:attrNameLst>
                                      </p:cBhvr>
                                      <p:tavLst>
                                        <p:tav tm="0">
                                          <p:val>
                                            <p:fltVal val="0"/>
                                          </p:val>
                                        </p:tav>
                                        <p:tav tm="100000">
                                          <p:val>
                                            <p:strVal val="#ppt_h"/>
                                          </p:val>
                                        </p:tav>
                                      </p:tavLst>
                                    </p:anim>
                                    <p:animEffect transition="in" filter="fad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p:cTn id="28" dur="500" fill="hold"/>
                                        <p:tgtEl>
                                          <p:spTgt spid="40"/>
                                        </p:tgtEl>
                                        <p:attrNameLst>
                                          <p:attrName>ppt_w</p:attrName>
                                        </p:attrNameLst>
                                      </p:cBhvr>
                                      <p:tavLst>
                                        <p:tav tm="0">
                                          <p:val>
                                            <p:fltVal val="0"/>
                                          </p:val>
                                        </p:tav>
                                        <p:tav tm="100000">
                                          <p:val>
                                            <p:strVal val="#ppt_w"/>
                                          </p:val>
                                        </p:tav>
                                      </p:tavLst>
                                    </p:anim>
                                    <p:anim calcmode="lin" valueType="num">
                                      <p:cBhvr>
                                        <p:cTn id="29" dur="500" fill="hold"/>
                                        <p:tgtEl>
                                          <p:spTgt spid="40"/>
                                        </p:tgtEl>
                                        <p:attrNameLst>
                                          <p:attrName>ppt_h</p:attrName>
                                        </p:attrNameLst>
                                      </p:cBhvr>
                                      <p:tavLst>
                                        <p:tav tm="0">
                                          <p:val>
                                            <p:fltVal val="0"/>
                                          </p:val>
                                        </p:tav>
                                        <p:tav tm="100000">
                                          <p:val>
                                            <p:strVal val="#ppt_h"/>
                                          </p:val>
                                        </p:tav>
                                      </p:tavLst>
                                    </p:anim>
                                    <p:animEffect transition="in" filter="fade">
                                      <p:cBhvr>
                                        <p:cTn id="30" dur="500"/>
                                        <p:tgtEl>
                                          <p:spTgt spid="4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p:cTn id="35" dur="500" fill="hold"/>
                                        <p:tgtEl>
                                          <p:spTgt spid="41"/>
                                        </p:tgtEl>
                                        <p:attrNameLst>
                                          <p:attrName>ppt_w</p:attrName>
                                        </p:attrNameLst>
                                      </p:cBhvr>
                                      <p:tavLst>
                                        <p:tav tm="0">
                                          <p:val>
                                            <p:fltVal val="0"/>
                                          </p:val>
                                        </p:tav>
                                        <p:tav tm="100000">
                                          <p:val>
                                            <p:strVal val="#ppt_w"/>
                                          </p:val>
                                        </p:tav>
                                      </p:tavLst>
                                    </p:anim>
                                    <p:anim calcmode="lin" valueType="num">
                                      <p:cBhvr>
                                        <p:cTn id="36" dur="500" fill="hold"/>
                                        <p:tgtEl>
                                          <p:spTgt spid="41"/>
                                        </p:tgtEl>
                                        <p:attrNameLst>
                                          <p:attrName>ppt_h</p:attrName>
                                        </p:attrNameLst>
                                      </p:cBhvr>
                                      <p:tavLst>
                                        <p:tav tm="0">
                                          <p:val>
                                            <p:fltVal val="0"/>
                                          </p:val>
                                        </p:tav>
                                        <p:tav tm="100000">
                                          <p:val>
                                            <p:strVal val="#ppt_h"/>
                                          </p:val>
                                        </p:tav>
                                      </p:tavLst>
                                    </p:anim>
                                    <p:animEffect transition="in" filter="fade">
                                      <p:cBhvr>
                                        <p:cTn id="3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r Verbinder 3">
            <a:extLst>
              <a:ext uri="{FF2B5EF4-FFF2-40B4-BE49-F238E27FC236}">
                <a16:creationId xmlns:a16="http://schemas.microsoft.com/office/drawing/2014/main" id="{929E2F39-DFC9-49C9-851F-9586FB1E3BA2}"/>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le 1"/>
          <p:cNvSpPr>
            <a:spLocks noGrp="1"/>
          </p:cNvSpPr>
          <p:nvPr>
            <p:ph type="title"/>
          </p:nvPr>
        </p:nvSpPr>
        <p:spPr>
          <a:xfrm>
            <a:off x="304801" y="155752"/>
            <a:ext cx="8839199" cy="310500"/>
          </a:xfrm>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i-Kfz Lane: Fahrzeug online zulassen und sofort losfahren</a:t>
            </a:r>
            <a:endParaRPr lang="de-DE" b="1" dirty="0">
              <a:solidFill>
                <a:srgbClr val="58AB27"/>
              </a:solidFill>
            </a:endParaRPr>
          </a:p>
        </p:txBody>
      </p:sp>
      <p:sp>
        <p:nvSpPr>
          <p:cNvPr id="3" name="Datumsplatzhalter 2">
            <a:extLst>
              <a:ext uri="{FF2B5EF4-FFF2-40B4-BE49-F238E27FC236}">
                <a16:creationId xmlns:a16="http://schemas.microsoft.com/office/drawing/2014/main" id="{B26203E8-32AB-4AD4-B5BD-F82A3CE2397F}"/>
              </a:ext>
            </a:extLst>
          </p:cNvPr>
          <p:cNvSpPr>
            <a:spLocks noGrp="1"/>
          </p:cNvSpPr>
          <p:nvPr>
            <p:ph type="dt" sz="half" idx="10"/>
          </p:nvPr>
        </p:nvSpPr>
        <p:spPr/>
        <p:txBody>
          <a:bodyPr/>
          <a:lstStyle/>
          <a:p>
            <a:pPr>
              <a:defRPr/>
            </a:pPr>
            <a:r>
              <a:rPr lang="de-DE"/>
              <a:t>27. Juli 2026</a:t>
            </a:r>
            <a:endParaRPr lang="de-DE" dirty="0"/>
          </a:p>
        </p:txBody>
      </p:sp>
      <p:sp>
        <p:nvSpPr>
          <p:cNvPr id="5" name="Fußzeilenplatzhalter 4">
            <a:extLst>
              <a:ext uri="{FF2B5EF4-FFF2-40B4-BE49-F238E27FC236}">
                <a16:creationId xmlns:a16="http://schemas.microsoft.com/office/drawing/2014/main" id="{421A671E-AC46-433A-B772-641049B5EA34}"/>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13" name="Oval 5">
            <a:extLst>
              <a:ext uri="{FF2B5EF4-FFF2-40B4-BE49-F238E27FC236}">
                <a16:creationId xmlns:a16="http://schemas.microsoft.com/office/drawing/2014/main" id="{6FF895E4-C870-4984-A307-FDA1C2762D26}"/>
              </a:ext>
            </a:extLst>
          </p:cNvPr>
          <p:cNvSpPr>
            <a:spLocks noChangeArrowheads="1"/>
          </p:cNvSpPr>
          <p:nvPr>
            <p:custDataLst>
              <p:tags r:id="rId1"/>
            </p:custDataLst>
          </p:nvPr>
        </p:nvSpPr>
        <p:spPr bwMode="gray">
          <a:xfrm>
            <a:off x="1473776" y="1725279"/>
            <a:ext cx="3003456" cy="2305803"/>
          </a:xfrm>
          <a:prstGeom prst="ellipse">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pPr>
            <a:r>
              <a:rPr lang="de-DE" sz="18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i-Kfz Terminal</a:t>
            </a:r>
          </a:p>
          <a:p>
            <a:pPr algn="ctr">
              <a:spcBef>
                <a:spcPct val="0"/>
              </a:spcBef>
              <a:buClrTx/>
              <a:buSzTx/>
            </a:pPr>
            <a:r>
              <a:rPr lang="de-DE" sz="12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Fahrzeug beim Händler online zulassen</a:t>
            </a:r>
          </a:p>
          <a:p>
            <a:pPr algn="ctr">
              <a:spcBef>
                <a:spcPct val="0"/>
              </a:spcBef>
              <a:buClrTx/>
              <a:buSzTx/>
            </a:pPr>
            <a:endParaRPr lang="de-DE" sz="12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a:p>
            <a:pPr algn="ctr">
              <a:spcBef>
                <a:spcPct val="0"/>
              </a:spcBef>
              <a:buClrTx/>
              <a:buSzTx/>
            </a:pPr>
            <a:endParaRPr lang="de-DE" sz="12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a:p>
            <a:pPr algn="ctr">
              <a:spcBef>
                <a:spcPct val="0"/>
              </a:spcBef>
              <a:buClrTx/>
              <a:buSzTx/>
            </a:pPr>
            <a:endParaRPr lang="de-DE" sz="12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a:p>
            <a:pPr algn="ctr">
              <a:spcBef>
                <a:spcPct val="0"/>
              </a:spcBef>
              <a:buClrTx/>
              <a:buSzTx/>
            </a:pPr>
            <a:endParaRPr lang="de-DE" sz="12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a:p>
            <a:pPr algn="ctr">
              <a:spcBef>
                <a:spcPct val="0"/>
              </a:spcBef>
              <a:buClrTx/>
              <a:buSzTx/>
            </a:pPr>
            <a:endParaRPr lang="de-DE" sz="12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endParaRPr>
          </a:p>
        </p:txBody>
      </p:sp>
      <p:sp>
        <p:nvSpPr>
          <p:cNvPr id="14" name="Oval 6">
            <a:extLst>
              <a:ext uri="{FF2B5EF4-FFF2-40B4-BE49-F238E27FC236}">
                <a16:creationId xmlns:a16="http://schemas.microsoft.com/office/drawing/2014/main" id="{9A1C6B25-D6B4-4BA7-BD73-3F581687197E}"/>
              </a:ext>
            </a:extLst>
          </p:cNvPr>
          <p:cNvSpPr>
            <a:spLocks noChangeArrowheads="1"/>
          </p:cNvSpPr>
          <p:nvPr>
            <p:custDataLst>
              <p:tags r:id="rId2"/>
            </p:custDataLst>
          </p:nvPr>
        </p:nvSpPr>
        <p:spPr bwMode="gray">
          <a:xfrm>
            <a:off x="2277851" y="1296045"/>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5" name="Oval 7">
            <a:extLst>
              <a:ext uri="{FF2B5EF4-FFF2-40B4-BE49-F238E27FC236}">
                <a16:creationId xmlns:a16="http://schemas.microsoft.com/office/drawing/2014/main" id="{95B45B32-1DCB-40B4-8395-B91376E8A047}"/>
              </a:ext>
            </a:extLst>
          </p:cNvPr>
          <p:cNvSpPr>
            <a:spLocks noChangeArrowheads="1"/>
          </p:cNvSpPr>
          <p:nvPr>
            <p:custDataLst>
              <p:tags r:id="rId3"/>
            </p:custDataLst>
          </p:nvPr>
        </p:nvSpPr>
        <p:spPr bwMode="gray">
          <a:xfrm>
            <a:off x="2277851" y="3709453"/>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6" name="Oval 8">
            <a:extLst>
              <a:ext uri="{FF2B5EF4-FFF2-40B4-BE49-F238E27FC236}">
                <a16:creationId xmlns:a16="http://schemas.microsoft.com/office/drawing/2014/main" id="{83D40340-DDB1-4D21-8483-4FB84B3B30A6}"/>
              </a:ext>
            </a:extLst>
          </p:cNvPr>
          <p:cNvSpPr>
            <a:spLocks noChangeArrowheads="1"/>
          </p:cNvSpPr>
          <p:nvPr>
            <p:custDataLst>
              <p:tags r:id="rId4"/>
            </p:custDataLst>
          </p:nvPr>
        </p:nvSpPr>
        <p:spPr bwMode="gray">
          <a:xfrm>
            <a:off x="3940394" y="1940488"/>
            <a:ext cx="1395307" cy="750864"/>
          </a:xfrm>
          <a:prstGeom prst="ellipse">
            <a:avLst/>
          </a:prstGeom>
          <a:solidFill>
            <a:schemeClr val="bg1"/>
          </a:solidFill>
          <a:ln w="127000" algn="ctr">
            <a:solidFill>
              <a:schemeClr val="bg1"/>
            </a:solidFill>
            <a:round/>
            <a:headEnd/>
            <a:tailEnd/>
          </a:ln>
          <a:effectLst/>
        </p:spPr>
        <p:txBody>
          <a:bodyPr lIns="36000" tIns="36000" rIns="36000" bIns="36000" anchor="ctr"/>
          <a:lstStyle/>
          <a:p>
            <a:pPr algn="ctr"/>
            <a:endParaRPr lang="en-US" sz="1600" dirty="0">
              <a:solidFill>
                <a:schemeClr val="bg1"/>
              </a:solidFill>
              <a:latin typeface="+mn-lt"/>
            </a:endParaRPr>
          </a:p>
        </p:txBody>
      </p:sp>
      <p:sp>
        <p:nvSpPr>
          <p:cNvPr id="17" name="Oval 9">
            <a:extLst>
              <a:ext uri="{FF2B5EF4-FFF2-40B4-BE49-F238E27FC236}">
                <a16:creationId xmlns:a16="http://schemas.microsoft.com/office/drawing/2014/main" id="{6C0F0D38-0571-4E67-A054-8B4E8EF1C4F3}"/>
              </a:ext>
            </a:extLst>
          </p:cNvPr>
          <p:cNvSpPr>
            <a:spLocks noChangeArrowheads="1"/>
          </p:cNvSpPr>
          <p:nvPr>
            <p:custDataLst>
              <p:tags r:id="rId5"/>
            </p:custDataLst>
          </p:nvPr>
        </p:nvSpPr>
        <p:spPr bwMode="gray">
          <a:xfrm>
            <a:off x="3940394" y="3066193"/>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8" name="Oval 10">
            <a:extLst>
              <a:ext uri="{FF2B5EF4-FFF2-40B4-BE49-F238E27FC236}">
                <a16:creationId xmlns:a16="http://schemas.microsoft.com/office/drawing/2014/main" id="{64F62917-612D-4E01-A452-C276567E6D23}"/>
              </a:ext>
            </a:extLst>
          </p:cNvPr>
          <p:cNvSpPr>
            <a:spLocks noChangeArrowheads="1"/>
          </p:cNvSpPr>
          <p:nvPr>
            <p:custDataLst>
              <p:tags r:id="rId6"/>
            </p:custDataLst>
          </p:nvPr>
        </p:nvSpPr>
        <p:spPr bwMode="gray">
          <a:xfrm>
            <a:off x="615308" y="1940488"/>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19" name="Oval 11">
            <a:extLst>
              <a:ext uri="{FF2B5EF4-FFF2-40B4-BE49-F238E27FC236}">
                <a16:creationId xmlns:a16="http://schemas.microsoft.com/office/drawing/2014/main" id="{92A7397C-2FE6-4A98-A620-CD51FA1D92CC}"/>
              </a:ext>
            </a:extLst>
          </p:cNvPr>
          <p:cNvSpPr>
            <a:spLocks noChangeArrowheads="1"/>
          </p:cNvSpPr>
          <p:nvPr>
            <p:custDataLst>
              <p:tags r:id="rId7"/>
            </p:custDataLst>
          </p:nvPr>
        </p:nvSpPr>
        <p:spPr bwMode="gray">
          <a:xfrm>
            <a:off x="615308" y="3066193"/>
            <a:ext cx="1395307" cy="750864"/>
          </a:xfrm>
          <a:prstGeom prst="ellipse">
            <a:avLst/>
          </a:prstGeom>
          <a:solidFill>
            <a:schemeClr val="bg1"/>
          </a:solidFill>
          <a:ln w="127000" algn="ctr">
            <a:solidFill>
              <a:schemeClr val="bg1"/>
            </a:solidFill>
            <a:round/>
            <a:headEnd/>
            <a:tailEnd/>
          </a:ln>
          <a:effectLst/>
        </p:spPr>
        <p:txBody>
          <a:bodyPr lIns="72000" tIns="72000" rIns="72000" bIns="72000" anchor="ctr"/>
          <a:lstStyle/>
          <a:p>
            <a:pPr algn="ctr"/>
            <a:endParaRPr lang="en-US" sz="1600">
              <a:solidFill>
                <a:schemeClr val="bg1"/>
              </a:solidFill>
              <a:latin typeface="+mn-lt"/>
            </a:endParaRPr>
          </a:p>
        </p:txBody>
      </p:sp>
      <p:sp>
        <p:nvSpPr>
          <p:cNvPr id="20" name="Oval 12">
            <a:extLst>
              <a:ext uri="{FF2B5EF4-FFF2-40B4-BE49-F238E27FC236}">
                <a16:creationId xmlns:a16="http://schemas.microsoft.com/office/drawing/2014/main" id="{1F512AFA-20DD-4285-A6D5-DD4252F3CA10}"/>
              </a:ext>
            </a:extLst>
          </p:cNvPr>
          <p:cNvSpPr>
            <a:spLocks noChangeArrowheads="1"/>
          </p:cNvSpPr>
          <p:nvPr>
            <p:custDataLst>
              <p:tags r:id="rId8"/>
            </p:custDataLst>
          </p:nvPr>
        </p:nvSpPr>
        <p:spPr bwMode="gray">
          <a:xfrm>
            <a:off x="2277851" y="1296045"/>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36000" tIns="36000" rIns="36000" bIns="36000" anchor="ctr"/>
          <a:lstStyle/>
          <a:p>
            <a:pPr algn="ctr">
              <a:spcBef>
                <a:spcPct val="0"/>
              </a:spcBef>
              <a:buClrTx/>
              <a:buSzTx/>
              <a:buFontTx/>
              <a:buNone/>
            </a:pPr>
            <a:r>
              <a:rPr lang="de-DE" sz="1200" dirty="0">
                <a:latin typeface="+mn-lt"/>
                <a:cs typeface="Times New Roman" pitchFamily="18" charset="0"/>
              </a:rPr>
              <a:t>Kaufvertrag,</a:t>
            </a:r>
          </a:p>
          <a:p>
            <a:pPr algn="ctr">
              <a:spcBef>
                <a:spcPct val="0"/>
              </a:spcBef>
              <a:buClrTx/>
              <a:buSzTx/>
              <a:buFontTx/>
              <a:buNone/>
            </a:pPr>
            <a:r>
              <a:rPr lang="de-DE" sz="1200" dirty="0">
                <a:latin typeface="+mn-lt"/>
                <a:cs typeface="Times New Roman" pitchFamily="18" charset="0"/>
              </a:rPr>
              <a:t>Bezahlung</a:t>
            </a:r>
          </a:p>
        </p:txBody>
      </p:sp>
      <p:sp>
        <p:nvSpPr>
          <p:cNvPr id="21" name="Oval 13">
            <a:extLst>
              <a:ext uri="{FF2B5EF4-FFF2-40B4-BE49-F238E27FC236}">
                <a16:creationId xmlns:a16="http://schemas.microsoft.com/office/drawing/2014/main" id="{76F5F0B9-D3EC-47D3-AE0D-4228734E686D}"/>
              </a:ext>
            </a:extLst>
          </p:cNvPr>
          <p:cNvSpPr>
            <a:spLocks noChangeArrowheads="1"/>
          </p:cNvSpPr>
          <p:nvPr>
            <p:custDataLst>
              <p:tags r:id="rId9"/>
            </p:custDataLst>
          </p:nvPr>
        </p:nvSpPr>
        <p:spPr bwMode="gray">
          <a:xfrm>
            <a:off x="2277851" y="3709453"/>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36000" tIns="36000" rIns="36000" bIns="36000" anchor="ctr"/>
          <a:lstStyle/>
          <a:p>
            <a:pPr algn="ctr">
              <a:spcBef>
                <a:spcPct val="0"/>
              </a:spcBef>
              <a:buClrTx/>
              <a:buSzTx/>
            </a:pPr>
            <a:r>
              <a:rPr lang="de-DE" sz="1200" dirty="0">
                <a:latin typeface="+mn-lt"/>
                <a:cs typeface="Times New Roman" pitchFamily="18" charset="0"/>
              </a:rPr>
              <a:t>Kennzeichen </a:t>
            </a:r>
            <a:r>
              <a:rPr lang="de-DE" sz="900" dirty="0">
                <a:latin typeface="+mn-lt"/>
                <a:cs typeface="Times New Roman" pitchFamily="18" charset="0"/>
              </a:rPr>
              <a:t>(Reservierung und Beschaffung)</a:t>
            </a:r>
            <a:endParaRPr lang="de-DE" sz="1200" dirty="0">
              <a:latin typeface="+mn-lt"/>
              <a:cs typeface="Times New Roman" pitchFamily="18" charset="0"/>
            </a:endParaRPr>
          </a:p>
        </p:txBody>
      </p:sp>
      <p:sp>
        <p:nvSpPr>
          <p:cNvPr id="22" name="Oval 14">
            <a:extLst>
              <a:ext uri="{FF2B5EF4-FFF2-40B4-BE49-F238E27FC236}">
                <a16:creationId xmlns:a16="http://schemas.microsoft.com/office/drawing/2014/main" id="{4FFC77E2-DEA9-4B26-847C-AB0B89634E45}"/>
              </a:ext>
            </a:extLst>
          </p:cNvPr>
          <p:cNvSpPr>
            <a:spLocks noChangeArrowheads="1"/>
          </p:cNvSpPr>
          <p:nvPr>
            <p:custDataLst>
              <p:tags r:id="rId10"/>
            </p:custDataLst>
          </p:nvPr>
        </p:nvSpPr>
        <p:spPr bwMode="gray">
          <a:xfrm>
            <a:off x="3940394" y="1940488"/>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36000" tIns="36000" rIns="36000" bIns="36000" anchor="ctr"/>
          <a:lstStyle/>
          <a:p>
            <a:pPr algn="ctr">
              <a:spcBef>
                <a:spcPct val="0"/>
              </a:spcBef>
              <a:buClrTx/>
              <a:buSzTx/>
            </a:pPr>
            <a:r>
              <a:rPr lang="de-DE" sz="1200" dirty="0">
                <a:latin typeface="+mn-lt"/>
                <a:cs typeface="Times New Roman" pitchFamily="18" charset="0"/>
              </a:rPr>
              <a:t>Versicherung</a:t>
            </a:r>
            <a:r>
              <a:rPr lang="de-DE" sz="900" dirty="0">
                <a:latin typeface="+mn-lt"/>
                <a:cs typeface="Times New Roman" pitchFamily="18" charset="0"/>
              </a:rPr>
              <a:t>(eVB-Nummer)</a:t>
            </a:r>
          </a:p>
        </p:txBody>
      </p:sp>
      <p:sp>
        <p:nvSpPr>
          <p:cNvPr id="23" name="Oval 15">
            <a:extLst>
              <a:ext uri="{FF2B5EF4-FFF2-40B4-BE49-F238E27FC236}">
                <a16:creationId xmlns:a16="http://schemas.microsoft.com/office/drawing/2014/main" id="{6A8555A3-7A6E-4E4F-A8B7-B27E239FA889}"/>
              </a:ext>
            </a:extLst>
          </p:cNvPr>
          <p:cNvSpPr>
            <a:spLocks noChangeArrowheads="1"/>
          </p:cNvSpPr>
          <p:nvPr>
            <p:custDataLst>
              <p:tags r:id="rId11"/>
            </p:custDataLst>
          </p:nvPr>
        </p:nvSpPr>
        <p:spPr bwMode="gray">
          <a:xfrm>
            <a:off x="3940394" y="3066193"/>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36000" tIns="36000" rIns="36000" bIns="36000" anchor="ctr"/>
          <a:lstStyle/>
          <a:p>
            <a:pPr algn="ctr">
              <a:spcBef>
                <a:spcPct val="0"/>
              </a:spcBef>
              <a:buClrTx/>
              <a:buSzTx/>
            </a:pPr>
            <a:r>
              <a:rPr lang="de-DE" sz="1200" dirty="0">
                <a:latin typeface="+mn-lt"/>
                <a:cs typeface="Times New Roman" pitchFamily="18" charset="0"/>
              </a:rPr>
              <a:t>Fahrzeug</a:t>
            </a:r>
          </a:p>
          <a:p>
            <a:pPr algn="ctr">
              <a:spcBef>
                <a:spcPct val="0"/>
              </a:spcBef>
              <a:buClrTx/>
              <a:buSzTx/>
            </a:pPr>
            <a:r>
              <a:rPr lang="de-DE" sz="900" dirty="0">
                <a:latin typeface="+mn-lt"/>
                <a:cs typeface="Times New Roman" pitchFamily="18" charset="0"/>
              </a:rPr>
              <a:t>(Papiere, FIN, Sicherheitscode, letzte HU)</a:t>
            </a:r>
          </a:p>
        </p:txBody>
      </p:sp>
      <p:sp>
        <p:nvSpPr>
          <p:cNvPr id="24" name="Oval 16">
            <a:extLst>
              <a:ext uri="{FF2B5EF4-FFF2-40B4-BE49-F238E27FC236}">
                <a16:creationId xmlns:a16="http://schemas.microsoft.com/office/drawing/2014/main" id="{785D0E59-D763-4A30-A5DD-F0EE38B82E80}"/>
              </a:ext>
            </a:extLst>
          </p:cNvPr>
          <p:cNvSpPr>
            <a:spLocks noChangeArrowheads="1"/>
          </p:cNvSpPr>
          <p:nvPr>
            <p:custDataLst>
              <p:tags r:id="rId12"/>
            </p:custDataLst>
          </p:nvPr>
        </p:nvSpPr>
        <p:spPr bwMode="gray">
          <a:xfrm>
            <a:off x="615308" y="1940488"/>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36000" tIns="36000" rIns="36000" bIns="36000" anchor="ctr"/>
          <a:lstStyle/>
          <a:p>
            <a:pPr algn="ctr">
              <a:spcBef>
                <a:spcPct val="0"/>
              </a:spcBef>
              <a:buClrTx/>
              <a:buSzTx/>
            </a:pPr>
            <a:r>
              <a:rPr lang="de-DE" sz="1200" dirty="0">
                <a:latin typeface="+mn-lt"/>
                <a:cs typeface="Times New Roman" pitchFamily="18" charset="0"/>
              </a:rPr>
              <a:t>Personal-ausweis </a:t>
            </a:r>
          </a:p>
          <a:p>
            <a:pPr algn="ctr">
              <a:spcBef>
                <a:spcPct val="0"/>
              </a:spcBef>
              <a:buClrTx/>
              <a:buSzTx/>
            </a:pPr>
            <a:r>
              <a:rPr lang="de-DE" sz="900" dirty="0">
                <a:latin typeface="+mn-lt"/>
                <a:cs typeface="Times New Roman" pitchFamily="18" charset="0"/>
              </a:rPr>
              <a:t>(Online-Ausweis-funktion und PIN)</a:t>
            </a:r>
          </a:p>
        </p:txBody>
      </p:sp>
      <p:sp>
        <p:nvSpPr>
          <p:cNvPr id="25" name="Oval 17">
            <a:extLst>
              <a:ext uri="{FF2B5EF4-FFF2-40B4-BE49-F238E27FC236}">
                <a16:creationId xmlns:a16="http://schemas.microsoft.com/office/drawing/2014/main" id="{14C0A9B0-9761-4982-A17A-132CB15639B8}"/>
              </a:ext>
            </a:extLst>
          </p:cNvPr>
          <p:cNvSpPr>
            <a:spLocks noChangeArrowheads="1"/>
          </p:cNvSpPr>
          <p:nvPr>
            <p:custDataLst>
              <p:tags r:id="rId13"/>
            </p:custDataLst>
          </p:nvPr>
        </p:nvSpPr>
        <p:spPr bwMode="gray">
          <a:xfrm>
            <a:off x="615308" y="3066193"/>
            <a:ext cx="1395307" cy="750864"/>
          </a:xfrm>
          <a:prstGeom prst="ellipse">
            <a:avLst/>
          </a:prstGeom>
          <a:gradFill rotWithShape="1">
            <a:gsLst>
              <a:gs pos="0">
                <a:srgbClr val="F5F5F5"/>
              </a:gs>
              <a:gs pos="39999">
                <a:srgbClr val="DCDCDC"/>
              </a:gs>
              <a:gs pos="41000">
                <a:srgbClr val="BEBEBE"/>
              </a:gs>
              <a:gs pos="100000">
                <a:srgbClr val="7D7D7D"/>
              </a:gs>
            </a:gsLst>
            <a:lin ang="5400000" scaled="1"/>
          </a:gradFill>
          <a:ln w="6350" algn="ctr">
            <a:solidFill>
              <a:srgbClr val="A3A3A3"/>
            </a:solidFill>
            <a:round/>
            <a:headEnd/>
            <a:tailEnd/>
          </a:ln>
          <a:effectLst/>
        </p:spPr>
        <p:txBody>
          <a:bodyPr lIns="36000" tIns="36000" rIns="36000" bIns="36000" anchor="ctr"/>
          <a:lstStyle/>
          <a:p>
            <a:pPr algn="ctr">
              <a:spcBef>
                <a:spcPct val="0"/>
              </a:spcBef>
              <a:buClrTx/>
              <a:buSzTx/>
            </a:pPr>
            <a:r>
              <a:rPr lang="de-DE" sz="1200" dirty="0">
                <a:latin typeface="+mn-lt"/>
                <a:cs typeface="Times New Roman" pitchFamily="18" charset="0"/>
              </a:rPr>
              <a:t>Kfz-Steuer</a:t>
            </a:r>
          </a:p>
          <a:p>
            <a:pPr algn="ctr">
              <a:spcBef>
                <a:spcPct val="0"/>
              </a:spcBef>
              <a:buClrTx/>
              <a:buSzTx/>
            </a:pPr>
            <a:r>
              <a:rPr lang="de-DE" sz="900" dirty="0">
                <a:latin typeface="+mn-lt"/>
                <a:cs typeface="Times New Roman" pitchFamily="18" charset="0"/>
              </a:rPr>
              <a:t>(SEPA-Mandat)</a:t>
            </a:r>
          </a:p>
        </p:txBody>
      </p:sp>
      <p:sp>
        <p:nvSpPr>
          <p:cNvPr id="26" name="AutoShape 10" descr="Verlauf_weiss_grau">
            <a:extLst>
              <a:ext uri="{FF2B5EF4-FFF2-40B4-BE49-F238E27FC236}">
                <a16:creationId xmlns:a16="http://schemas.microsoft.com/office/drawing/2014/main" id="{ED69DF58-52C1-4A38-8C83-239AE60C1FFC}"/>
              </a:ext>
            </a:extLst>
          </p:cNvPr>
          <p:cNvSpPr>
            <a:spLocks noChangeArrowheads="1"/>
          </p:cNvSpPr>
          <p:nvPr>
            <p:custDataLst>
              <p:tags r:id="rId14"/>
            </p:custDataLst>
          </p:nvPr>
        </p:nvSpPr>
        <p:spPr bwMode="gray">
          <a:xfrm>
            <a:off x="5602937" y="1385453"/>
            <a:ext cx="3236985" cy="3025182"/>
          </a:xfrm>
          <a:prstGeom prst="roundRect">
            <a:avLst>
              <a:gd name="adj" fmla="val 6676"/>
            </a:avLst>
          </a:prstGeom>
          <a:blipFill dpi="0" rotWithShape="1">
            <a:blip r:embed="rId18" cstate="print"/>
            <a:srcRect/>
            <a:stretch>
              <a:fillRect/>
            </a:stretch>
          </a:blipFill>
          <a:ln w="6350" algn="ctr">
            <a:solidFill>
              <a:srgbClr val="999999"/>
            </a:solidFill>
            <a:round/>
            <a:headEnd/>
            <a:tailEnd/>
          </a:ln>
          <a:effectLst/>
        </p:spPr>
        <p:txBody>
          <a:bodyPr lIns="72000" tIns="0" rIns="0" bIns="72000"/>
          <a:lstStyle/>
          <a:p>
            <a:pPr marL="179388" lvl="1" indent="-177800">
              <a:spcBef>
                <a:spcPct val="25000"/>
              </a:spcBef>
              <a:buFont typeface="Wingdings" pitchFamily="2" charset="2"/>
              <a:buChar char="§"/>
            </a:pPr>
            <a:r>
              <a:rPr lang="de-DE" sz="1200" dirty="0">
                <a:latin typeface="+mn-lt"/>
              </a:rPr>
              <a:t>Zeit zur finalen Bereitstellung (Inspektion, TÜV, ….)!</a:t>
            </a:r>
          </a:p>
          <a:p>
            <a:pPr marL="179388" lvl="1" indent="-177800">
              <a:spcBef>
                <a:spcPct val="25000"/>
              </a:spcBef>
              <a:buFont typeface="Wingdings" pitchFamily="2" charset="2"/>
              <a:buChar char="§"/>
            </a:pPr>
            <a:r>
              <a:rPr lang="de-DE" sz="1200" dirty="0">
                <a:latin typeface="+mn-lt"/>
              </a:rPr>
              <a:t>Händler hat bevorzugte Zulassungs-zeitschlitze bzw. auch Online-Zulassung</a:t>
            </a:r>
          </a:p>
          <a:p>
            <a:pPr marL="179388" lvl="1" indent="-177800">
              <a:spcBef>
                <a:spcPct val="25000"/>
              </a:spcBef>
              <a:buFont typeface="Wingdings" pitchFamily="2" charset="2"/>
              <a:buChar char="§"/>
            </a:pPr>
            <a:r>
              <a:rPr lang="de-DE" sz="1200" dirty="0">
                <a:latin typeface="+mn-lt"/>
              </a:rPr>
              <a:t>Online-Alternativen durch Händler oder Versicherung (häufig Video-Ident)</a:t>
            </a:r>
          </a:p>
          <a:p>
            <a:pPr marL="179388" lvl="1" indent="-177800">
              <a:spcBef>
                <a:spcPct val="25000"/>
              </a:spcBef>
              <a:buFont typeface="Wingdings" pitchFamily="2" charset="2"/>
              <a:buChar char="§"/>
            </a:pPr>
            <a:r>
              <a:rPr lang="de-DE" sz="1200" dirty="0">
                <a:latin typeface="+mn-lt"/>
              </a:rPr>
              <a:t>Service für die Kunden – evtl. mehr oder weniger Arbeit für Autohaus? </a:t>
            </a:r>
          </a:p>
          <a:p>
            <a:pPr marL="179388" lvl="1" indent="-177800">
              <a:spcBef>
                <a:spcPct val="25000"/>
              </a:spcBef>
              <a:buFont typeface="Wingdings" pitchFamily="2" charset="2"/>
              <a:buChar char="§"/>
            </a:pPr>
            <a:r>
              <a:rPr lang="de-DE" sz="1200" dirty="0">
                <a:latin typeface="+mn-lt"/>
              </a:rPr>
              <a:t>Kosten Online-Anmeldung u. Zusenden der Plaketten und der Dokumente: </a:t>
            </a:r>
            <a:br>
              <a:rPr lang="de-DE" sz="1200" dirty="0">
                <a:latin typeface="+mn-lt"/>
              </a:rPr>
            </a:br>
            <a:r>
              <a:rPr lang="de-DE" sz="1200" dirty="0">
                <a:latin typeface="+mn-lt"/>
              </a:rPr>
              <a:t>i-Kfz Stufe 4 ist günstiger als vor Ort</a:t>
            </a:r>
          </a:p>
          <a:p>
            <a:pPr marL="179388" lvl="1" indent="-177800">
              <a:spcBef>
                <a:spcPct val="25000"/>
              </a:spcBef>
              <a:buFont typeface="Wingdings" pitchFamily="2" charset="2"/>
              <a:buChar char="§"/>
            </a:pPr>
            <a:r>
              <a:rPr lang="de-DE" sz="1200" dirty="0">
                <a:latin typeface="+mn-lt"/>
              </a:rPr>
              <a:t>Vorteile bzw. Marketingvorteil für das Autohaus: Bisherige Wartezeiten zur Anmeldung zu groß, online großer Vorteil! </a:t>
            </a:r>
          </a:p>
        </p:txBody>
      </p:sp>
      <p:sp>
        <p:nvSpPr>
          <p:cNvPr id="27" name="AutoShape 5">
            <a:extLst>
              <a:ext uri="{FF2B5EF4-FFF2-40B4-BE49-F238E27FC236}">
                <a16:creationId xmlns:a16="http://schemas.microsoft.com/office/drawing/2014/main" id="{3CEAF6C6-43B7-494E-A566-9D50B999615A}"/>
              </a:ext>
            </a:extLst>
          </p:cNvPr>
          <p:cNvSpPr>
            <a:spLocks noChangeArrowheads="1"/>
          </p:cNvSpPr>
          <p:nvPr>
            <p:custDataLst>
              <p:tags r:id="rId15"/>
            </p:custDataLst>
          </p:nvPr>
        </p:nvSpPr>
        <p:spPr bwMode="gray">
          <a:xfrm>
            <a:off x="5580695" y="1019725"/>
            <a:ext cx="3261680" cy="310509"/>
          </a:xfrm>
          <a:prstGeom prst="roundRect">
            <a:avLst>
              <a:gd name="adj" fmla="val 27449"/>
            </a:avLst>
          </a:prstGeom>
          <a:gradFill rotWithShape="1">
            <a:gsLst>
              <a:gs pos="0">
                <a:srgbClr val="BDBDBD"/>
              </a:gs>
              <a:gs pos="39999">
                <a:srgbClr val="7F7F7F"/>
              </a:gs>
              <a:gs pos="41000">
                <a:srgbClr val="595959"/>
              </a:gs>
              <a:gs pos="100000">
                <a:srgbClr val="262626"/>
              </a:gs>
            </a:gsLst>
            <a:lin ang="5400000" scaled="1"/>
          </a:gradFill>
          <a:ln w="6350" algn="ctr">
            <a:solidFill>
              <a:srgbClr val="333333"/>
            </a:solidFill>
            <a:round/>
            <a:headEnd/>
            <a:tailEnd/>
          </a:ln>
          <a:effectLst/>
        </p:spPr>
        <p:txBody>
          <a:bodyPr lIns="72000" tIns="72000" rIns="72000" bIns="72000" anchor="ctr"/>
          <a:lstStyle/>
          <a:p>
            <a:pPr>
              <a:spcBef>
                <a:spcPct val="25000"/>
              </a:spcBef>
            </a:pPr>
            <a:r>
              <a:rPr lang="de-DE" sz="1400" b="1" dirty="0">
                <a:solidFill>
                  <a:schemeClr val="bg1"/>
                </a:solidFill>
                <a:latin typeface="+mn-lt"/>
                <a:ea typeface="ＭＳ Ｐゴシック" pitchFamily="34" charset="-128"/>
                <a:cs typeface="Arial" pitchFamily="34" charset="0"/>
              </a:rPr>
              <a:t>Weitere Aspekte im Prozess</a:t>
            </a:r>
          </a:p>
        </p:txBody>
      </p:sp>
      <p:sp>
        <p:nvSpPr>
          <p:cNvPr id="6" name="Foliennummernplatzhalter 5">
            <a:extLst>
              <a:ext uri="{FF2B5EF4-FFF2-40B4-BE49-F238E27FC236}">
                <a16:creationId xmlns:a16="http://schemas.microsoft.com/office/drawing/2014/main" id="{1E10F242-444B-4BB9-9726-3DFD6BCA42F4}"/>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94</a:t>
            </a:fld>
            <a:endParaRPr lang="de-DE" dirty="0"/>
          </a:p>
        </p:txBody>
      </p:sp>
      <p:pic>
        <p:nvPicPr>
          <p:cNvPr id="8" name="Grafik 7">
            <a:hlinkClick r:id="rId19"/>
            <a:extLst>
              <a:ext uri="{FF2B5EF4-FFF2-40B4-BE49-F238E27FC236}">
                <a16:creationId xmlns:a16="http://schemas.microsoft.com/office/drawing/2014/main" id="{82260E35-B34D-F79B-6FAF-C7D160EF3997}"/>
              </a:ext>
            </a:extLst>
          </p:cNvPr>
          <p:cNvPicPr>
            <a:picLocks noChangeAspect="1"/>
          </p:cNvPicPr>
          <p:nvPr/>
        </p:nvPicPr>
        <p:blipFill>
          <a:blip r:embed="rId20"/>
          <a:stretch>
            <a:fillRect/>
          </a:stretch>
        </p:blipFill>
        <p:spPr>
          <a:xfrm>
            <a:off x="2659507" y="2752998"/>
            <a:ext cx="631995" cy="854880"/>
          </a:xfrm>
          <a:prstGeom prst="rect">
            <a:avLst/>
          </a:prstGeom>
        </p:spPr>
      </p:pic>
      <p:pic>
        <p:nvPicPr>
          <p:cNvPr id="9" name="Grafik 8">
            <a:extLst>
              <a:ext uri="{FF2B5EF4-FFF2-40B4-BE49-F238E27FC236}">
                <a16:creationId xmlns:a16="http://schemas.microsoft.com/office/drawing/2014/main" id="{8D7DB5F9-E031-FEDE-41CE-C104C876F36C}"/>
              </a:ext>
            </a:extLst>
          </p:cNvPr>
          <p:cNvPicPr>
            <a:picLocks noChangeAspect="1"/>
          </p:cNvPicPr>
          <p:nvPr/>
        </p:nvPicPr>
        <p:blipFill>
          <a:blip r:embed="rId21"/>
          <a:stretch>
            <a:fillRect/>
          </a:stretch>
        </p:blipFill>
        <p:spPr>
          <a:xfrm>
            <a:off x="2758370" y="3345204"/>
            <a:ext cx="297427" cy="157068"/>
          </a:xfrm>
          <a:prstGeom prst="rect">
            <a:avLst/>
          </a:prstGeom>
        </p:spPr>
      </p:pic>
      <p:pic>
        <p:nvPicPr>
          <p:cNvPr id="10" name="Grafik 9">
            <a:extLst>
              <a:ext uri="{FF2B5EF4-FFF2-40B4-BE49-F238E27FC236}">
                <a16:creationId xmlns:a16="http://schemas.microsoft.com/office/drawing/2014/main" id="{AAD03922-0FE9-94D2-66C4-CB03446DDDCA}"/>
              </a:ext>
            </a:extLst>
          </p:cNvPr>
          <p:cNvPicPr>
            <a:picLocks noChangeAspect="1"/>
          </p:cNvPicPr>
          <p:nvPr/>
        </p:nvPicPr>
        <p:blipFill>
          <a:blip r:embed="rId22"/>
          <a:stretch>
            <a:fillRect/>
          </a:stretch>
        </p:blipFill>
        <p:spPr>
          <a:xfrm>
            <a:off x="2758370" y="3163657"/>
            <a:ext cx="123094" cy="132864"/>
          </a:xfrm>
          <a:prstGeom prst="rect">
            <a:avLst/>
          </a:prstGeom>
        </p:spPr>
      </p:pic>
      <p:sp>
        <p:nvSpPr>
          <p:cNvPr id="11" name="Inhaltsplatzhalter 2">
            <a:extLst>
              <a:ext uri="{FF2B5EF4-FFF2-40B4-BE49-F238E27FC236}">
                <a16:creationId xmlns:a16="http://schemas.microsoft.com/office/drawing/2014/main" id="{94554024-A6AA-4BF3-2CCB-335182DC6B9F}"/>
              </a:ext>
            </a:extLst>
          </p:cNvPr>
          <p:cNvSpPr txBox="1">
            <a:spLocks/>
          </p:cNvSpPr>
          <p:nvPr/>
        </p:nvSpPr>
        <p:spPr bwMode="auto">
          <a:xfrm>
            <a:off x="232658" y="886048"/>
            <a:ext cx="8773838" cy="3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Schlüsselfragen</a:t>
            </a:r>
          </a:p>
        </p:txBody>
      </p:sp>
    </p:spTree>
    <p:extLst>
      <p:ext uri="{BB962C8B-B14F-4D97-AF65-F5344CB8AC3E}">
        <p14:creationId xmlns:p14="http://schemas.microsoft.com/office/powerpoint/2010/main" val="382569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ppt_w</p:attrName>
                                        </p:attrNameLst>
                                      </p:cBhvr>
                                      <p:tavLst>
                                        <p:tav tm="0">
                                          <p:val>
                                            <p:fltVal val="0"/>
                                          </p:val>
                                        </p:tav>
                                        <p:tav tm="100000">
                                          <p:val>
                                            <p:strVal val="#ppt_w"/>
                                          </p:val>
                                        </p:tav>
                                      </p:tavLst>
                                    </p:anim>
                                    <p:anim calcmode="lin" valueType="num">
                                      <p:cBhvr>
                                        <p:cTn id="43" dur="500" fill="hold"/>
                                        <p:tgtEl>
                                          <p:spTgt spid="24"/>
                                        </p:tgtEl>
                                        <p:attrNameLst>
                                          <p:attrName>ppt_h</p:attrName>
                                        </p:attrNameLst>
                                      </p:cBhvr>
                                      <p:tavLst>
                                        <p:tav tm="0">
                                          <p:val>
                                            <p:fltVal val="0"/>
                                          </p:val>
                                        </p:tav>
                                        <p:tav tm="100000">
                                          <p:val>
                                            <p:strVal val="#ppt_h"/>
                                          </p:val>
                                        </p:tav>
                                      </p:tavLst>
                                    </p:anim>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42" presetClass="entr" presetSubtype="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A4C38-389B-1155-F190-CFA46413D16F}"/>
            </a:ext>
          </a:extLst>
        </p:cNvPr>
        <p:cNvGrpSpPr/>
        <p:nvPr/>
      </p:nvGrpSpPr>
      <p:grpSpPr>
        <a:xfrm>
          <a:off x="0" y="0"/>
          <a:ext cx="0" cy="0"/>
          <a:chOff x="0" y="0"/>
          <a:chExt cx="0" cy="0"/>
        </a:xfrm>
      </p:grpSpPr>
      <p:cxnSp>
        <p:nvCxnSpPr>
          <p:cNvPr id="5" name="Gerader Verbinder 4">
            <a:extLst>
              <a:ext uri="{FF2B5EF4-FFF2-40B4-BE49-F238E27FC236}">
                <a16:creationId xmlns:a16="http://schemas.microsoft.com/office/drawing/2014/main" id="{FD8A3BE4-5CF9-59FC-8DFC-B260D62580C6}"/>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458754" name="Rectangle 2">
            <a:extLst>
              <a:ext uri="{FF2B5EF4-FFF2-40B4-BE49-F238E27FC236}">
                <a16:creationId xmlns:a16="http://schemas.microsoft.com/office/drawing/2014/main" id="{BF119DE3-6AF7-8057-F997-1AE818D5F755}"/>
              </a:ext>
            </a:extLst>
          </p:cNvPr>
          <p:cNvSpPr>
            <a:spLocks noChangeArrowheads="1"/>
          </p:cNvSpPr>
          <p:nvPr/>
        </p:nvSpPr>
        <p:spPr bwMode="gray">
          <a:xfrm>
            <a:off x="0" y="2410569"/>
            <a:ext cx="9144000" cy="2053271"/>
          </a:xfrm>
          <a:prstGeom prst="rect">
            <a:avLst/>
          </a:prstGeom>
          <a:gradFill rotWithShape="1">
            <a:gsLst>
              <a:gs pos="0">
                <a:srgbClr val="EDEDED"/>
              </a:gs>
              <a:gs pos="100000">
                <a:schemeClr val="bg1"/>
              </a:gs>
            </a:gsLst>
            <a:lin ang="5400000" scaled="1"/>
          </a:gradFill>
          <a:ln w="6350" algn="ctr">
            <a:noFill/>
            <a:miter lim="800000"/>
            <a:headEnd/>
            <a:tailEnd/>
          </a:ln>
          <a:effectLst/>
        </p:spPr>
        <p:txBody>
          <a:bodyPr wrap="none" lIns="72000" tIns="72000" rIns="72000" bIns="72000" anchor="ctr"/>
          <a:lstStyle/>
          <a:p>
            <a:endParaRPr lang="de-DE"/>
          </a:p>
        </p:txBody>
      </p:sp>
      <p:pic>
        <p:nvPicPr>
          <p:cNvPr id="10" name="Grafik 9">
            <a:extLst>
              <a:ext uri="{FF2B5EF4-FFF2-40B4-BE49-F238E27FC236}">
                <a16:creationId xmlns:a16="http://schemas.microsoft.com/office/drawing/2014/main" id="{E0C80DC6-DA3C-69C0-ED72-8750135D0A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824059" y="3184285"/>
            <a:ext cx="1455542" cy="829788"/>
          </a:xfrm>
          <a:prstGeom prst="rect">
            <a:avLst/>
          </a:prstGeom>
        </p:spPr>
      </p:pic>
      <p:sp>
        <p:nvSpPr>
          <p:cNvPr id="11" name="AutoShape 5">
            <a:extLst>
              <a:ext uri="{FF2B5EF4-FFF2-40B4-BE49-F238E27FC236}">
                <a16:creationId xmlns:a16="http://schemas.microsoft.com/office/drawing/2014/main" id="{8D67732F-92A5-EC31-EE56-9782BD829C47}"/>
              </a:ext>
            </a:extLst>
          </p:cNvPr>
          <p:cNvSpPr>
            <a:spLocks noChangeArrowheads="1"/>
          </p:cNvSpPr>
          <p:nvPr>
            <p:custDataLst>
              <p:tags r:id="rId1"/>
            </p:custDataLst>
          </p:nvPr>
        </p:nvSpPr>
        <p:spPr bwMode="gray">
          <a:xfrm>
            <a:off x="1340662" y="2067508"/>
            <a:ext cx="6462676" cy="647900"/>
          </a:xfrm>
          <a:prstGeom prst="roundRect">
            <a:avLst>
              <a:gd name="adj" fmla="val 1029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72000" tIns="72000" rIns="72000" bIns="72000" anchor="ctr"/>
          <a:lstStyle/>
          <a:p>
            <a:pPr algn="ctr">
              <a:spcBef>
                <a:spcPct val="0"/>
              </a:spcBef>
              <a:buClrTx/>
              <a:buSzTx/>
              <a:buFontTx/>
              <a:buNone/>
            </a:pPr>
            <a:r>
              <a:rPr lang="de-DE" sz="3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Flotte PIN</a:t>
            </a:r>
          </a:p>
        </p:txBody>
      </p:sp>
      <p:sp>
        <p:nvSpPr>
          <p:cNvPr id="12" name="AutoShape 5">
            <a:extLst>
              <a:ext uri="{FF2B5EF4-FFF2-40B4-BE49-F238E27FC236}">
                <a16:creationId xmlns:a16="http://schemas.microsoft.com/office/drawing/2014/main" id="{D34C3C7E-572A-8484-95CA-D5270107F75B}"/>
              </a:ext>
            </a:extLst>
          </p:cNvPr>
          <p:cNvSpPr>
            <a:spLocks noChangeArrowheads="1"/>
          </p:cNvSpPr>
          <p:nvPr>
            <p:custDataLst>
              <p:tags r:id="rId2"/>
            </p:custDataLst>
          </p:nvPr>
        </p:nvSpPr>
        <p:spPr bwMode="gray">
          <a:xfrm>
            <a:off x="1340662" y="2788114"/>
            <a:ext cx="6462676" cy="189367"/>
          </a:xfrm>
          <a:prstGeom prst="roundRect">
            <a:avLst>
              <a:gd name="adj" fmla="val 35222"/>
            </a:avLst>
          </a:prstGeom>
          <a:gradFill rotWithShape="1">
            <a:gsLst>
              <a:gs pos="0">
                <a:schemeClr val="bg2"/>
              </a:gs>
              <a:gs pos="100000">
                <a:schemeClr val="bg1">
                  <a:alpha val="0"/>
                </a:schemeClr>
              </a:gs>
            </a:gsLst>
            <a:lin ang="5400000" scaled="1"/>
          </a:gradFill>
          <a:ln w="6350" algn="ctr">
            <a:noFill/>
            <a:round/>
            <a:headEnd/>
            <a:tailEnd/>
          </a:ln>
          <a:effectLst/>
        </p:spPr>
        <p:txBody>
          <a:bodyPr wrap="none" lIns="0" tIns="0" rIns="0" bIns="0" anchor="ctr"/>
          <a:lstStyle/>
          <a:p>
            <a:pPr>
              <a:spcBef>
                <a:spcPct val="0"/>
              </a:spcBef>
              <a:buClrTx/>
              <a:buSzTx/>
              <a:buFontTx/>
              <a:buNone/>
            </a:pPr>
            <a:endParaRPr lang="en-US" sz="5400">
              <a:solidFill>
                <a:srgbClr val="FFFFFF"/>
              </a:solidFill>
              <a:latin typeface="Tele-GroteskFet" pitchFamily="2" charset="0"/>
              <a:ea typeface="ＭＳ Ｐゴシック" pitchFamily="34" charset="-128"/>
              <a:cs typeface="Arial" pitchFamily="34" charset="0"/>
            </a:endParaRPr>
          </a:p>
        </p:txBody>
      </p:sp>
      <p:sp>
        <p:nvSpPr>
          <p:cNvPr id="2" name="Datumsplatzhalter 1">
            <a:extLst>
              <a:ext uri="{FF2B5EF4-FFF2-40B4-BE49-F238E27FC236}">
                <a16:creationId xmlns:a16="http://schemas.microsoft.com/office/drawing/2014/main" id="{02820706-F7F6-4570-0F90-833E0985DBCA}"/>
              </a:ext>
            </a:extLst>
          </p:cNvPr>
          <p:cNvSpPr>
            <a:spLocks noGrp="1"/>
          </p:cNvSpPr>
          <p:nvPr>
            <p:ph type="dt" sz="half" idx="10"/>
          </p:nvPr>
        </p:nvSpPr>
        <p:spPr/>
        <p:txBody>
          <a:bodyPr/>
          <a:lstStyle/>
          <a:p>
            <a:pPr>
              <a:defRPr/>
            </a:pPr>
            <a:r>
              <a:rPr lang="de-DE"/>
              <a:t>27. Juli 2026</a:t>
            </a:r>
            <a:endParaRPr lang="de-DE" dirty="0"/>
          </a:p>
        </p:txBody>
      </p:sp>
      <p:sp>
        <p:nvSpPr>
          <p:cNvPr id="3" name="Fußzeilenplatzhalter 2">
            <a:extLst>
              <a:ext uri="{FF2B5EF4-FFF2-40B4-BE49-F238E27FC236}">
                <a16:creationId xmlns:a16="http://schemas.microsoft.com/office/drawing/2014/main" id="{303B4E7A-2486-A23B-CB03-E8FCE946E71F}"/>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6" name="Foliennummernplatzhalter 5">
            <a:extLst>
              <a:ext uri="{FF2B5EF4-FFF2-40B4-BE49-F238E27FC236}">
                <a16:creationId xmlns:a16="http://schemas.microsoft.com/office/drawing/2014/main" id="{12E5D5C8-6551-0BE9-739A-3B9CEDCDC9BE}"/>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95</a:t>
            </a:fld>
            <a:endParaRPr lang="de-DE" dirty="0"/>
          </a:p>
        </p:txBody>
      </p:sp>
    </p:spTree>
    <p:extLst>
      <p:ext uri="{BB962C8B-B14F-4D97-AF65-F5344CB8AC3E}">
        <p14:creationId xmlns:p14="http://schemas.microsoft.com/office/powerpoint/2010/main" val="111876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3EC2-2FCF-B400-63A7-9F1DFBA3D275}"/>
            </a:ext>
          </a:extLst>
        </p:cNvPr>
        <p:cNvGrpSpPr/>
        <p:nvPr/>
      </p:nvGrpSpPr>
      <p:grpSpPr>
        <a:xfrm>
          <a:off x="0" y="0"/>
          <a:ext cx="0" cy="0"/>
          <a:chOff x="0" y="0"/>
          <a:chExt cx="0" cy="0"/>
        </a:xfrm>
      </p:grpSpPr>
      <p:grpSp>
        <p:nvGrpSpPr>
          <p:cNvPr id="215" name="Group 3">
            <a:extLst>
              <a:ext uri="{FF2B5EF4-FFF2-40B4-BE49-F238E27FC236}">
                <a16:creationId xmlns:a16="http://schemas.microsoft.com/office/drawing/2014/main" id="{769B656C-8F3F-686A-DCC7-6A8689C6D995}"/>
              </a:ext>
            </a:extLst>
          </p:cNvPr>
          <p:cNvGrpSpPr/>
          <p:nvPr/>
        </p:nvGrpSpPr>
        <p:grpSpPr>
          <a:xfrm>
            <a:off x="1029126" y="2496208"/>
            <a:ext cx="6427964" cy="1499766"/>
            <a:chOff x="686413" y="1124680"/>
            <a:chExt cx="7349435" cy="1502351"/>
          </a:xfrm>
        </p:grpSpPr>
        <p:grpSp>
          <p:nvGrpSpPr>
            <p:cNvPr id="216" name="Group 77">
              <a:extLst>
                <a:ext uri="{FF2B5EF4-FFF2-40B4-BE49-F238E27FC236}">
                  <a16:creationId xmlns:a16="http://schemas.microsoft.com/office/drawing/2014/main" id="{6E021E42-2877-BA43-F33D-BC8077021355}"/>
                </a:ext>
              </a:extLst>
            </p:cNvPr>
            <p:cNvGrpSpPr>
              <a:grpSpLocks noChangeAspect="1"/>
            </p:cNvGrpSpPr>
            <p:nvPr/>
          </p:nvGrpSpPr>
          <p:grpSpPr>
            <a:xfrm>
              <a:off x="6997002" y="1124680"/>
              <a:ext cx="1038846" cy="1115450"/>
              <a:chOff x="11005726" y="3890550"/>
              <a:chExt cx="97253" cy="104424"/>
            </a:xfrm>
            <a:solidFill>
              <a:srgbClr val="C3C3C3"/>
            </a:solidFill>
          </p:grpSpPr>
          <p:sp>
            <p:nvSpPr>
              <p:cNvPr id="231" name="Freeform: Shape 1289">
                <a:extLst>
                  <a:ext uri="{FF2B5EF4-FFF2-40B4-BE49-F238E27FC236}">
                    <a16:creationId xmlns:a16="http://schemas.microsoft.com/office/drawing/2014/main" id="{4C740969-D143-5471-F85F-0B8694D6166E}"/>
                  </a:ext>
                </a:extLst>
              </p:cNvPr>
              <p:cNvSpPr/>
              <p:nvPr/>
            </p:nvSpPr>
            <p:spPr>
              <a:xfrm>
                <a:off x="11005726" y="3946572"/>
                <a:ext cx="58262" cy="44817"/>
              </a:xfrm>
              <a:custGeom>
                <a:avLst/>
                <a:gdLst>
                  <a:gd name="connsiteX0" fmla="*/ 56021 w 58262"/>
                  <a:gd name="connsiteY0" fmla="*/ 4482 h 44817"/>
                  <a:gd name="connsiteX1" fmla="*/ 58262 w 58262"/>
                  <a:gd name="connsiteY1" fmla="*/ 2241 h 44817"/>
                  <a:gd name="connsiteX2" fmla="*/ 56021 w 58262"/>
                  <a:gd name="connsiteY2" fmla="*/ 0 h 44817"/>
                  <a:gd name="connsiteX3" fmla="*/ 2241 w 58262"/>
                  <a:gd name="connsiteY3" fmla="*/ 0 h 44817"/>
                  <a:gd name="connsiteX4" fmla="*/ 0 w 58262"/>
                  <a:gd name="connsiteY4" fmla="*/ 2241 h 44817"/>
                  <a:gd name="connsiteX5" fmla="*/ 2241 w 58262"/>
                  <a:gd name="connsiteY5" fmla="*/ 4482 h 44817"/>
                  <a:gd name="connsiteX6" fmla="*/ 26890 w 58262"/>
                  <a:gd name="connsiteY6" fmla="*/ 4482 h 44817"/>
                  <a:gd name="connsiteX7" fmla="*/ 26890 w 58262"/>
                  <a:gd name="connsiteY7" fmla="*/ 46161 h 44817"/>
                  <a:gd name="connsiteX8" fmla="*/ 29131 w 58262"/>
                  <a:gd name="connsiteY8" fmla="*/ 48402 h 44817"/>
                  <a:gd name="connsiteX9" fmla="*/ 31372 w 58262"/>
                  <a:gd name="connsiteY9" fmla="*/ 46161 h 44817"/>
                  <a:gd name="connsiteX10" fmla="*/ 31372 w 58262"/>
                  <a:gd name="connsiteY10" fmla="*/ 4482 h 44817"/>
                  <a:gd name="connsiteX11" fmla="*/ 56021 w 58262"/>
                  <a:gd name="connsiteY11" fmla="*/ 4482 h 4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2" h="44817">
                    <a:moveTo>
                      <a:pt x="56021" y="4482"/>
                    </a:moveTo>
                    <a:cubicBezTo>
                      <a:pt x="57365" y="4482"/>
                      <a:pt x="58262" y="3585"/>
                      <a:pt x="58262" y="2241"/>
                    </a:cubicBezTo>
                    <a:cubicBezTo>
                      <a:pt x="58262" y="896"/>
                      <a:pt x="57365" y="0"/>
                      <a:pt x="56021" y="0"/>
                    </a:cubicBezTo>
                    <a:lnTo>
                      <a:pt x="2241" y="0"/>
                    </a:lnTo>
                    <a:cubicBezTo>
                      <a:pt x="896" y="0"/>
                      <a:pt x="0" y="896"/>
                      <a:pt x="0" y="2241"/>
                    </a:cubicBezTo>
                    <a:cubicBezTo>
                      <a:pt x="0" y="3585"/>
                      <a:pt x="896" y="4482"/>
                      <a:pt x="2241" y="4482"/>
                    </a:cubicBezTo>
                    <a:lnTo>
                      <a:pt x="26890" y="4482"/>
                    </a:lnTo>
                    <a:lnTo>
                      <a:pt x="26890" y="46161"/>
                    </a:lnTo>
                    <a:cubicBezTo>
                      <a:pt x="26890" y="47506"/>
                      <a:pt x="27786" y="48402"/>
                      <a:pt x="29131" y="48402"/>
                    </a:cubicBezTo>
                    <a:cubicBezTo>
                      <a:pt x="30476" y="48402"/>
                      <a:pt x="31372" y="47506"/>
                      <a:pt x="31372" y="46161"/>
                    </a:cubicBezTo>
                    <a:lnTo>
                      <a:pt x="31372" y="4482"/>
                    </a:lnTo>
                    <a:lnTo>
                      <a:pt x="56021" y="4482"/>
                    </a:lnTo>
                    <a:close/>
                  </a:path>
                </a:pathLst>
              </a:custGeom>
              <a:grpFill/>
              <a:ln w="4477" cap="flat">
                <a:noFill/>
                <a:prstDash val="solid"/>
                <a:miter/>
              </a:ln>
            </p:spPr>
            <p:txBody>
              <a:bodyPr rtlCol="0" anchor="ctr"/>
              <a:lstStyle/>
              <a:p>
                <a:endParaRPr lang="en-US"/>
              </a:p>
            </p:txBody>
          </p:sp>
          <p:sp>
            <p:nvSpPr>
              <p:cNvPr id="232" name="Freeform: Shape 1291">
                <a:extLst>
                  <a:ext uri="{FF2B5EF4-FFF2-40B4-BE49-F238E27FC236}">
                    <a16:creationId xmlns:a16="http://schemas.microsoft.com/office/drawing/2014/main" id="{DBA897ED-32BF-2308-E442-ACA6B784B9BE}"/>
                  </a:ext>
                </a:extLst>
              </p:cNvPr>
              <p:cNvSpPr/>
              <p:nvPr/>
            </p:nvSpPr>
            <p:spPr>
              <a:xfrm>
                <a:off x="11071607" y="3923267"/>
                <a:ext cx="31372" cy="71707"/>
              </a:xfrm>
              <a:custGeom>
                <a:avLst/>
                <a:gdLst>
                  <a:gd name="connsiteX0" fmla="*/ 18375 w 31371"/>
                  <a:gd name="connsiteY0" fmla="*/ 50195 h 71707"/>
                  <a:gd name="connsiteX1" fmla="*/ 32269 w 31371"/>
                  <a:gd name="connsiteY1" fmla="*/ 29131 h 71707"/>
                  <a:gd name="connsiteX2" fmla="*/ 32269 w 31371"/>
                  <a:gd name="connsiteY2" fmla="*/ 2241 h 71707"/>
                  <a:gd name="connsiteX3" fmla="*/ 30028 w 31371"/>
                  <a:gd name="connsiteY3" fmla="*/ 0 h 71707"/>
                  <a:gd name="connsiteX4" fmla="*/ 27787 w 31371"/>
                  <a:gd name="connsiteY4" fmla="*/ 2241 h 71707"/>
                  <a:gd name="connsiteX5" fmla="*/ 27787 w 31371"/>
                  <a:gd name="connsiteY5" fmla="*/ 29579 h 71707"/>
                  <a:gd name="connsiteX6" fmla="*/ 9411 w 31371"/>
                  <a:gd name="connsiteY6" fmla="*/ 47954 h 71707"/>
                  <a:gd name="connsiteX7" fmla="*/ 2241 w 31371"/>
                  <a:gd name="connsiteY7" fmla="*/ 47954 h 71707"/>
                  <a:gd name="connsiteX8" fmla="*/ 0 w 31371"/>
                  <a:gd name="connsiteY8" fmla="*/ 50195 h 71707"/>
                  <a:gd name="connsiteX9" fmla="*/ 2241 w 31371"/>
                  <a:gd name="connsiteY9" fmla="*/ 52436 h 71707"/>
                  <a:gd name="connsiteX10" fmla="*/ 9411 w 31371"/>
                  <a:gd name="connsiteY10" fmla="*/ 52436 h 71707"/>
                  <a:gd name="connsiteX11" fmla="*/ 13893 w 31371"/>
                  <a:gd name="connsiteY11" fmla="*/ 51988 h 71707"/>
                  <a:gd name="connsiteX12" fmla="*/ 13893 w 31371"/>
                  <a:gd name="connsiteY12" fmla="*/ 56469 h 71707"/>
                  <a:gd name="connsiteX13" fmla="*/ 13893 w 31371"/>
                  <a:gd name="connsiteY13" fmla="*/ 67674 h 71707"/>
                  <a:gd name="connsiteX14" fmla="*/ 2689 w 31371"/>
                  <a:gd name="connsiteY14" fmla="*/ 67674 h 71707"/>
                  <a:gd name="connsiteX15" fmla="*/ 2241 w 31371"/>
                  <a:gd name="connsiteY15" fmla="*/ 67674 h 71707"/>
                  <a:gd name="connsiteX16" fmla="*/ 0 w 31371"/>
                  <a:gd name="connsiteY16" fmla="*/ 69914 h 71707"/>
                  <a:gd name="connsiteX17" fmla="*/ 2241 w 31371"/>
                  <a:gd name="connsiteY17" fmla="*/ 72155 h 71707"/>
                  <a:gd name="connsiteX18" fmla="*/ 2689 w 31371"/>
                  <a:gd name="connsiteY18" fmla="*/ 72155 h 71707"/>
                  <a:gd name="connsiteX19" fmla="*/ 29579 w 31371"/>
                  <a:gd name="connsiteY19" fmla="*/ 72155 h 71707"/>
                  <a:gd name="connsiteX20" fmla="*/ 30028 w 31371"/>
                  <a:gd name="connsiteY20" fmla="*/ 72155 h 71707"/>
                  <a:gd name="connsiteX21" fmla="*/ 32269 w 31371"/>
                  <a:gd name="connsiteY21" fmla="*/ 69914 h 71707"/>
                  <a:gd name="connsiteX22" fmla="*/ 30028 w 31371"/>
                  <a:gd name="connsiteY22" fmla="*/ 67674 h 71707"/>
                  <a:gd name="connsiteX23" fmla="*/ 29579 w 31371"/>
                  <a:gd name="connsiteY23" fmla="*/ 67674 h 71707"/>
                  <a:gd name="connsiteX24" fmla="*/ 18375 w 31371"/>
                  <a:gd name="connsiteY24" fmla="*/ 67674 h 71707"/>
                  <a:gd name="connsiteX25" fmla="*/ 18375 w 31371"/>
                  <a:gd name="connsiteY25" fmla="*/ 56021 h 71707"/>
                  <a:gd name="connsiteX26" fmla="*/ 18375 w 31371"/>
                  <a:gd name="connsiteY26" fmla="*/ 50195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71" h="71707">
                    <a:moveTo>
                      <a:pt x="18375" y="50195"/>
                    </a:moveTo>
                    <a:cubicBezTo>
                      <a:pt x="26442" y="46610"/>
                      <a:pt x="32269" y="38543"/>
                      <a:pt x="32269" y="29131"/>
                    </a:cubicBezTo>
                    <a:lnTo>
                      <a:pt x="32269" y="2241"/>
                    </a:lnTo>
                    <a:cubicBezTo>
                      <a:pt x="32269" y="896"/>
                      <a:pt x="31372" y="0"/>
                      <a:pt x="30028" y="0"/>
                    </a:cubicBezTo>
                    <a:cubicBezTo>
                      <a:pt x="28683" y="0"/>
                      <a:pt x="27787" y="896"/>
                      <a:pt x="27787" y="2241"/>
                    </a:cubicBezTo>
                    <a:lnTo>
                      <a:pt x="27787" y="29579"/>
                    </a:lnTo>
                    <a:cubicBezTo>
                      <a:pt x="27787" y="39439"/>
                      <a:pt x="19720" y="47954"/>
                      <a:pt x="9411" y="47954"/>
                    </a:cubicBezTo>
                    <a:lnTo>
                      <a:pt x="2241" y="47954"/>
                    </a:lnTo>
                    <a:cubicBezTo>
                      <a:pt x="897" y="47954"/>
                      <a:pt x="0" y="48851"/>
                      <a:pt x="0" y="50195"/>
                    </a:cubicBezTo>
                    <a:cubicBezTo>
                      <a:pt x="0" y="51540"/>
                      <a:pt x="897" y="52436"/>
                      <a:pt x="2241" y="52436"/>
                    </a:cubicBezTo>
                    <a:lnTo>
                      <a:pt x="9411" y="52436"/>
                    </a:lnTo>
                    <a:cubicBezTo>
                      <a:pt x="10756" y="52436"/>
                      <a:pt x="12549" y="52436"/>
                      <a:pt x="13893" y="51988"/>
                    </a:cubicBezTo>
                    <a:lnTo>
                      <a:pt x="13893" y="56469"/>
                    </a:lnTo>
                    <a:lnTo>
                      <a:pt x="13893" y="67674"/>
                    </a:lnTo>
                    <a:lnTo>
                      <a:pt x="2689" y="67674"/>
                    </a:lnTo>
                    <a:lnTo>
                      <a:pt x="2241" y="67674"/>
                    </a:lnTo>
                    <a:cubicBezTo>
                      <a:pt x="897" y="67674"/>
                      <a:pt x="0" y="68570"/>
                      <a:pt x="0" y="69914"/>
                    </a:cubicBezTo>
                    <a:cubicBezTo>
                      <a:pt x="0" y="71259"/>
                      <a:pt x="897" y="72155"/>
                      <a:pt x="2241" y="72155"/>
                    </a:cubicBezTo>
                    <a:lnTo>
                      <a:pt x="2689" y="72155"/>
                    </a:lnTo>
                    <a:lnTo>
                      <a:pt x="29579" y="72155"/>
                    </a:lnTo>
                    <a:lnTo>
                      <a:pt x="30028" y="72155"/>
                    </a:lnTo>
                    <a:cubicBezTo>
                      <a:pt x="31372" y="72155"/>
                      <a:pt x="32269" y="71259"/>
                      <a:pt x="32269" y="69914"/>
                    </a:cubicBezTo>
                    <a:cubicBezTo>
                      <a:pt x="32269" y="68570"/>
                      <a:pt x="31372" y="67674"/>
                      <a:pt x="30028" y="67674"/>
                    </a:cubicBezTo>
                    <a:lnTo>
                      <a:pt x="29579" y="67674"/>
                    </a:lnTo>
                    <a:lnTo>
                      <a:pt x="18375" y="67674"/>
                    </a:lnTo>
                    <a:lnTo>
                      <a:pt x="18375" y="56021"/>
                    </a:lnTo>
                    <a:lnTo>
                      <a:pt x="18375" y="50195"/>
                    </a:lnTo>
                    <a:close/>
                  </a:path>
                </a:pathLst>
              </a:custGeom>
              <a:grpFill/>
              <a:ln w="4477" cap="flat">
                <a:noFill/>
                <a:prstDash val="solid"/>
                <a:miter/>
              </a:ln>
            </p:spPr>
            <p:txBody>
              <a:bodyPr rtlCol="0" anchor="ctr"/>
              <a:lstStyle/>
              <a:p>
                <a:endParaRPr lang="en-US"/>
              </a:p>
            </p:txBody>
          </p:sp>
          <p:sp>
            <p:nvSpPr>
              <p:cNvPr id="233" name="Freeform: Shape 1294">
                <a:extLst>
                  <a:ext uri="{FF2B5EF4-FFF2-40B4-BE49-F238E27FC236}">
                    <a16:creationId xmlns:a16="http://schemas.microsoft.com/office/drawing/2014/main" id="{AE44C008-3470-568B-CC2D-D4F2A9F1D594}"/>
                  </a:ext>
                </a:extLst>
              </p:cNvPr>
              <p:cNvSpPr/>
              <p:nvPr/>
            </p:nvSpPr>
            <p:spPr>
              <a:xfrm>
                <a:off x="11039339" y="3923267"/>
                <a:ext cx="58262" cy="71707"/>
              </a:xfrm>
              <a:custGeom>
                <a:avLst/>
                <a:gdLst>
                  <a:gd name="connsiteX0" fmla="*/ 41679 w 58262"/>
                  <a:gd name="connsiteY0" fmla="*/ 44817 h 71707"/>
                  <a:gd name="connsiteX1" fmla="*/ 58262 w 58262"/>
                  <a:gd name="connsiteY1" fmla="*/ 28235 h 71707"/>
                  <a:gd name="connsiteX2" fmla="*/ 58262 w 58262"/>
                  <a:gd name="connsiteY2" fmla="*/ 6723 h 71707"/>
                  <a:gd name="connsiteX3" fmla="*/ 51540 w 58262"/>
                  <a:gd name="connsiteY3" fmla="*/ 0 h 71707"/>
                  <a:gd name="connsiteX4" fmla="*/ 44817 w 58262"/>
                  <a:gd name="connsiteY4" fmla="*/ 0 h 71707"/>
                  <a:gd name="connsiteX5" fmla="*/ 39887 w 58262"/>
                  <a:gd name="connsiteY5" fmla="*/ 896 h 71707"/>
                  <a:gd name="connsiteX6" fmla="*/ 22409 w 58262"/>
                  <a:gd name="connsiteY6" fmla="*/ 6723 h 71707"/>
                  <a:gd name="connsiteX7" fmla="*/ 21512 w 58262"/>
                  <a:gd name="connsiteY7" fmla="*/ 6723 h 71707"/>
                  <a:gd name="connsiteX8" fmla="*/ 8067 w 58262"/>
                  <a:gd name="connsiteY8" fmla="*/ 6723 h 71707"/>
                  <a:gd name="connsiteX9" fmla="*/ 0 w 58262"/>
                  <a:gd name="connsiteY9" fmla="*/ 14790 h 71707"/>
                  <a:gd name="connsiteX10" fmla="*/ 8067 w 58262"/>
                  <a:gd name="connsiteY10" fmla="*/ 22857 h 71707"/>
                  <a:gd name="connsiteX11" fmla="*/ 29131 w 58262"/>
                  <a:gd name="connsiteY11" fmla="*/ 22857 h 71707"/>
                  <a:gd name="connsiteX12" fmla="*/ 30027 w 58262"/>
                  <a:gd name="connsiteY12" fmla="*/ 22857 h 71707"/>
                  <a:gd name="connsiteX13" fmla="*/ 37646 w 58262"/>
                  <a:gd name="connsiteY13" fmla="*/ 20168 h 71707"/>
                  <a:gd name="connsiteX14" fmla="*/ 37646 w 58262"/>
                  <a:gd name="connsiteY14" fmla="*/ 28683 h 71707"/>
                  <a:gd name="connsiteX15" fmla="*/ 29131 w 58262"/>
                  <a:gd name="connsiteY15" fmla="*/ 29131 h 71707"/>
                  <a:gd name="connsiteX16" fmla="*/ 13445 w 58262"/>
                  <a:gd name="connsiteY16" fmla="*/ 44817 h 71707"/>
                  <a:gd name="connsiteX17" fmla="*/ 13445 w 58262"/>
                  <a:gd name="connsiteY17" fmla="*/ 63640 h 71707"/>
                  <a:gd name="connsiteX18" fmla="*/ 22409 w 58262"/>
                  <a:gd name="connsiteY18" fmla="*/ 72604 h 71707"/>
                  <a:gd name="connsiteX19" fmla="*/ 31372 w 58262"/>
                  <a:gd name="connsiteY19" fmla="*/ 63640 h 71707"/>
                  <a:gd name="connsiteX20" fmla="*/ 31372 w 58262"/>
                  <a:gd name="connsiteY20" fmla="*/ 48851 h 71707"/>
                  <a:gd name="connsiteX21" fmla="*/ 34957 w 58262"/>
                  <a:gd name="connsiteY21" fmla="*/ 45265 h 71707"/>
                  <a:gd name="connsiteX22" fmla="*/ 41679 w 58262"/>
                  <a:gd name="connsiteY22" fmla="*/ 45265 h 71707"/>
                  <a:gd name="connsiteX23" fmla="*/ 26890 w 58262"/>
                  <a:gd name="connsiteY23" fmla="*/ 47954 h 71707"/>
                  <a:gd name="connsiteX24" fmla="*/ 26890 w 58262"/>
                  <a:gd name="connsiteY24" fmla="*/ 62744 h 71707"/>
                  <a:gd name="connsiteX25" fmla="*/ 22409 w 58262"/>
                  <a:gd name="connsiteY25" fmla="*/ 67226 h 71707"/>
                  <a:gd name="connsiteX26" fmla="*/ 17927 w 58262"/>
                  <a:gd name="connsiteY26" fmla="*/ 62744 h 71707"/>
                  <a:gd name="connsiteX27" fmla="*/ 17927 w 58262"/>
                  <a:gd name="connsiteY27" fmla="*/ 43921 h 71707"/>
                  <a:gd name="connsiteX28" fmla="*/ 29131 w 58262"/>
                  <a:gd name="connsiteY28" fmla="*/ 32716 h 71707"/>
                  <a:gd name="connsiteX29" fmla="*/ 42128 w 58262"/>
                  <a:gd name="connsiteY29" fmla="*/ 30027 h 71707"/>
                  <a:gd name="connsiteX30" fmla="*/ 42128 w 58262"/>
                  <a:gd name="connsiteY30" fmla="*/ 29131 h 71707"/>
                  <a:gd name="connsiteX31" fmla="*/ 42128 w 58262"/>
                  <a:gd name="connsiteY31" fmla="*/ 17927 h 71707"/>
                  <a:gd name="connsiteX32" fmla="*/ 43024 w 58262"/>
                  <a:gd name="connsiteY32" fmla="*/ 17479 h 71707"/>
                  <a:gd name="connsiteX33" fmla="*/ 44369 w 58262"/>
                  <a:gd name="connsiteY33" fmla="*/ 14790 h 71707"/>
                  <a:gd name="connsiteX34" fmla="*/ 41679 w 58262"/>
                  <a:gd name="connsiteY34" fmla="*/ 13445 h 71707"/>
                  <a:gd name="connsiteX35" fmla="*/ 28683 w 58262"/>
                  <a:gd name="connsiteY35" fmla="*/ 17927 h 71707"/>
                  <a:gd name="connsiteX36" fmla="*/ 7619 w 58262"/>
                  <a:gd name="connsiteY36" fmla="*/ 17927 h 71707"/>
                  <a:gd name="connsiteX37" fmla="*/ 4033 w 58262"/>
                  <a:gd name="connsiteY37" fmla="*/ 14342 h 71707"/>
                  <a:gd name="connsiteX38" fmla="*/ 7619 w 58262"/>
                  <a:gd name="connsiteY38" fmla="*/ 10756 h 71707"/>
                  <a:gd name="connsiteX39" fmla="*/ 21064 w 58262"/>
                  <a:gd name="connsiteY39" fmla="*/ 10756 h 71707"/>
                  <a:gd name="connsiteX40" fmla="*/ 23753 w 58262"/>
                  <a:gd name="connsiteY40" fmla="*/ 10308 h 71707"/>
                  <a:gd name="connsiteX41" fmla="*/ 41231 w 58262"/>
                  <a:gd name="connsiteY41" fmla="*/ 4482 h 71707"/>
                  <a:gd name="connsiteX42" fmla="*/ 44817 w 58262"/>
                  <a:gd name="connsiteY42" fmla="*/ 4034 h 71707"/>
                  <a:gd name="connsiteX43" fmla="*/ 51540 w 58262"/>
                  <a:gd name="connsiteY43" fmla="*/ 4034 h 71707"/>
                  <a:gd name="connsiteX44" fmla="*/ 53780 w 58262"/>
                  <a:gd name="connsiteY44" fmla="*/ 6274 h 71707"/>
                  <a:gd name="connsiteX45" fmla="*/ 53780 w 58262"/>
                  <a:gd name="connsiteY45" fmla="*/ 27787 h 71707"/>
                  <a:gd name="connsiteX46" fmla="*/ 41679 w 58262"/>
                  <a:gd name="connsiteY46" fmla="*/ 39887 h 71707"/>
                  <a:gd name="connsiteX47" fmla="*/ 34957 w 58262"/>
                  <a:gd name="connsiteY47" fmla="*/ 39887 h 71707"/>
                  <a:gd name="connsiteX48" fmla="*/ 26890 w 58262"/>
                  <a:gd name="connsiteY48" fmla="*/ 47954 h 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262" h="71707">
                    <a:moveTo>
                      <a:pt x="41679" y="44817"/>
                    </a:moveTo>
                    <a:cubicBezTo>
                      <a:pt x="50643" y="44817"/>
                      <a:pt x="58262" y="37198"/>
                      <a:pt x="58262" y="28235"/>
                    </a:cubicBezTo>
                    <a:lnTo>
                      <a:pt x="58262" y="6723"/>
                    </a:lnTo>
                    <a:cubicBezTo>
                      <a:pt x="58262" y="3137"/>
                      <a:pt x="55125" y="0"/>
                      <a:pt x="51540" y="0"/>
                    </a:cubicBezTo>
                    <a:lnTo>
                      <a:pt x="44817" y="0"/>
                    </a:lnTo>
                    <a:cubicBezTo>
                      <a:pt x="43024" y="0"/>
                      <a:pt x="41679" y="448"/>
                      <a:pt x="39887" y="896"/>
                    </a:cubicBezTo>
                    <a:lnTo>
                      <a:pt x="22409" y="6723"/>
                    </a:lnTo>
                    <a:cubicBezTo>
                      <a:pt x="21960" y="6723"/>
                      <a:pt x="21512" y="6723"/>
                      <a:pt x="21512" y="6723"/>
                    </a:cubicBezTo>
                    <a:lnTo>
                      <a:pt x="8067" y="6723"/>
                    </a:lnTo>
                    <a:cubicBezTo>
                      <a:pt x="3585" y="6723"/>
                      <a:pt x="0" y="10308"/>
                      <a:pt x="0" y="14790"/>
                    </a:cubicBezTo>
                    <a:cubicBezTo>
                      <a:pt x="0" y="19271"/>
                      <a:pt x="3585" y="22857"/>
                      <a:pt x="8067" y="22857"/>
                    </a:cubicBezTo>
                    <a:lnTo>
                      <a:pt x="29131" y="22857"/>
                    </a:lnTo>
                    <a:cubicBezTo>
                      <a:pt x="29579" y="22857"/>
                      <a:pt x="30027" y="22857"/>
                      <a:pt x="30027" y="22857"/>
                    </a:cubicBezTo>
                    <a:lnTo>
                      <a:pt x="37646" y="20168"/>
                    </a:lnTo>
                    <a:lnTo>
                      <a:pt x="37646" y="28683"/>
                    </a:lnTo>
                    <a:cubicBezTo>
                      <a:pt x="36302" y="29131"/>
                      <a:pt x="32716" y="29131"/>
                      <a:pt x="29131" y="29131"/>
                    </a:cubicBezTo>
                    <a:cubicBezTo>
                      <a:pt x="20616" y="29131"/>
                      <a:pt x="13445" y="36302"/>
                      <a:pt x="13445" y="44817"/>
                    </a:cubicBezTo>
                    <a:lnTo>
                      <a:pt x="13445" y="63640"/>
                    </a:lnTo>
                    <a:cubicBezTo>
                      <a:pt x="13445" y="68570"/>
                      <a:pt x="17478" y="72604"/>
                      <a:pt x="22409" y="72604"/>
                    </a:cubicBezTo>
                    <a:cubicBezTo>
                      <a:pt x="27338" y="72604"/>
                      <a:pt x="31372" y="68570"/>
                      <a:pt x="31372" y="63640"/>
                    </a:cubicBezTo>
                    <a:lnTo>
                      <a:pt x="31372" y="48851"/>
                    </a:lnTo>
                    <a:cubicBezTo>
                      <a:pt x="31372" y="47058"/>
                      <a:pt x="32716" y="45265"/>
                      <a:pt x="34957" y="45265"/>
                    </a:cubicBezTo>
                    <a:lnTo>
                      <a:pt x="41679" y="45265"/>
                    </a:lnTo>
                    <a:close/>
                    <a:moveTo>
                      <a:pt x="26890" y="47954"/>
                    </a:moveTo>
                    <a:lnTo>
                      <a:pt x="26890" y="62744"/>
                    </a:lnTo>
                    <a:cubicBezTo>
                      <a:pt x="26890" y="65433"/>
                      <a:pt x="25097" y="67226"/>
                      <a:pt x="22409" y="67226"/>
                    </a:cubicBezTo>
                    <a:cubicBezTo>
                      <a:pt x="19720" y="67226"/>
                      <a:pt x="17927" y="65433"/>
                      <a:pt x="17927" y="62744"/>
                    </a:cubicBezTo>
                    <a:lnTo>
                      <a:pt x="17927" y="43921"/>
                    </a:lnTo>
                    <a:cubicBezTo>
                      <a:pt x="17927" y="37646"/>
                      <a:pt x="22857" y="32716"/>
                      <a:pt x="29131" y="32716"/>
                    </a:cubicBezTo>
                    <a:cubicBezTo>
                      <a:pt x="40783" y="33613"/>
                      <a:pt x="41679" y="30924"/>
                      <a:pt x="42128" y="30027"/>
                    </a:cubicBezTo>
                    <a:cubicBezTo>
                      <a:pt x="42128" y="29579"/>
                      <a:pt x="42128" y="29579"/>
                      <a:pt x="42128" y="29131"/>
                    </a:cubicBezTo>
                    <a:lnTo>
                      <a:pt x="42128" y="17927"/>
                    </a:lnTo>
                    <a:lnTo>
                      <a:pt x="43024" y="17479"/>
                    </a:lnTo>
                    <a:cubicBezTo>
                      <a:pt x="44369" y="17030"/>
                      <a:pt x="44817" y="15686"/>
                      <a:pt x="44369" y="14790"/>
                    </a:cubicBezTo>
                    <a:cubicBezTo>
                      <a:pt x="43920" y="13445"/>
                      <a:pt x="42576" y="12997"/>
                      <a:pt x="41679" y="13445"/>
                    </a:cubicBezTo>
                    <a:lnTo>
                      <a:pt x="28683" y="17927"/>
                    </a:lnTo>
                    <a:lnTo>
                      <a:pt x="7619" y="17927"/>
                    </a:lnTo>
                    <a:cubicBezTo>
                      <a:pt x="5826" y="17927"/>
                      <a:pt x="4033" y="16582"/>
                      <a:pt x="4033" y="14342"/>
                    </a:cubicBezTo>
                    <a:cubicBezTo>
                      <a:pt x="4033" y="12101"/>
                      <a:pt x="5378" y="10756"/>
                      <a:pt x="7619" y="10756"/>
                    </a:cubicBezTo>
                    <a:lnTo>
                      <a:pt x="21064" y="10756"/>
                    </a:lnTo>
                    <a:cubicBezTo>
                      <a:pt x="21960" y="10756"/>
                      <a:pt x="22857" y="10756"/>
                      <a:pt x="23753" y="10308"/>
                    </a:cubicBezTo>
                    <a:lnTo>
                      <a:pt x="41231" y="4482"/>
                    </a:lnTo>
                    <a:cubicBezTo>
                      <a:pt x="42128" y="4034"/>
                      <a:pt x="43472" y="4034"/>
                      <a:pt x="44817" y="4034"/>
                    </a:cubicBezTo>
                    <a:lnTo>
                      <a:pt x="51540" y="4034"/>
                    </a:lnTo>
                    <a:cubicBezTo>
                      <a:pt x="52884" y="4034"/>
                      <a:pt x="53780" y="4930"/>
                      <a:pt x="53780" y="6274"/>
                    </a:cubicBezTo>
                    <a:lnTo>
                      <a:pt x="53780" y="27787"/>
                    </a:lnTo>
                    <a:cubicBezTo>
                      <a:pt x="53780" y="34509"/>
                      <a:pt x="48402" y="39887"/>
                      <a:pt x="41679" y="39887"/>
                    </a:cubicBezTo>
                    <a:lnTo>
                      <a:pt x="34957" y="39887"/>
                    </a:lnTo>
                    <a:cubicBezTo>
                      <a:pt x="30475" y="40335"/>
                      <a:pt x="26890" y="43473"/>
                      <a:pt x="26890" y="47954"/>
                    </a:cubicBezTo>
                    <a:close/>
                  </a:path>
                </a:pathLst>
              </a:custGeom>
              <a:grpFill/>
              <a:ln w="4477" cap="flat">
                <a:noFill/>
                <a:prstDash val="solid"/>
                <a:miter/>
              </a:ln>
            </p:spPr>
            <p:txBody>
              <a:bodyPr rtlCol="0" anchor="ctr"/>
              <a:lstStyle/>
              <a:p>
                <a:endParaRPr lang="en-US"/>
              </a:p>
            </p:txBody>
          </p:sp>
          <p:sp>
            <p:nvSpPr>
              <p:cNvPr id="234" name="Freeform: Shape 1295">
                <a:extLst>
                  <a:ext uri="{FF2B5EF4-FFF2-40B4-BE49-F238E27FC236}">
                    <a16:creationId xmlns:a16="http://schemas.microsoft.com/office/drawing/2014/main" id="{3C58E9EB-F0E7-6FD4-B357-9DC2FB9CC22B}"/>
                  </a:ext>
                </a:extLst>
              </p:cNvPr>
              <p:cNvSpPr/>
              <p:nvPr/>
            </p:nvSpPr>
            <p:spPr>
              <a:xfrm>
                <a:off x="11074296" y="3890550"/>
                <a:ext cx="26890" cy="26890"/>
              </a:xfrm>
              <a:custGeom>
                <a:avLst/>
                <a:gdLst>
                  <a:gd name="connsiteX0" fmla="*/ 14342 w 26890"/>
                  <a:gd name="connsiteY0" fmla="*/ 28683 h 26890"/>
                  <a:gd name="connsiteX1" fmla="*/ 28683 w 26890"/>
                  <a:gd name="connsiteY1" fmla="*/ 14342 h 26890"/>
                  <a:gd name="connsiteX2" fmla="*/ 14342 w 26890"/>
                  <a:gd name="connsiteY2" fmla="*/ 0 h 26890"/>
                  <a:gd name="connsiteX3" fmla="*/ 0 w 26890"/>
                  <a:gd name="connsiteY3" fmla="*/ 14342 h 26890"/>
                  <a:gd name="connsiteX4" fmla="*/ 14342 w 26890"/>
                  <a:gd name="connsiteY4" fmla="*/ 28683 h 26890"/>
                  <a:gd name="connsiteX5" fmla="*/ 14342 w 26890"/>
                  <a:gd name="connsiteY5" fmla="*/ 4930 h 26890"/>
                  <a:gd name="connsiteX6" fmla="*/ 24201 w 26890"/>
                  <a:gd name="connsiteY6" fmla="*/ 14790 h 26890"/>
                  <a:gd name="connsiteX7" fmla="*/ 14342 w 26890"/>
                  <a:gd name="connsiteY7" fmla="*/ 24649 h 26890"/>
                  <a:gd name="connsiteX8" fmla="*/ 4482 w 26890"/>
                  <a:gd name="connsiteY8" fmla="*/ 14790 h 26890"/>
                  <a:gd name="connsiteX9" fmla="*/ 14342 w 26890"/>
                  <a:gd name="connsiteY9" fmla="*/ 4930 h 2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90" h="26890">
                    <a:moveTo>
                      <a:pt x="14342" y="28683"/>
                    </a:moveTo>
                    <a:cubicBezTo>
                      <a:pt x="22409" y="28683"/>
                      <a:pt x="28683" y="22409"/>
                      <a:pt x="28683" y="14342"/>
                    </a:cubicBezTo>
                    <a:cubicBezTo>
                      <a:pt x="28683" y="6274"/>
                      <a:pt x="22409" y="0"/>
                      <a:pt x="14342" y="0"/>
                    </a:cubicBezTo>
                    <a:cubicBezTo>
                      <a:pt x="6274" y="0"/>
                      <a:pt x="0" y="6274"/>
                      <a:pt x="0" y="14342"/>
                    </a:cubicBezTo>
                    <a:cubicBezTo>
                      <a:pt x="0" y="22409"/>
                      <a:pt x="6723" y="28683"/>
                      <a:pt x="14342" y="28683"/>
                    </a:cubicBezTo>
                    <a:close/>
                    <a:moveTo>
                      <a:pt x="14342" y="4930"/>
                    </a:moveTo>
                    <a:cubicBezTo>
                      <a:pt x="19720" y="4930"/>
                      <a:pt x="24201" y="9411"/>
                      <a:pt x="24201" y="14790"/>
                    </a:cubicBezTo>
                    <a:cubicBezTo>
                      <a:pt x="24201" y="20168"/>
                      <a:pt x="19720" y="24649"/>
                      <a:pt x="14342" y="24649"/>
                    </a:cubicBezTo>
                    <a:cubicBezTo>
                      <a:pt x="8963" y="24649"/>
                      <a:pt x="4482" y="20168"/>
                      <a:pt x="4482" y="14790"/>
                    </a:cubicBezTo>
                    <a:cubicBezTo>
                      <a:pt x="4482" y="9411"/>
                      <a:pt x="8963" y="4930"/>
                      <a:pt x="14342" y="4930"/>
                    </a:cubicBezTo>
                    <a:close/>
                  </a:path>
                </a:pathLst>
              </a:custGeom>
              <a:grpFill/>
              <a:ln w="4477" cap="flat">
                <a:noFill/>
                <a:prstDash val="solid"/>
                <a:miter/>
              </a:ln>
            </p:spPr>
            <p:txBody>
              <a:bodyPr rtlCol="0" anchor="ctr"/>
              <a:lstStyle/>
              <a:p>
                <a:endParaRPr lang="en-US"/>
              </a:p>
            </p:txBody>
          </p:sp>
        </p:grpSp>
        <p:pic>
          <p:nvPicPr>
            <p:cNvPr id="218" name="Picture 120">
              <a:extLst>
                <a:ext uri="{FF2B5EF4-FFF2-40B4-BE49-F238E27FC236}">
                  <a16:creationId xmlns:a16="http://schemas.microsoft.com/office/drawing/2014/main" id="{F531D475-D5E4-181E-993B-C83CC185E63F}"/>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2" r="93368" b="87643"/>
            <a:stretch/>
          </p:blipFill>
          <p:spPr>
            <a:xfrm>
              <a:off x="6034886" y="1419604"/>
              <a:ext cx="684204" cy="720000"/>
            </a:xfrm>
            <a:prstGeom prst="rect">
              <a:avLst/>
            </a:prstGeom>
          </p:spPr>
        </p:pic>
        <p:pic>
          <p:nvPicPr>
            <p:cNvPr id="219" name="Picture 121">
              <a:extLst>
                <a:ext uri="{FF2B5EF4-FFF2-40B4-BE49-F238E27FC236}">
                  <a16:creationId xmlns:a16="http://schemas.microsoft.com/office/drawing/2014/main" id="{E40720BF-24CD-989A-76E1-1B715C93C602}"/>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2246160" y="1670700"/>
              <a:ext cx="1673779" cy="828000"/>
            </a:xfrm>
            <a:prstGeom prst="rect">
              <a:avLst/>
            </a:prstGeom>
          </p:spPr>
        </p:pic>
        <p:pic>
          <p:nvPicPr>
            <p:cNvPr id="221" name="Picture 123">
              <a:extLst>
                <a:ext uri="{FF2B5EF4-FFF2-40B4-BE49-F238E27FC236}">
                  <a16:creationId xmlns:a16="http://schemas.microsoft.com/office/drawing/2014/main" id="{E3E8215C-6B5D-0F16-ACCA-DF8720950122}"/>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85256" b="87061"/>
            <a:stretch/>
          </p:blipFill>
          <p:spPr>
            <a:xfrm>
              <a:off x="686413" y="1799031"/>
              <a:ext cx="1673779" cy="828000"/>
            </a:xfrm>
            <a:prstGeom prst="rect">
              <a:avLst/>
            </a:prstGeom>
          </p:spPr>
        </p:pic>
        <p:sp>
          <p:nvSpPr>
            <p:cNvPr id="225" name="Freeform: Shape 1710">
              <a:extLst>
                <a:ext uri="{FF2B5EF4-FFF2-40B4-BE49-F238E27FC236}">
                  <a16:creationId xmlns:a16="http://schemas.microsoft.com/office/drawing/2014/main" id="{F9FF0D8C-8A25-5AAD-E57C-710144BB21E5}"/>
                </a:ext>
              </a:extLst>
            </p:cNvPr>
            <p:cNvSpPr>
              <a:spLocks noChangeAspect="1"/>
            </p:cNvSpPr>
            <p:nvPr/>
          </p:nvSpPr>
          <p:spPr>
            <a:xfrm>
              <a:off x="6910288" y="1365065"/>
              <a:ext cx="489601" cy="360000"/>
            </a:xfrm>
            <a:custGeom>
              <a:avLst/>
              <a:gdLst>
                <a:gd name="connsiteX0" fmla="*/ 145529 w 152245"/>
                <a:gd name="connsiteY0" fmla="*/ 0 h 111945"/>
                <a:gd name="connsiteX1" fmla="*/ 6717 w 152245"/>
                <a:gd name="connsiteY1" fmla="*/ 0 h 111945"/>
                <a:gd name="connsiteX2" fmla="*/ 0 w 152245"/>
                <a:gd name="connsiteY2" fmla="*/ 6717 h 111945"/>
                <a:gd name="connsiteX3" fmla="*/ 0 w 152245"/>
                <a:gd name="connsiteY3" fmla="*/ 91795 h 111945"/>
                <a:gd name="connsiteX4" fmla="*/ 6717 w 152245"/>
                <a:gd name="connsiteY4" fmla="*/ 98512 h 111945"/>
                <a:gd name="connsiteX5" fmla="*/ 73884 w 152245"/>
                <a:gd name="connsiteY5" fmla="*/ 98512 h 111945"/>
                <a:gd name="connsiteX6" fmla="*/ 73884 w 152245"/>
                <a:gd name="connsiteY6" fmla="*/ 107468 h 111945"/>
                <a:gd name="connsiteX7" fmla="*/ 42539 w 152245"/>
                <a:gd name="connsiteY7" fmla="*/ 107468 h 111945"/>
                <a:gd name="connsiteX8" fmla="*/ 40300 w 152245"/>
                <a:gd name="connsiteY8" fmla="*/ 109707 h 111945"/>
                <a:gd name="connsiteX9" fmla="*/ 42539 w 152245"/>
                <a:gd name="connsiteY9" fmla="*/ 111945 h 111945"/>
                <a:gd name="connsiteX10" fmla="*/ 109707 w 152245"/>
                <a:gd name="connsiteY10" fmla="*/ 111945 h 111945"/>
                <a:gd name="connsiteX11" fmla="*/ 111945 w 152245"/>
                <a:gd name="connsiteY11" fmla="*/ 109707 h 111945"/>
                <a:gd name="connsiteX12" fmla="*/ 109707 w 152245"/>
                <a:gd name="connsiteY12" fmla="*/ 107468 h 111945"/>
                <a:gd name="connsiteX13" fmla="*/ 78362 w 152245"/>
                <a:gd name="connsiteY13" fmla="*/ 107468 h 111945"/>
                <a:gd name="connsiteX14" fmla="*/ 78362 w 152245"/>
                <a:gd name="connsiteY14" fmla="*/ 98512 h 111945"/>
                <a:gd name="connsiteX15" fmla="*/ 145529 w 152245"/>
                <a:gd name="connsiteY15" fmla="*/ 98512 h 111945"/>
                <a:gd name="connsiteX16" fmla="*/ 152246 w 152245"/>
                <a:gd name="connsiteY16" fmla="*/ 91795 h 111945"/>
                <a:gd name="connsiteX17" fmla="*/ 152246 w 152245"/>
                <a:gd name="connsiteY17" fmla="*/ 6717 h 111945"/>
                <a:gd name="connsiteX18" fmla="*/ 145529 w 152245"/>
                <a:gd name="connsiteY18" fmla="*/ 0 h 111945"/>
                <a:gd name="connsiteX19" fmla="*/ 147768 w 152245"/>
                <a:gd name="connsiteY19" fmla="*/ 91795 h 111945"/>
                <a:gd name="connsiteX20" fmla="*/ 145529 w 152245"/>
                <a:gd name="connsiteY20" fmla="*/ 94034 h 111945"/>
                <a:gd name="connsiteX21" fmla="*/ 6717 w 152245"/>
                <a:gd name="connsiteY21" fmla="*/ 94034 h 111945"/>
                <a:gd name="connsiteX22" fmla="*/ 4478 w 152245"/>
                <a:gd name="connsiteY22" fmla="*/ 91795 h 111945"/>
                <a:gd name="connsiteX23" fmla="*/ 4478 w 152245"/>
                <a:gd name="connsiteY23" fmla="*/ 6717 h 111945"/>
                <a:gd name="connsiteX24" fmla="*/ 6717 w 152245"/>
                <a:gd name="connsiteY24" fmla="*/ 4478 h 111945"/>
                <a:gd name="connsiteX25" fmla="*/ 145529 w 152245"/>
                <a:gd name="connsiteY25" fmla="*/ 4478 h 111945"/>
                <a:gd name="connsiteX26" fmla="*/ 147768 w 152245"/>
                <a:gd name="connsiteY26" fmla="*/ 6717 h 111945"/>
                <a:gd name="connsiteX27" fmla="*/ 147768 w 152245"/>
                <a:gd name="connsiteY27" fmla="*/ 91795 h 11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245" h="111945">
                  <a:moveTo>
                    <a:pt x="145529" y="0"/>
                  </a:moveTo>
                  <a:lnTo>
                    <a:pt x="6717" y="0"/>
                  </a:lnTo>
                  <a:cubicBezTo>
                    <a:pt x="3135" y="0"/>
                    <a:pt x="0" y="3134"/>
                    <a:pt x="0" y="6717"/>
                  </a:cubicBezTo>
                  <a:lnTo>
                    <a:pt x="0" y="91795"/>
                  </a:lnTo>
                  <a:cubicBezTo>
                    <a:pt x="0" y="95378"/>
                    <a:pt x="3135" y="98512"/>
                    <a:pt x="6717" y="98512"/>
                  </a:cubicBezTo>
                  <a:lnTo>
                    <a:pt x="73884" y="98512"/>
                  </a:lnTo>
                  <a:lnTo>
                    <a:pt x="73884" y="107468"/>
                  </a:lnTo>
                  <a:lnTo>
                    <a:pt x="42539" y="107468"/>
                  </a:lnTo>
                  <a:cubicBezTo>
                    <a:pt x="41196" y="107468"/>
                    <a:pt x="40300" y="108363"/>
                    <a:pt x="40300" y="109707"/>
                  </a:cubicBezTo>
                  <a:cubicBezTo>
                    <a:pt x="40300" y="111050"/>
                    <a:pt x="41196" y="111945"/>
                    <a:pt x="42539" y="111945"/>
                  </a:cubicBezTo>
                  <a:lnTo>
                    <a:pt x="109707" y="111945"/>
                  </a:lnTo>
                  <a:cubicBezTo>
                    <a:pt x="111050" y="111945"/>
                    <a:pt x="111945" y="111050"/>
                    <a:pt x="111945" y="109707"/>
                  </a:cubicBezTo>
                  <a:cubicBezTo>
                    <a:pt x="111945" y="108363"/>
                    <a:pt x="111050" y="107468"/>
                    <a:pt x="109707" y="107468"/>
                  </a:cubicBezTo>
                  <a:lnTo>
                    <a:pt x="78362" y="107468"/>
                  </a:lnTo>
                  <a:lnTo>
                    <a:pt x="78362" y="98512"/>
                  </a:lnTo>
                  <a:lnTo>
                    <a:pt x="145529" y="98512"/>
                  </a:lnTo>
                  <a:cubicBezTo>
                    <a:pt x="149111" y="98512"/>
                    <a:pt x="152246" y="95378"/>
                    <a:pt x="152246" y="91795"/>
                  </a:cubicBezTo>
                  <a:lnTo>
                    <a:pt x="152246" y="6717"/>
                  </a:lnTo>
                  <a:cubicBezTo>
                    <a:pt x="152246" y="2687"/>
                    <a:pt x="149111" y="0"/>
                    <a:pt x="145529" y="0"/>
                  </a:cubicBezTo>
                  <a:close/>
                  <a:moveTo>
                    <a:pt x="147768" y="91795"/>
                  </a:moveTo>
                  <a:cubicBezTo>
                    <a:pt x="147768" y="93139"/>
                    <a:pt x="146873" y="94034"/>
                    <a:pt x="145529" y="94034"/>
                  </a:cubicBezTo>
                  <a:lnTo>
                    <a:pt x="6717" y="94034"/>
                  </a:lnTo>
                  <a:cubicBezTo>
                    <a:pt x="5373" y="94034"/>
                    <a:pt x="4478" y="93139"/>
                    <a:pt x="4478" y="91795"/>
                  </a:cubicBezTo>
                  <a:lnTo>
                    <a:pt x="4478" y="6717"/>
                  </a:lnTo>
                  <a:cubicBezTo>
                    <a:pt x="4478" y="5373"/>
                    <a:pt x="5373" y="4478"/>
                    <a:pt x="6717" y="4478"/>
                  </a:cubicBezTo>
                  <a:lnTo>
                    <a:pt x="145529" y="4478"/>
                  </a:lnTo>
                  <a:cubicBezTo>
                    <a:pt x="146873" y="4478"/>
                    <a:pt x="147768" y="5373"/>
                    <a:pt x="147768" y="6717"/>
                  </a:cubicBezTo>
                  <a:lnTo>
                    <a:pt x="147768" y="91795"/>
                  </a:lnTo>
                  <a:close/>
                </a:path>
              </a:pathLst>
            </a:custGeom>
            <a:solidFill>
              <a:srgbClr val="C3C3C3"/>
            </a:solidFill>
            <a:ln w="4474" cap="flat">
              <a:noFill/>
              <a:prstDash val="solid"/>
              <a:miter/>
            </a:ln>
          </p:spPr>
          <p:txBody>
            <a:bodyPr rtlCol="0" anchor="ctr"/>
            <a:lstStyle/>
            <a:p>
              <a:endParaRPr lang="en-US"/>
            </a:p>
          </p:txBody>
        </p:sp>
      </p:grpSp>
      <p:cxnSp>
        <p:nvCxnSpPr>
          <p:cNvPr id="3" name="Gerader Verbinder 2">
            <a:extLst>
              <a:ext uri="{FF2B5EF4-FFF2-40B4-BE49-F238E27FC236}">
                <a16:creationId xmlns:a16="http://schemas.microsoft.com/office/drawing/2014/main" id="{8C93C500-DD12-D0BA-709F-C1A89AE6D4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9CC0DD8E-E49B-8883-955D-EBD5496102D7}"/>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-Flotte PIN-</a:t>
            </a:r>
            <a:endParaRPr lang="de-DE" dirty="0"/>
          </a:p>
        </p:txBody>
      </p:sp>
      <p:sp>
        <p:nvSpPr>
          <p:cNvPr id="9" name="Datumsplatzhalter 8">
            <a:extLst>
              <a:ext uri="{FF2B5EF4-FFF2-40B4-BE49-F238E27FC236}">
                <a16:creationId xmlns:a16="http://schemas.microsoft.com/office/drawing/2014/main" id="{B43C6370-0C19-5AA9-020B-A99F31FABE40}"/>
              </a:ext>
            </a:extLst>
          </p:cNvPr>
          <p:cNvSpPr>
            <a:spLocks noGrp="1"/>
          </p:cNvSpPr>
          <p:nvPr>
            <p:ph type="dt" sz="half" idx="10"/>
          </p:nvPr>
        </p:nvSpPr>
        <p:spPr/>
        <p:txBody>
          <a:bodyPr/>
          <a:lstStyle/>
          <a:p>
            <a:pPr>
              <a:defRPr/>
            </a:pPr>
            <a:r>
              <a:rPr lang="de-DE"/>
              <a:t>27. Juli 2026</a:t>
            </a:r>
            <a:endParaRPr lang="de-DE" dirty="0"/>
          </a:p>
        </p:txBody>
      </p:sp>
      <p:sp>
        <p:nvSpPr>
          <p:cNvPr id="10" name="Fußzeilenplatzhalter 9">
            <a:extLst>
              <a:ext uri="{FF2B5EF4-FFF2-40B4-BE49-F238E27FC236}">
                <a16:creationId xmlns:a16="http://schemas.microsoft.com/office/drawing/2014/main" id="{E6DC60A7-A963-ECEA-E84D-35849CFEF600}"/>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211" name="Textfeld 89">
            <a:extLst>
              <a:ext uri="{FF2B5EF4-FFF2-40B4-BE49-F238E27FC236}">
                <a16:creationId xmlns:a16="http://schemas.microsoft.com/office/drawing/2014/main" id="{0AEC1A51-0BF1-E6C9-C7FC-8F329FBDF974}"/>
              </a:ext>
            </a:extLst>
          </p:cNvPr>
          <p:cNvSpPr txBox="1"/>
          <p:nvPr/>
        </p:nvSpPr>
        <p:spPr>
          <a:xfrm>
            <a:off x="227407" y="740245"/>
            <a:ext cx="8716896" cy="1938992"/>
          </a:xfrm>
          <a:prstGeom prst="rect">
            <a:avLst/>
          </a:prstGeom>
          <a:noFill/>
        </p:spPr>
        <p:txBody>
          <a:bodyPr wrap="square" rtlCol="0">
            <a:spAutoFit/>
          </a:bodyPr>
          <a:lstStyle/>
          <a:p>
            <a:pPr>
              <a:buClr>
                <a:srgbClr val="B7200E"/>
              </a:buClr>
            </a:pPr>
            <a:r>
              <a:rPr lang="de-DE" sz="2000" b="1" dirty="0">
                <a:solidFill>
                  <a:srgbClr val="58AB27"/>
                </a:solidFill>
                <a:latin typeface="Calibri" panose="020F0502020204030204" pitchFamily="34" charset="0"/>
              </a:rPr>
              <a:t>Die Online-Ausweisfunktion (eID) im Personalausweis, im EAT und der ID-Karte für EU-Bürger*innen erlangt immer mehr an Bedeutung. Die </a:t>
            </a:r>
            <a:r>
              <a:rPr lang="de-DE" sz="2000" b="1" dirty="0" err="1">
                <a:solidFill>
                  <a:srgbClr val="58AB27"/>
                </a:solidFill>
                <a:latin typeface="Calibri" panose="020F0502020204030204" pitchFamily="34" charset="0"/>
              </a:rPr>
              <a:t>BundID</a:t>
            </a:r>
            <a:r>
              <a:rPr lang="de-DE" sz="2000" b="1" dirty="0">
                <a:solidFill>
                  <a:srgbClr val="58AB27"/>
                </a:solidFill>
                <a:latin typeface="Calibri" panose="020F0502020204030204" pitchFamily="34" charset="0"/>
              </a:rPr>
              <a:t> (z.B. Kfz-Zulassung, Wohnsitzummeldung usw.) die </a:t>
            </a:r>
            <a:r>
              <a:rPr lang="de-DE" sz="2000" b="1" dirty="0" err="1">
                <a:solidFill>
                  <a:srgbClr val="58AB27"/>
                </a:solidFill>
                <a:latin typeface="Calibri" panose="020F0502020204030204" pitchFamily="34" charset="0"/>
              </a:rPr>
              <a:t>GesundheitsID</a:t>
            </a:r>
            <a:r>
              <a:rPr lang="de-DE" sz="2000" b="1" dirty="0">
                <a:solidFill>
                  <a:srgbClr val="58AB27"/>
                </a:solidFill>
                <a:latin typeface="Calibri" panose="020F0502020204030204" pitchFamily="34" charset="0"/>
              </a:rPr>
              <a:t> (</a:t>
            </a:r>
            <a:r>
              <a:rPr lang="de-DE" sz="2000" b="1" dirty="0" err="1">
                <a:solidFill>
                  <a:srgbClr val="58AB27"/>
                </a:solidFill>
                <a:latin typeface="Calibri" panose="020F0502020204030204" pitchFamily="34" charset="0"/>
              </a:rPr>
              <a:t>eRezept</a:t>
            </a:r>
            <a:r>
              <a:rPr lang="de-DE" sz="2000" b="1" dirty="0">
                <a:solidFill>
                  <a:srgbClr val="58AB27"/>
                </a:solidFill>
                <a:latin typeface="Calibri" panose="020F0502020204030204" pitchFamily="34" charset="0"/>
              </a:rPr>
              <a:t>, Gesundheits-karte usw.), das </a:t>
            </a:r>
            <a:r>
              <a:rPr lang="de-DE" sz="2000" b="1" dirty="0" err="1">
                <a:solidFill>
                  <a:srgbClr val="58AB27"/>
                </a:solidFill>
                <a:latin typeface="Calibri" panose="020F0502020204030204" pitchFamily="34" charset="0"/>
              </a:rPr>
              <a:t>Organspenderegister</a:t>
            </a:r>
            <a:r>
              <a:rPr lang="de-DE" sz="2000" b="1" dirty="0">
                <a:solidFill>
                  <a:srgbClr val="58AB27"/>
                </a:solidFill>
                <a:latin typeface="Calibri" panose="020F0502020204030204" pitchFamily="34" charset="0"/>
              </a:rPr>
              <a:t> u.v.a. sind erste Vorboten. Häufig fehlt bei der ersten Nutzung der eID die PIN und der PIN-Brief ist nicht mehr auffindbar.</a:t>
            </a:r>
            <a:br>
              <a:rPr lang="de-DE" sz="2000" b="1" dirty="0">
                <a:solidFill>
                  <a:srgbClr val="58AB27"/>
                </a:solidFill>
                <a:latin typeface="Calibri" panose="020F0502020204030204" pitchFamily="34" charset="0"/>
              </a:rPr>
            </a:br>
            <a:endParaRPr lang="de-DE" sz="2000" b="1" dirty="0">
              <a:solidFill>
                <a:srgbClr val="5489C2"/>
              </a:solidFill>
              <a:latin typeface="Calibri" panose="020F0502020204030204" pitchFamily="34" charset="0"/>
            </a:endParaRPr>
          </a:p>
        </p:txBody>
      </p:sp>
      <p:pic>
        <p:nvPicPr>
          <p:cNvPr id="212" name="Grafik 96">
            <a:extLst>
              <a:ext uri="{FF2B5EF4-FFF2-40B4-BE49-F238E27FC236}">
                <a16:creationId xmlns:a16="http://schemas.microsoft.com/office/drawing/2014/main" id="{FB6942DE-8822-3A25-6EC6-89AE9156BE2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030755" y="2790625"/>
            <a:ext cx="1546910" cy="881875"/>
          </a:xfrm>
          <a:prstGeom prst="rect">
            <a:avLst/>
          </a:prstGeom>
        </p:spPr>
      </p:pic>
      <p:sp>
        <p:nvSpPr>
          <p:cNvPr id="213" name="Textfeld 99">
            <a:extLst>
              <a:ext uri="{FF2B5EF4-FFF2-40B4-BE49-F238E27FC236}">
                <a16:creationId xmlns:a16="http://schemas.microsoft.com/office/drawing/2014/main" id="{736D6D4D-E1F7-A479-39BB-6571A11C2EAD}"/>
              </a:ext>
            </a:extLst>
          </p:cNvPr>
          <p:cNvSpPr txBox="1"/>
          <p:nvPr/>
        </p:nvSpPr>
        <p:spPr>
          <a:xfrm>
            <a:off x="313549" y="3995974"/>
            <a:ext cx="7989076" cy="707886"/>
          </a:xfrm>
          <a:prstGeom prst="rect">
            <a:avLst/>
          </a:prstGeom>
          <a:noFill/>
        </p:spPr>
        <p:txBody>
          <a:bodyPr wrap="square" rtlCol="0">
            <a:spAutoFit/>
          </a:bodyPr>
          <a:lstStyle/>
          <a:p>
            <a:pPr fontAlgn="base">
              <a:spcBef>
                <a:spcPct val="50000"/>
              </a:spcBef>
              <a:spcAft>
                <a:spcPct val="0"/>
              </a:spcAft>
              <a:buClr>
                <a:srgbClr val="B7200E"/>
              </a:buClr>
              <a:buSzPct val="75000"/>
              <a:buFont typeface="Wingdings" pitchFamily="2" charset="2"/>
              <a:buNone/>
            </a:pPr>
            <a:r>
              <a:rPr lang="de-DE" sz="2000" b="1" dirty="0">
                <a:solidFill>
                  <a:srgbClr val="5489C2"/>
                </a:solidFill>
                <a:latin typeface="Calibri" panose="020F0502020204030204" pitchFamily="34" charset="0"/>
              </a:rPr>
              <a:t>Nutzen Sie hier die Gelegenheit und setzen Sie über unser Angebot </a:t>
            </a:r>
            <a:br>
              <a:rPr lang="de-DE" sz="2000" b="1" dirty="0">
                <a:solidFill>
                  <a:srgbClr val="5489C2"/>
                </a:solidFill>
                <a:latin typeface="Calibri" panose="020F0502020204030204" pitchFamily="34" charset="0"/>
              </a:rPr>
            </a:br>
            <a:r>
              <a:rPr lang="de-DE" sz="2000" b="1" dirty="0">
                <a:solidFill>
                  <a:srgbClr val="5489C2"/>
                </a:solidFill>
                <a:latin typeface="Calibri" panose="020F0502020204030204" pitchFamily="34" charset="0"/>
              </a:rPr>
              <a:t>„Flotte PIN“ schnell eine PIN für Ihre Online-Ausweisfunktion.</a:t>
            </a:r>
          </a:p>
        </p:txBody>
      </p:sp>
      <p:sp>
        <p:nvSpPr>
          <p:cNvPr id="4" name="Foliennummernplatzhalter 3">
            <a:extLst>
              <a:ext uri="{FF2B5EF4-FFF2-40B4-BE49-F238E27FC236}">
                <a16:creationId xmlns:a16="http://schemas.microsoft.com/office/drawing/2014/main" id="{3ED2294B-100A-7074-1818-0CA6C1AA4F5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96</a:t>
            </a:fld>
            <a:endParaRPr lang="de-DE" dirty="0"/>
          </a:p>
        </p:txBody>
      </p:sp>
    </p:spTree>
    <p:extLst>
      <p:ext uri="{BB962C8B-B14F-4D97-AF65-F5344CB8AC3E}">
        <p14:creationId xmlns:p14="http://schemas.microsoft.com/office/powerpoint/2010/main" val="1304755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3EC2-2FCF-B400-63A7-9F1DFBA3D275}"/>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8C93C500-DD12-D0BA-709F-C1A89AE6D4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9CC0DD8E-E49B-8883-955D-EBD5496102D7}"/>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-Flotte PIN-</a:t>
            </a:r>
            <a:endParaRPr lang="de-DE" dirty="0"/>
          </a:p>
        </p:txBody>
      </p:sp>
      <p:sp>
        <p:nvSpPr>
          <p:cNvPr id="9" name="Datumsplatzhalter 8">
            <a:extLst>
              <a:ext uri="{FF2B5EF4-FFF2-40B4-BE49-F238E27FC236}">
                <a16:creationId xmlns:a16="http://schemas.microsoft.com/office/drawing/2014/main" id="{B43C6370-0C19-5AA9-020B-A99F31FABE40}"/>
              </a:ext>
            </a:extLst>
          </p:cNvPr>
          <p:cNvSpPr>
            <a:spLocks noGrp="1"/>
          </p:cNvSpPr>
          <p:nvPr>
            <p:ph type="dt" sz="half" idx="10"/>
          </p:nvPr>
        </p:nvSpPr>
        <p:spPr/>
        <p:txBody>
          <a:bodyPr/>
          <a:lstStyle/>
          <a:p>
            <a:pPr>
              <a:defRPr/>
            </a:pPr>
            <a:r>
              <a:rPr lang="de-DE"/>
              <a:t>27. Juli 2026</a:t>
            </a:r>
            <a:endParaRPr lang="de-DE" dirty="0"/>
          </a:p>
        </p:txBody>
      </p:sp>
      <p:sp>
        <p:nvSpPr>
          <p:cNvPr id="10" name="Fußzeilenplatzhalter 9">
            <a:extLst>
              <a:ext uri="{FF2B5EF4-FFF2-40B4-BE49-F238E27FC236}">
                <a16:creationId xmlns:a16="http://schemas.microsoft.com/office/drawing/2014/main" id="{E6DC60A7-A963-ECEA-E84D-35849CFEF600}"/>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3ED2294B-100A-7074-1818-0CA6C1AA4F5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97</a:t>
            </a:fld>
            <a:endParaRPr lang="de-DE" dirty="0"/>
          </a:p>
        </p:txBody>
      </p:sp>
      <p:sp>
        <p:nvSpPr>
          <p:cNvPr id="5" name="Inhaltsplatzhalter 2">
            <a:extLst>
              <a:ext uri="{FF2B5EF4-FFF2-40B4-BE49-F238E27FC236}">
                <a16:creationId xmlns:a16="http://schemas.microsoft.com/office/drawing/2014/main" id="{94E3BE45-FC6D-346C-E207-6A168FF2C9B6}"/>
              </a:ext>
            </a:extLst>
          </p:cNvPr>
          <p:cNvSpPr txBox="1">
            <a:spLocks/>
          </p:cNvSpPr>
          <p:nvPr/>
        </p:nvSpPr>
        <p:spPr bwMode="auto">
          <a:xfrm>
            <a:off x="306388" y="886047"/>
            <a:ext cx="8700108" cy="33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Vorteile für Bund, Land und Kommune</a:t>
            </a:r>
          </a:p>
          <a:p>
            <a:pPr marL="285750" indent="-285750"/>
            <a:r>
              <a:rPr lang="de-DE" altLang="de-DE" sz="1400" dirty="0"/>
              <a:t>Der Begriff „Flotte PIN“ kann als authentischer Eye-Catcher die positive Aufmerksamkeit für die eID erhöhen</a:t>
            </a:r>
          </a:p>
          <a:p>
            <a:pPr marL="285750" indent="-285750"/>
            <a:r>
              <a:rPr lang="de-DE" altLang="de-DE" sz="1400" dirty="0"/>
              <a:t>Das Modell „Flotte PIN“ steigert die Verfügbarkeit der PIN für den Personalausweis in der Bevölkerung und schafft so die Voraussetzung für …</a:t>
            </a:r>
          </a:p>
          <a:p>
            <a:pPr marL="1028700" lvl="1"/>
            <a:r>
              <a:rPr lang="de-DE" altLang="de-DE" sz="1200" dirty="0"/>
              <a:t>eine Steigerung von Akzeptanz und Nutzung der Self-Services im E-Government (i-Kfz, Wohnsitzmeldungen usw.) </a:t>
            </a:r>
          </a:p>
          <a:p>
            <a:pPr marL="1028700" lvl="1"/>
            <a:r>
              <a:rPr lang="de-DE" altLang="de-DE" sz="1200" dirty="0"/>
              <a:t>eine Erhöhung der Motivation bei Unternehmen die eID in ihre E-Business-Anwendungen zu integrieren und so die IT-Sicherheit und den Datenschutz zu verbessern und neuartige E-Business-Anwendungen herzustellen</a:t>
            </a:r>
          </a:p>
          <a:p>
            <a:pPr marL="285750" indent="-285750"/>
            <a:r>
              <a:rPr lang="de-DE" altLang="de-DE" sz="1400" dirty="0"/>
              <a:t>Das Modell „Flotte PIN“ verbessert …</a:t>
            </a:r>
          </a:p>
          <a:p>
            <a:pPr marL="1028700" lvl="1"/>
            <a:r>
              <a:rPr lang="de-DE" altLang="de-DE" sz="1200" dirty="0"/>
              <a:t>die Handhabung der Informationspflichten zur eID (§ 11 Abs.3 Personalausweisgesetz) gegenüber den Ausweisinhabern</a:t>
            </a:r>
          </a:p>
          <a:p>
            <a:pPr marL="285750" indent="-285750"/>
            <a:endParaRPr lang="de-DE" altLang="de-DE" sz="1200" dirty="0"/>
          </a:p>
        </p:txBody>
      </p:sp>
      <p:sp>
        <p:nvSpPr>
          <p:cNvPr id="6" name="AutoShape 5">
            <a:extLst>
              <a:ext uri="{FF2B5EF4-FFF2-40B4-BE49-F238E27FC236}">
                <a16:creationId xmlns:a16="http://schemas.microsoft.com/office/drawing/2014/main" id="{3A6B41CC-E58D-5708-8F7F-B211E8C9AFC6}"/>
              </a:ext>
            </a:extLst>
          </p:cNvPr>
          <p:cNvSpPr>
            <a:spLocks noChangeArrowheads="1"/>
          </p:cNvSpPr>
          <p:nvPr>
            <p:custDataLst>
              <p:tags r:id="rId1"/>
            </p:custDataLst>
          </p:nvPr>
        </p:nvSpPr>
        <p:spPr bwMode="gray">
          <a:xfrm>
            <a:off x="323850" y="4124325"/>
            <a:ext cx="8518525" cy="684157"/>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Das Vorgehensmodell „Flotte PIN“ beschleunigt die Digitalisierung in </a:t>
            </a:r>
            <a:b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b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der jeweiligen Region</a:t>
            </a:r>
          </a:p>
        </p:txBody>
      </p:sp>
    </p:spTree>
    <p:extLst>
      <p:ext uri="{BB962C8B-B14F-4D97-AF65-F5344CB8AC3E}">
        <p14:creationId xmlns:p14="http://schemas.microsoft.com/office/powerpoint/2010/main" val="380965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3EC2-2FCF-B400-63A7-9F1DFBA3D275}"/>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8C93C500-DD12-D0BA-709F-C1A89AE6D4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9CC0DD8E-E49B-8883-955D-EBD5496102D7}"/>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-Flotte PIN-</a:t>
            </a:r>
            <a:endParaRPr lang="de-DE" dirty="0"/>
          </a:p>
        </p:txBody>
      </p:sp>
      <p:sp>
        <p:nvSpPr>
          <p:cNvPr id="9" name="Datumsplatzhalter 8">
            <a:extLst>
              <a:ext uri="{FF2B5EF4-FFF2-40B4-BE49-F238E27FC236}">
                <a16:creationId xmlns:a16="http://schemas.microsoft.com/office/drawing/2014/main" id="{B43C6370-0C19-5AA9-020B-A99F31FABE40}"/>
              </a:ext>
            </a:extLst>
          </p:cNvPr>
          <p:cNvSpPr>
            <a:spLocks noGrp="1"/>
          </p:cNvSpPr>
          <p:nvPr>
            <p:ph type="dt" sz="half" idx="10"/>
          </p:nvPr>
        </p:nvSpPr>
        <p:spPr/>
        <p:txBody>
          <a:bodyPr/>
          <a:lstStyle/>
          <a:p>
            <a:pPr>
              <a:defRPr/>
            </a:pPr>
            <a:r>
              <a:rPr lang="de-DE"/>
              <a:t>27. Juli 2026</a:t>
            </a:r>
            <a:endParaRPr lang="de-DE" dirty="0"/>
          </a:p>
        </p:txBody>
      </p:sp>
      <p:sp>
        <p:nvSpPr>
          <p:cNvPr id="10" name="Fußzeilenplatzhalter 9">
            <a:extLst>
              <a:ext uri="{FF2B5EF4-FFF2-40B4-BE49-F238E27FC236}">
                <a16:creationId xmlns:a16="http://schemas.microsoft.com/office/drawing/2014/main" id="{E6DC60A7-A963-ECEA-E84D-35849CFEF600}"/>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3ED2294B-100A-7074-1818-0CA6C1AA4F5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98</a:t>
            </a:fld>
            <a:endParaRPr lang="de-DE" dirty="0"/>
          </a:p>
        </p:txBody>
      </p:sp>
      <p:sp>
        <p:nvSpPr>
          <p:cNvPr id="5" name="Inhaltsplatzhalter 2">
            <a:extLst>
              <a:ext uri="{FF2B5EF4-FFF2-40B4-BE49-F238E27FC236}">
                <a16:creationId xmlns:a16="http://schemas.microsoft.com/office/drawing/2014/main" id="{94E3BE45-FC6D-346C-E207-6A168FF2C9B6}"/>
              </a:ext>
            </a:extLst>
          </p:cNvPr>
          <p:cNvSpPr txBox="1">
            <a:spLocks/>
          </p:cNvSpPr>
          <p:nvPr/>
        </p:nvSpPr>
        <p:spPr bwMode="auto">
          <a:xfrm>
            <a:off x="306388" y="886047"/>
            <a:ext cx="8535987" cy="33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Vorteile für die Bürger</a:t>
            </a:r>
          </a:p>
          <a:p>
            <a:pPr marL="285750" indent="-285750"/>
            <a:r>
              <a:rPr lang="de-DE" altLang="de-DE" sz="1400" dirty="0"/>
              <a:t>Frühzeitige Wahrnehmung, dass man die Online-Ausweisfunktion (eID) demnächst selbst gut gebrauchen kann und sich deshalb vorausschauend im passenden Moment um die PIN kümmern sollte. Das Vorgehensmodell sensibilisiert für</a:t>
            </a:r>
          </a:p>
          <a:p>
            <a:pPr marL="1028700" lvl="1"/>
            <a:r>
              <a:rPr lang="de-DE" altLang="de-DE" sz="1200" dirty="0"/>
              <a:t>die gewissenhafte Aufbewahrung des ursprünglichen PIN-Briefes</a:t>
            </a:r>
            <a:br>
              <a:rPr lang="de-DE" altLang="de-DE" sz="1200" dirty="0"/>
            </a:br>
            <a:r>
              <a:rPr lang="de-DE" altLang="de-DE" sz="1200" dirty="0"/>
              <a:t>oder, falls dieser Brief nicht mehr vorhanden ist:</a:t>
            </a:r>
          </a:p>
          <a:p>
            <a:pPr marL="1028700" lvl="1"/>
            <a:r>
              <a:rPr lang="de-DE" altLang="de-DE" sz="1200" dirty="0"/>
              <a:t>das vorausschauende Neusetzen einer PIN bei passender Gelegenheit</a:t>
            </a:r>
          </a:p>
          <a:p>
            <a:pPr marL="1028700" lvl="1"/>
            <a:r>
              <a:rPr lang="de-DE" altLang="de-DE" sz="1200" dirty="0"/>
              <a:t>das situative Neusetzen einer PIN wenn es einmal schnell gehen muss</a:t>
            </a:r>
          </a:p>
          <a:p>
            <a:pPr marL="1028700" lvl="1"/>
            <a:endParaRPr lang="de-DE" altLang="de-DE" sz="1200" dirty="0"/>
          </a:p>
          <a:p>
            <a:pPr marL="285750" indent="-285750"/>
            <a:r>
              <a:rPr lang="de-DE" altLang="de-DE" sz="1400" dirty="0"/>
              <a:t>Kostenersparnis</a:t>
            </a:r>
          </a:p>
          <a:p>
            <a:pPr marL="1028700" lvl="1"/>
            <a:r>
              <a:rPr lang="de-DE" altLang="de-DE" sz="1200" dirty="0"/>
              <a:t>Der Nachfolger des kostenfreien PIN-Rücksetzbriefes wird ein kostenpflichtiger PIN-Rücksetz-Service sein. Man rechnet dabei mit Kosten zwischen 15 bis 20 Euro für den Bürger. Diese Kosten können gespart werden, wenn man sich vorausschauend um die PIN zum eigenen Personalausweis kümmert.</a:t>
            </a:r>
          </a:p>
          <a:p>
            <a:pPr marL="285750" indent="-285750"/>
            <a:endParaRPr lang="de-DE" altLang="de-DE" sz="1200" dirty="0"/>
          </a:p>
        </p:txBody>
      </p:sp>
      <p:sp>
        <p:nvSpPr>
          <p:cNvPr id="6" name="AutoShape 5">
            <a:extLst>
              <a:ext uri="{FF2B5EF4-FFF2-40B4-BE49-F238E27FC236}">
                <a16:creationId xmlns:a16="http://schemas.microsoft.com/office/drawing/2014/main" id="{3A6B41CC-E58D-5708-8F7F-B211E8C9AFC6}"/>
              </a:ext>
            </a:extLst>
          </p:cNvPr>
          <p:cNvSpPr>
            <a:spLocks noChangeArrowheads="1"/>
          </p:cNvSpPr>
          <p:nvPr>
            <p:custDataLst>
              <p:tags r:id="rId1"/>
            </p:custDataLst>
          </p:nvPr>
        </p:nvSpPr>
        <p:spPr bwMode="gray">
          <a:xfrm>
            <a:off x="323850" y="4124325"/>
            <a:ext cx="8518525" cy="684157"/>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Das Vorgehensmodell „Flotte PIN“ steigert die Bekanntheit </a:t>
            </a:r>
            <a:r>
              <a:rPr lang="de-DE" sz="1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und Attraktivität der </a:t>
            </a:r>
            <a:br>
              <a:rPr lang="de-DE" sz="1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br>
            <a:r>
              <a:rPr lang="de-DE" sz="1600" b="1">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eID </a:t>
            </a: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in der Bevölkerung</a:t>
            </a:r>
          </a:p>
        </p:txBody>
      </p:sp>
    </p:spTree>
    <p:extLst>
      <p:ext uri="{BB962C8B-B14F-4D97-AF65-F5344CB8AC3E}">
        <p14:creationId xmlns:p14="http://schemas.microsoft.com/office/powerpoint/2010/main" val="307717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3EC2-2FCF-B400-63A7-9F1DFBA3D275}"/>
            </a:ext>
          </a:extLst>
        </p:cNvPr>
        <p:cNvGrpSpPr/>
        <p:nvPr/>
      </p:nvGrpSpPr>
      <p:grpSpPr>
        <a:xfrm>
          <a:off x="0" y="0"/>
          <a:ext cx="0" cy="0"/>
          <a:chOff x="0" y="0"/>
          <a:chExt cx="0" cy="0"/>
        </a:xfrm>
      </p:grpSpPr>
      <p:cxnSp>
        <p:nvCxnSpPr>
          <p:cNvPr id="3" name="Gerader Verbinder 2">
            <a:extLst>
              <a:ext uri="{FF2B5EF4-FFF2-40B4-BE49-F238E27FC236}">
                <a16:creationId xmlns:a16="http://schemas.microsoft.com/office/drawing/2014/main" id="{8C93C500-DD12-D0BA-709F-C1A89AE6D41E}"/>
              </a:ext>
            </a:extLst>
          </p:cNvPr>
          <p:cNvCxnSpPr/>
          <p:nvPr/>
        </p:nvCxnSpPr>
        <p:spPr bwMode="auto">
          <a:xfrm>
            <a:off x="0" y="0"/>
            <a:ext cx="914400" cy="0"/>
          </a:xfrm>
          <a:prstGeom prst="line">
            <a:avLst/>
          </a:prstGeom>
          <a:solidFill>
            <a:schemeClr val="bg2"/>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 name="Titel 1">
            <a:extLst>
              <a:ext uri="{FF2B5EF4-FFF2-40B4-BE49-F238E27FC236}">
                <a16:creationId xmlns:a16="http://schemas.microsoft.com/office/drawing/2014/main" id="{9CC0DD8E-E49B-8883-955D-EBD5496102D7}"/>
              </a:ext>
            </a:extLst>
          </p:cNvPr>
          <p:cNvSpPr>
            <a:spLocks noGrp="1"/>
          </p:cNvSpPr>
          <p:nvPr>
            <p:ph type="title"/>
          </p:nvPr>
        </p:nvSpPr>
        <p:spPr/>
        <p:txBody>
          <a:bodyPr/>
          <a:lstStyle/>
          <a:p>
            <a:r>
              <a:rPr lang="de-DE" b="1" dirty="0">
                <a:solidFill>
                  <a:srgbClr val="5489C2"/>
                </a:solidFill>
              </a:rPr>
              <a:t>Vermitteln von Medienkompetenz zum Online-Ausweis</a:t>
            </a:r>
            <a:br>
              <a:rPr lang="de-DE" b="1" dirty="0">
                <a:solidFill>
                  <a:srgbClr val="5489C2"/>
                </a:solidFill>
              </a:rPr>
            </a:br>
            <a:r>
              <a:rPr lang="de-DE" b="1" dirty="0">
                <a:solidFill>
                  <a:srgbClr val="5489C2"/>
                </a:solidFill>
              </a:rPr>
              <a:t>Das Vorgehensmodell -Flotte PIN-</a:t>
            </a:r>
            <a:endParaRPr lang="de-DE" dirty="0"/>
          </a:p>
        </p:txBody>
      </p:sp>
      <p:sp>
        <p:nvSpPr>
          <p:cNvPr id="9" name="Datumsplatzhalter 8">
            <a:extLst>
              <a:ext uri="{FF2B5EF4-FFF2-40B4-BE49-F238E27FC236}">
                <a16:creationId xmlns:a16="http://schemas.microsoft.com/office/drawing/2014/main" id="{B43C6370-0C19-5AA9-020B-A99F31FABE40}"/>
              </a:ext>
            </a:extLst>
          </p:cNvPr>
          <p:cNvSpPr>
            <a:spLocks noGrp="1"/>
          </p:cNvSpPr>
          <p:nvPr>
            <p:ph type="dt" sz="half" idx="10"/>
          </p:nvPr>
        </p:nvSpPr>
        <p:spPr/>
        <p:txBody>
          <a:bodyPr/>
          <a:lstStyle/>
          <a:p>
            <a:pPr>
              <a:defRPr/>
            </a:pPr>
            <a:r>
              <a:rPr lang="de-DE"/>
              <a:t>27. Juli 2026</a:t>
            </a:r>
            <a:endParaRPr lang="de-DE" dirty="0"/>
          </a:p>
        </p:txBody>
      </p:sp>
      <p:sp>
        <p:nvSpPr>
          <p:cNvPr id="10" name="Fußzeilenplatzhalter 9">
            <a:extLst>
              <a:ext uri="{FF2B5EF4-FFF2-40B4-BE49-F238E27FC236}">
                <a16:creationId xmlns:a16="http://schemas.microsoft.com/office/drawing/2014/main" id="{E6DC60A7-A963-ECEA-E84D-35849CFEF600}"/>
              </a:ext>
            </a:extLst>
          </p:cNvPr>
          <p:cNvSpPr>
            <a:spLocks noGrp="1"/>
          </p:cNvSpPr>
          <p:nvPr>
            <p:ph type="ftr" sz="quarter" idx="11"/>
          </p:nvPr>
        </p:nvSpPr>
        <p:spPr/>
        <p:txBody>
          <a:bodyPr/>
          <a:lstStyle/>
          <a:p>
            <a:pPr>
              <a:defRPr/>
            </a:pPr>
            <a:r>
              <a:rPr lang="de-DE"/>
              <a:t>// buergerservice.org e. V. - eine Public-Private-Initiative zur Verbreitung von Akzeptanz und Nutzung der Online-Ausweisfunktion</a:t>
            </a:r>
            <a:endParaRPr lang="de-DE" dirty="0"/>
          </a:p>
        </p:txBody>
      </p:sp>
      <p:sp>
        <p:nvSpPr>
          <p:cNvPr id="4" name="Foliennummernplatzhalter 3">
            <a:extLst>
              <a:ext uri="{FF2B5EF4-FFF2-40B4-BE49-F238E27FC236}">
                <a16:creationId xmlns:a16="http://schemas.microsoft.com/office/drawing/2014/main" id="{3ED2294B-100A-7074-1818-0CA6C1AA4F56}"/>
              </a:ext>
            </a:extLst>
          </p:cNvPr>
          <p:cNvSpPr>
            <a:spLocks noGrp="1"/>
          </p:cNvSpPr>
          <p:nvPr>
            <p:ph type="sldNum" sz="quarter" idx="12"/>
          </p:nvPr>
        </p:nvSpPr>
        <p:spPr/>
        <p:txBody>
          <a:bodyPr/>
          <a:lstStyle/>
          <a:p>
            <a:pPr>
              <a:defRPr/>
            </a:pPr>
            <a:r>
              <a:rPr lang="de-DE"/>
              <a:t>Seite </a:t>
            </a:r>
            <a:fld id="{4022690F-0187-4840-A9F5-9F9BA9FD966E}" type="slidenum">
              <a:rPr lang="de-DE" smtClean="0"/>
              <a:pPr>
                <a:defRPr/>
              </a:pPr>
              <a:t>99</a:t>
            </a:fld>
            <a:endParaRPr lang="de-DE" dirty="0"/>
          </a:p>
        </p:txBody>
      </p:sp>
      <p:sp>
        <p:nvSpPr>
          <p:cNvPr id="5" name="Inhaltsplatzhalter 2">
            <a:extLst>
              <a:ext uri="{FF2B5EF4-FFF2-40B4-BE49-F238E27FC236}">
                <a16:creationId xmlns:a16="http://schemas.microsoft.com/office/drawing/2014/main" id="{94E3BE45-FC6D-346C-E207-6A168FF2C9B6}"/>
              </a:ext>
            </a:extLst>
          </p:cNvPr>
          <p:cNvSpPr txBox="1">
            <a:spLocks/>
          </p:cNvSpPr>
          <p:nvPr/>
        </p:nvSpPr>
        <p:spPr bwMode="auto">
          <a:xfrm>
            <a:off x="306387" y="886047"/>
            <a:ext cx="8769295" cy="33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lstStyle>
            <a:lvl1pPr>
              <a:spcBef>
                <a:spcPct val="20000"/>
              </a:spcBef>
              <a:spcAft>
                <a:spcPts val="600"/>
              </a:spcAft>
              <a:buClr>
                <a:srgbClr val="AB2224"/>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20000"/>
              </a:spcBef>
              <a:buClr>
                <a:srgbClr val="AB2224"/>
              </a:buClr>
              <a:buFont typeface="Wingdings" panose="05000000000000000000" pitchFamily="2" charset="2"/>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None/>
            </a:pPr>
            <a:r>
              <a:rPr lang="de-DE" altLang="de-DE" sz="1600" b="1" dirty="0"/>
              <a:t>Bordmittel zur Umsetzung eines Angebots „Flotte PIN“</a:t>
            </a:r>
          </a:p>
          <a:p>
            <a:pPr marL="285750" indent="-285750"/>
            <a:r>
              <a:rPr lang="de-DE" altLang="de-DE" sz="1400" dirty="0"/>
              <a:t>Bund</a:t>
            </a:r>
          </a:p>
          <a:p>
            <a:pPr marL="1028700" lvl="1"/>
            <a:r>
              <a:rPr lang="de-DE" altLang="de-DE" sz="1200" dirty="0"/>
              <a:t>Eine Anfrage von buergerservice.org beim zuständigen Referat im BMI ergab folgende Reaktion: man begrüßt das Vorgehen und hat hierzu grundsätzliche Tipps gegeben. Aber „ … Kapazitäten für eine Unterstützung der Länder bei deren Aufgaben, auch im Bereich Öffentlichkeitsarbeit, zum Thema PIN-Neusetzen/eID-Aktivieren in den Behörden sind gegenwärtig nicht vorhanden.“</a:t>
            </a:r>
          </a:p>
          <a:p>
            <a:pPr marL="285750" indent="-285750"/>
            <a:r>
              <a:rPr lang="de-DE" altLang="de-DE" sz="1400" dirty="0"/>
              <a:t>Land</a:t>
            </a:r>
          </a:p>
          <a:p>
            <a:pPr marL="1028700" lvl="1"/>
            <a:r>
              <a:rPr lang="de-DE" altLang="de-DE" sz="1200" dirty="0"/>
              <a:t>Situativ einsetzbare Werbematerialien zur Flotten PIN für Kommunen bereitstellen (ausgerichtet auf die Dienste)</a:t>
            </a:r>
          </a:p>
          <a:p>
            <a:pPr marL="1028700" lvl="1"/>
            <a:r>
              <a:rPr lang="de-DE" altLang="de-DE" sz="1200" dirty="0"/>
              <a:t>Kommunen zur Umsetzung des Modells motivieren </a:t>
            </a:r>
          </a:p>
          <a:p>
            <a:pPr marL="285750" indent="-285750"/>
            <a:r>
              <a:rPr lang="de-DE" altLang="de-DE" sz="1400" dirty="0"/>
              <a:t>Kommune</a:t>
            </a:r>
          </a:p>
          <a:p>
            <a:pPr marL="1028700" lvl="1"/>
            <a:r>
              <a:rPr lang="de-DE" altLang="de-DE" sz="1200" dirty="0"/>
              <a:t>Flotte PIN als konkreter Soforttermin bei der Terminvergabe (Alternativ: spontan am Infoschalter ohne Termin)</a:t>
            </a:r>
          </a:p>
          <a:p>
            <a:pPr marL="1028700" lvl="1"/>
            <a:r>
              <a:rPr lang="de-DE" altLang="de-DE" sz="1200" dirty="0"/>
              <a:t>Flotte PIN in der Sachbearbeitung aktiv platzieren („Sie kommen wegen ..., nehmen Sie doch die Flotte PIN mit.“)</a:t>
            </a:r>
          </a:p>
          <a:p>
            <a:pPr marL="1028700" lvl="1"/>
            <a:r>
              <a:rPr lang="de-DE" altLang="de-DE" sz="1200" dirty="0"/>
              <a:t>An entsprechenden Veranstaltungen mit einem Bürgerkoffer die Flotte PIN aktiv anbieten </a:t>
            </a:r>
          </a:p>
          <a:p>
            <a:pPr marL="1028700" lvl="1"/>
            <a:endParaRPr lang="de-DE" altLang="de-DE" sz="1200" dirty="0"/>
          </a:p>
          <a:p>
            <a:pPr marL="285750" indent="-285750"/>
            <a:endParaRPr lang="de-DE" altLang="de-DE" sz="1200" dirty="0"/>
          </a:p>
        </p:txBody>
      </p:sp>
      <p:sp>
        <p:nvSpPr>
          <p:cNvPr id="6" name="AutoShape 5">
            <a:extLst>
              <a:ext uri="{FF2B5EF4-FFF2-40B4-BE49-F238E27FC236}">
                <a16:creationId xmlns:a16="http://schemas.microsoft.com/office/drawing/2014/main" id="{3A6B41CC-E58D-5708-8F7F-B211E8C9AFC6}"/>
              </a:ext>
            </a:extLst>
          </p:cNvPr>
          <p:cNvSpPr>
            <a:spLocks noChangeArrowheads="1"/>
          </p:cNvSpPr>
          <p:nvPr>
            <p:custDataLst>
              <p:tags r:id="rId1"/>
            </p:custDataLst>
          </p:nvPr>
        </p:nvSpPr>
        <p:spPr bwMode="gray">
          <a:xfrm>
            <a:off x="323850" y="4124325"/>
            <a:ext cx="8518525" cy="684157"/>
          </a:xfrm>
          <a:prstGeom prst="roundRect">
            <a:avLst>
              <a:gd name="adj" fmla="val 15426"/>
            </a:avLst>
          </a:prstGeom>
          <a:gradFill rotWithShape="1">
            <a:gsLst>
              <a:gs pos="0">
                <a:srgbClr val="DAE5F2"/>
              </a:gs>
              <a:gs pos="39999">
                <a:srgbClr val="77A1CF"/>
              </a:gs>
              <a:gs pos="41000">
                <a:srgbClr val="5489C2"/>
              </a:gs>
              <a:gs pos="100000">
                <a:srgbClr val="4076B2"/>
              </a:gs>
            </a:gsLst>
            <a:lin ang="5400000" scaled="1"/>
          </a:gradFill>
          <a:ln w="6350" algn="ctr">
            <a:solidFill>
              <a:srgbClr val="4076B2"/>
            </a:solidFill>
            <a:round/>
            <a:headEnd/>
            <a:tailEnd/>
          </a:ln>
          <a:effectLst/>
        </p:spPr>
        <p:txBody>
          <a:bodyPr lIns="0" tIns="72000" rIns="0" bIns="72000" anchor="ctr"/>
          <a:lstStyle/>
          <a:p>
            <a:pPr algn="ctr">
              <a:spcBef>
                <a:spcPct val="0"/>
              </a:spcBef>
              <a:buClrTx/>
              <a:buSzTx/>
            </a:pPr>
            <a:r>
              <a:rPr lang="de-DE" sz="1600" b="1" dirty="0">
                <a:solidFill>
                  <a:srgbClr val="FFFFFF"/>
                </a:solidFill>
                <a:effectLst>
                  <a:outerShdw blurRad="38100" dist="38100" dir="2700000" algn="tl">
                    <a:srgbClr val="000000">
                      <a:alpha val="43137"/>
                    </a:srgbClr>
                  </a:outerShdw>
                </a:effectLst>
                <a:latin typeface="+mn-lt"/>
                <a:ea typeface="ＭＳ Ｐゴシック" pitchFamily="34" charset="-128"/>
                <a:cs typeface="Times New Roman" pitchFamily="18" charset="0"/>
              </a:rPr>
              <a:t>Das Vorgehensmodell „Flotte PIN“ kann mit Bordmitteln gestartet werden.</a:t>
            </a:r>
          </a:p>
        </p:txBody>
      </p:sp>
    </p:spTree>
    <p:extLst>
      <p:ext uri="{BB962C8B-B14F-4D97-AF65-F5344CB8AC3E}">
        <p14:creationId xmlns:p14="http://schemas.microsoft.com/office/powerpoint/2010/main" val="269017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149"/>
</p:tagLst>
</file>

<file path=ppt/tags/tag10.xml><?xml version="1.0" encoding="utf-8"?>
<p:tagLst xmlns:a="http://schemas.openxmlformats.org/drawingml/2006/main" xmlns:r="http://schemas.openxmlformats.org/officeDocument/2006/relationships" xmlns:p="http://schemas.openxmlformats.org/presentationml/2006/main">
  <p:tag name="VCT-RADIUS" val="7"/>
</p:tagLst>
</file>

<file path=ppt/tags/tag100.xml><?xml version="1.0" encoding="utf-8"?>
<p:tagLst xmlns:a="http://schemas.openxmlformats.org/drawingml/2006/main" xmlns:r="http://schemas.openxmlformats.org/officeDocument/2006/relationships" xmlns:p="http://schemas.openxmlformats.org/presentationml/2006/main">
  <p:tag name="VCT-RADIUS" val="7"/>
</p:tagLst>
</file>

<file path=ppt/tags/tag101.xml><?xml version="1.0" encoding="utf-8"?>
<p:tagLst xmlns:a="http://schemas.openxmlformats.org/drawingml/2006/main" xmlns:r="http://schemas.openxmlformats.org/officeDocument/2006/relationships" xmlns:p="http://schemas.openxmlformats.org/presentationml/2006/main">
  <p:tag name="VCT-RADIUS" val="7"/>
</p:tagLst>
</file>

<file path=ppt/tags/tag102.xml><?xml version="1.0" encoding="utf-8"?>
<p:tagLst xmlns:a="http://schemas.openxmlformats.org/drawingml/2006/main" xmlns:r="http://schemas.openxmlformats.org/officeDocument/2006/relationships" xmlns:p="http://schemas.openxmlformats.org/presentationml/2006/main">
  <p:tag name="VCT-RADIUS" val="7"/>
</p:tagLst>
</file>

<file path=ppt/tags/tag103.xml><?xml version="1.0" encoding="utf-8"?>
<p:tagLst xmlns:a="http://schemas.openxmlformats.org/drawingml/2006/main" xmlns:r="http://schemas.openxmlformats.org/officeDocument/2006/relationships" xmlns:p="http://schemas.openxmlformats.org/presentationml/2006/main">
  <p:tag name="VCT-RADIUS" val="7"/>
</p:tagLst>
</file>

<file path=ppt/tags/tag104.xml><?xml version="1.0" encoding="utf-8"?>
<p:tagLst xmlns:a="http://schemas.openxmlformats.org/drawingml/2006/main" xmlns:r="http://schemas.openxmlformats.org/officeDocument/2006/relationships" xmlns:p="http://schemas.openxmlformats.org/presentationml/2006/main">
  <p:tag name="VCT-RADIUS" val="7"/>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3cO3nUwRFEO3vo7rCtjth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hwhsbXZPVEyxmVOPUiFYA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6WZUijyqp0WWndrddC8P0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YiXZnpnDQ0yZvpv3mByU1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9Mx8C7SuKkaLTI.S2f87cg"/>
</p:tagLst>
</file>

<file path=ppt/tags/tag11.xml><?xml version="1.0" encoding="utf-8"?>
<p:tagLst xmlns:a="http://schemas.openxmlformats.org/drawingml/2006/main" xmlns:r="http://schemas.openxmlformats.org/officeDocument/2006/relationships" xmlns:p="http://schemas.openxmlformats.org/presentationml/2006/main">
  <p:tag name="VCT-RADIUS" val="7"/>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pCXgURuvjEuuiEGTGYcmF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hXduHru0CUOff8rq7foCC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2DRzQE_K1k2gcX0Gv7CPB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Zo.ERiAgrUW1T6r58pYdr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12.xml><?xml version="1.0" encoding="utf-8"?>
<p:tagLst xmlns:a="http://schemas.openxmlformats.org/drawingml/2006/main" xmlns:r="http://schemas.openxmlformats.org/officeDocument/2006/relationships" xmlns:p="http://schemas.openxmlformats.org/presentationml/2006/main">
  <p:tag name="VCT-RADIUS" val="7"/>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Jnm166LPkGceizrFF.jS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A3VQGZtSa0yDhLVsSjW3V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46.xml><?xml version="1.0" encoding="utf-8"?>
<p:tagLst xmlns:a="http://schemas.openxmlformats.org/drawingml/2006/main" xmlns:r="http://schemas.openxmlformats.org/officeDocument/2006/relationships" xmlns:p="http://schemas.openxmlformats.org/presentationml/2006/main">
  <p:tag name="VCT-RADIUS" val="7"/>
</p:tagLst>
</file>

<file path=ppt/tags/tag147.xml><?xml version="1.0" encoding="utf-8"?>
<p:tagLst xmlns:a="http://schemas.openxmlformats.org/drawingml/2006/main" xmlns:r="http://schemas.openxmlformats.org/officeDocument/2006/relationships" xmlns:p="http://schemas.openxmlformats.org/presentationml/2006/main">
  <p:tag name="VCT-RADIUS" val="7"/>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9eIxT8VuHU.LloOpn5UpR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mkQElPxsdEOqkdPwQwa7w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sQ_e3Zzc10yEs3j2i0FOJ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QgUfXXeSSEC_JbXnSB4MF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2qRFKifVBUycUTDq7dV1k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n7y_gQ2wcECZXkTCJwRl.w"/>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sT_HuOOzw0O3tOx3G7ToF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bTivOsztlUOxk62Ro4Jt8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TfbPGI7BM0SN.OfK2YrGH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WkcX27A9JUuquuZxptGdE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kYXDHxfbCk2Bjq1Ra0uO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iODB9ueHSEeunZRkpSuhz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JFKMbwF3E02ZxuuXmNtRS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164.xml><?xml version="1.0" encoding="utf-8"?>
<p:tagLst xmlns:a="http://schemas.openxmlformats.org/drawingml/2006/main" xmlns:r="http://schemas.openxmlformats.org/officeDocument/2006/relationships" xmlns:p="http://schemas.openxmlformats.org/presentationml/2006/main">
  <p:tag name="VCT-RADIUS" val="7"/>
</p:tagLst>
</file>

<file path=ppt/tags/tag165.xml><?xml version="1.0" encoding="utf-8"?>
<p:tagLst xmlns:a="http://schemas.openxmlformats.org/drawingml/2006/main" xmlns:r="http://schemas.openxmlformats.org/officeDocument/2006/relationships" xmlns:p="http://schemas.openxmlformats.org/presentationml/2006/main">
  <p:tag name="VCT-RADIUS" val="7"/>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70.xml><?xml version="1.0" encoding="utf-8"?>
<p:tagLst xmlns:a="http://schemas.openxmlformats.org/drawingml/2006/main" xmlns:r="http://schemas.openxmlformats.org/officeDocument/2006/relationships" xmlns:p="http://schemas.openxmlformats.org/presentationml/2006/main">
  <p:tag name="VCT-RADIUS" val="7"/>
</p:tagLst>
</file>

<file path=ppt/tags/tag171.xml><?xml version="1.0" encoding="utf-8"?>
<p:tagLst xmlns:a="http://schemas.openxmlformats.org/drawingml/2006/main" xmlns:r="http://schemas.openxmlformats.org/officeDocument/2006/relationships" xmlns:p="http://schemas.openxmlformats.org/presentationml/2006/main">
  <p:tag name="VCT-RADIUS" val="7"/>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3FNzS4OnXUaDLFs_rVTvf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1plI4Z2uWECqFUAQTsJPOQ"/>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gCOu.L_L.Em_qKJK25a2A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607q0FWstkaLg4AeYvQnC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2yH.Yi2zN0.QMe1A8PmPUQ"/>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DxNUSAYfeEOds4t4Bmpi6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GcX4Rlht7U2EKI4C1.WfvA"/>
</p:tagLst>
</file>

<file path=ppt/tags/tag179.xml><?xml version="1.0" encoding="utf-8"?>
<p:tagLst xmlns:a="http://schemas.openxmlformats.org/drawingml/2006/main" xmlns:r="http://schemas.openxmlformats.org/officeDocument/2006/relationships" xmlns:p="http://schemas.openxmlformats.org/presentationml/2006/main">
  <p:tag name="VCT-RADIUS" val="7"/>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80.xml><?xml version="1.0" encoding="utf-8"?>
<p:tagLst xmlns:a="http://schemas.openxmlformats.org/drawingml/2006/main" xmlns:r="http://schemas.openxmlformats.org/officeDocument/2006/relationships" xmlns:p="http://schemas.openxmlformats.org/presentationml/2006/main">
  <p:tag name="VCT-RADIUS" val="7"/>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XD0SNvfIV0qK0LhG23sYx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flSuW4naNkenNQLPOeTM4g"/>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vL70YtOg_UG7GVHjIPvqj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Bb.ttBB8mEuOE3Rc7sCbi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Q0K7DmQeQUmd4.Te6rVWG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0jvwITHFZk2_0AaTHbpCW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Wyn.lkQEuUKi9R2y0FpBq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ozJ4FSoEu0afGi2.YWCej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vL70YtOg_UG7GVHjIPvqj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2J_TMXwW_kKXPtz.fLjER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eyxAQFMFQEGP7BBMdknsa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j0g_JQkO30WKGk9.E2rpT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cOY2SPyn0kW4L4HFUFVQQA"/>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smf9Dkl6p0Cc5uVN1_qlH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OwNl62EkJEaoiNDDTXvk9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BVqT6BslI0qH.G0DpoN8q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vvAKLLsYi0K8Z5xI.Ii5lg"/>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PACfqQIzr0KxXWSdOkyQu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2DrGLieCuUCtWIkd_3uYrQ"/>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65QNwDzW90qqff6XVO_hh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j0g_JQkO30WKGk9.E2rpT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cOY2SPyn0kW4L4HFUFVQQ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smf9Dkl6p0Cc5uVN1_qlH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OwNl62EkJEaoiNDDTXvk9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BVqT6BslI0qH.G0DpoN8q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vvAKLLsYi0K8Z5xI.Ii5l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PACfqQIzr0KxXWSdOkyQu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2DrGLieCuUCtWIkd_3uYr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65QNwDzW90qqff6XVO_hhg"/>
</p:tagLst>
</file>

<file path=ppt/tags/tag221.xml><?xml version="1.0" encoding="utf-8"?>
<p:tagLst xmlns:a="http://schemas.openxmlformats.org/drawingml/2006/main" xmlns:r="http://schemas.openxmlformats.org/officeDocument/2006/relationships" xmlns:p="http://schemas.openxmlformats.org/presentationml/2006/main">
  <p:tag name="VCT-RADIUS" val="7"/>
</p:tagLst>
</file>

<file path=ppt/tags/tag222.xml><?xml version="1.0" encoding="utf-8"?>
<p:tagLst xmlns:a="http://schemas.openxmlformats.org/drawingml/2006/main" xmlns:r="http://schemas.openxmlformats.org/officeDocument/2006/relationships" xmlns:p="http://schemas.openxmlformats.org/presentationml/2006/main">
  <p:tag name="VCT-RADIUS" val="7"/>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AZB2OuTL02DUZh.3sbgLA"/>
  <p:tag name="VCT-RADIUS" val="7"/>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AZB2OuTL02DUZh.3sbgLA"/>
  <p:tag name="VCT-RADIUS" val="7"/>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AZB2OuTL02DUZh.3sbgLA"/>
  <p:tag name="VCT-RADIUS" val="7"/>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AZB2OuTL02DUZh.3sbgLA"/>
  <p:tag name="VCT-RADIUS" val="7"/>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ODdCKu6GsEa4QTFnAMWEI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NoH4ZBDALU6ivV9LsEjmrw"/>
  <p:tag name="VCT-RADIUS" val="7"/>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3cO3nUwRFEO3vo7rCtjthQ"/>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hwhsbXZPVEyxmVOPUiFYA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6WZUijyqp0WWndrddC8P0Q"/>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YiXZnpnDQ0yZvpv3mByU1Q"/>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9Mx8C7SuKkaLTI.S2f87cg"/>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pCXgURuvjEuuiEGTGYcmF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A3VQGZtSa0yDhLVsSjW3V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hXduHru0CUOff8rq7foCC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2DRzQE_K1k2gcX0Gv7CPBg"/>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Zo.ERiAgrUW1T6r58pYdr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V4lFVLlsMEWW1tnADxyjWg"/>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LJnm166LPkGceizrFF.jS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258.xml><?xml version="1.0" encoding="utf-8"?>
<p:tagLst xmlns:a="http://schemas.openxmlformats.org/drawingml/2006/main" xmlns:r="http://schemas.openxmlformats.org/officeDocument/2006/relationships" xmlns:p="http://schemas.openxmlformats.org/presentationml/2006/main">
  <p:tag name="VCT-RADIUS" val="7"/>
</p:tagLst>
</file>

<file path=ppt/tags/tag259.xml><?xml version="1.0" encoding="utf-8"?>
<p:tagLst xmlns:a="http://schemas.openxmlformats.org/drawingml/2006/main" xmlns:r="http://schemas.openxmlformats.org/officeDocument/2006/relationships" xmlns:p="http://schemas.openxmlformats.org/presentationml/2006/main">
  <p:tag name="VCT-RADIUS" val="7"/>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9eIxT8VuHU.LloOpn5UpRg"/>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mkQElPxsdEOqkdPwQwa7ww"/>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sQ_e3Zzc10yEs3j2i0FOJ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QgUfXXeSSEC_JbXnSB4MF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2qRFKifVBUycUTDq7dV1k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n7y_gQ2wcECZXkTCJwRl.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sT_HuOOzw0O3tOx3G7ToFg"/>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bTivOsztlUOxk62Ro4Jt8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TfbPGI7BM0SN.OfK2YrGH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WkcX27A9JUuquuZxptGdE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kYXDHxfbCk2Bjq1Ra0uOeA"/>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iODB9ueHSEeunZRkpSuhz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JFKMbwF3E02ZxuuXmNtRSA"/>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j0g_JQkO30WKGk9.E2rpTg"/>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cOY2SPyn0kW4L4HFUFVQQ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smf9Dkl6p0Cc5uVN1_qlHA"/>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OwNl62EkJEaoiNDDTXvk9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BVqT6BslI0qH.G0DpoN8qg"/>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vvAKLLsYi0K8Z5xI.Ii5l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PACfqQIzr0KxXWSdOkyQu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2DrGLieCuUCtWIkd_3uYrQ"/>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65QNwDzW90qqff6XVO_hh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XD0SNvfIV0qK0LhG23sYx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flSuW4naNkenNQLPOeTM4g"/>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Bb.ttBB8mEuOE3Rc7sCbi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0v7KtqsVxUus4mMw2P6R5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Q0K7DmQeQUmd4.Te6rVWG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Q0K7DmQeQUmd4.Te6rVWGQ"/>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0jvwITHFZk2_0AaTHbpCW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Wyn.lkQEuUKi9R2y0FpBqw"/>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ozJ4FSoEu0afGi2.YWCej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vL70YtOg_UG7GVHjIPvqj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2J_TMXwW_kKXPtz.fLjERg"/>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eyxAQFMFQEGP7BBMdknsag"/>
</p:tagLst>
</file>

<file path=ppt/tags/tag313.xml><?xml version="1.0" encoding="utf-8"?>
<p:tagLst xmlns:a="http://schemas.openxmlformats.org/drawingml/2006/main" xmlns:r="http://schemas.openxmlformats.org/officeDocument/2006/relationships" xmlns:p="http://schemas.openxmlformats.org/presentationml/2006/main">
  <p:tag name="VCT-RADIUS" val="7"/>
</p:tagLst>
</file>

<file path=ppt/tags/tag314.xml><?xml version="1.0" encoding="utf-8"?>
<p:tagLst xmlns:a="http://schemas.openxmlformats.org/drawingml/2006/main" xmlns:r="http://schemas.openxmlformats.org/officeDocument/2006/relationships" xmlns:p="http://schemas.openxmlformats.org/presentationml/2006/main">
  <p:tag name="VCT-RADIUS" val="7"/>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j0g_JQkO30WKGk9.E2rpT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cOY2SPyn0kW4L4HFUFVQQ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smf9Dkl6p0Cc5uVN1_qlHA"/>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OwNl62EkJEaoiNDDTXvk9w"/>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BVqT6BslI0qH.G0DpoN8q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vvAKLLsYi0K8Z5xI.Ii5lg"/>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PACfqQIzr0KxXWSdOkyQu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2DrGLieCuUCtWIkd_3uYrQ"/>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65QNwDzW90qqff6XVO_hhg"/>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XD0SNvfIV0qK0LhG23sYx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flSuW4naNkenNQLPOeTM4g"/>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Bb.ttBB8mEuOE3Rc7sCbi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Q0K7DmQeQUmd4.Te6rVWG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Q0K7DmQeQUmd4.Te6rVWGQ"/>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0jvwITHFZk2_0AaTHbpCWA"/>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Wyn.lkQEuUKi9R2y0FpBqw"/>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ozJ4FSoEu0afGi2.YWCejw"/>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vL70YtOg_UG7GVHjIPvqjw"/>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2J_TMXwW_kKXPtz.fLjER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eyxAQFMFQEGP7BBMdknsag"/>
</p:tagLst>
</file>

<file path=ppt/tags/tag344.xml><?xml version="1.0" encoding="utf-8"?>
<p:tagLst xmlns:a="http://schemas.openxmlformats.org/drawingml/2006/main" xmlns:r="http://schemas.openxmlformats.org/officeDocument/2006/relationships" xmlns:p="http://schemas.openxmlformats.org/presentationml/2006/main">
  <p:tag name="VCT-RADIUS" val="7"/>
</p:tagLst>
</file>

<file path=ppt/tags/tag345.xml><?xml version="1.0" encoding="utf-8"?>
<p:tagLst xmlns:a="http://schemas.openxmlformats.org/drawingml/2006/main" xmlns:r="http://schemas.openxmlformats.org/officeDocument/2006/relationships" xmlns:p="http://schemas.openxmlformats.org/presentationml/2006/main">
  <p:tag name="VCT-RADIUS" val="7"/>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XD0SNvfIV0qK0LhG23sYxw"/>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flSuW4naNkenNQLPOeTM4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vL70YtOg_UG7GVHjIPvqj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Bb.ttBB8mEuOE3Rc7sCbiQ"/>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Q0K7DmQeQUmd4.Te6rVWG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0jvwITHFZk2_0AaTHbpCWA"/>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Wyn.lkQEuUKi9R2y0FpBqw"/>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cR6aJnSmUE.pBZC7_QiGXg"/>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E7tUD1BQXUq2ok4f_EKmlw"/>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ozJ4FSoEu0afGi2.YWCejw"/>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vL70YtOg_UG7GVHjIPvqjw"/>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2J_TMXwW_kKXPtz.fLjERg"/>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eyxAQFMFQEGP7BBMdknsa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j0g_JQkO30WKGk9.E2rpT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cOY2SPyn0kW4L4HFUFVQQ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9eIxT8VuHU.LloOpn5UpRg"/>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smf9Dkl6p0Cc5uVN1_qlHA"/>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OwNl62EkJEaoiNDDTXvk9w"/>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BVqT6BslI0qH.G0DpoN8qg"/>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vvAKLLsYi0K8Z5xI.Ii5l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PACfqQIzr0KxXWSdOkyQuA"/>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2DrGLieCuUCtWIkd_3uYrQ"/>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65QNwDzW90qqff6XVO_hhg"/>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j0g_JQkO30WKGk9.E2rpTg"/>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cOY2SPyn0kW4L4HFUFVQQA"/>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smf9Dkl6p0Cc5uVN1_qlH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OwNl62EkJEaoiNDDTXvk9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BVqT6BslI0qH.G0DpoN8qg"/>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vvAKLLsYi0K8Z5xI.Ii5lg"/>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PACfqQIzr0KxXWSdOkyQuA"/>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p2DrGLieCuUCtWIkd_3uYrQ"/>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p65QNwDzW90qqff6XVO_hhg"/>
</p:tagLst>
</file>

<file path=ppt/tags/tag386.xml><?xml version="1.0" encoding="utf-8"?>
<p:tagLst xmlns:a="http://schemas.openxmlformats.org/drawingml/2006/main" xmlns:r="http://schemas.openxmlformats.org/officeDocument/2006/relationships" xmlns:p="http://schemas.openxmlformats.org/presentationml/2006/main">
  <p:tag name="VCT-RADIUS" val="7"/>
</p:tagLst>
</file>

<file path=ppt/tags/tag387.xml><?xml version="1.0" encoding="utf-8"?>
<p:tagLst xmlns:a="http://schemas.openxmlformats.org/drawingml/2006/main" xmlns:r="http://schemas.openxmlformats.org/officeDocument/2006/relationships" xmlns:p="http://schemas.openxmlformats.org/presentationml/2006/main">
  <p:tag name="VCT-RADIUS" val="7"/>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394.xml><?xml version="1.0" encoding="utf-8"?>
<p:tagLst xmlns:a="http://schemas.openxmlformats.org/drawingml/2006/main" xmlns:r="http://schemas.openxmlformats.org/officeDocument/2006/relationships" xmlns:p="http://schemas.openxmlformats.org/presentationml/2006/main">
  <p:tag name="VCT-RADIUS" val="7"/>
</p:tagLst>
</file>

<file path=ppt/tags/tag395.xml><?xml version="1.0" encoding="utf-8"?>
<p:tagLst xmlns:a="http://schemas.openxmlformats.org/drawingml/2006/main" xmlns:r="http://schemas.openxmlformats.org/officeDocument/2006/relationships" xmlns:p="http://schemas.openxmlformats.org/presentationml/2006/main">
  <p:tag name="VCT-RADIUS" val="7"/>
</p:tagLst>
</file>

<file path=ppt/tags/tag396.xml><?xml version="1.0" encoding="utf-8"?>
<p:tagLst xmlns:a="http://schemas.openxmlformats.org/drawingml/2006/main" xmlns:r="http://schemas.openxmlformats.org/officeDocument/2006/relationships" xmlns:p="http://schemas.openxmlformats.org/presentationml/2006/main">
  <p:tag name="VCT-RADIUS" val="7"/>
</p:tagLst>
</file>

<file path=ppt/tags/tag397.xml><?xml version="1.0" encoding="utf-8"?>
<p:tagLst xmlns:a="http://schemas.openxmlformats.org/drawingml/2006/main" xmlns:r="http://schemas.openxmlformats.org/officeDocument/2006/relationships" xmlns:p="http://schemas.openxmlformats.org/presentationml/2006/main">
  <p:tag name="VCT-RADIUS" val="7"/>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5xenDGWjs0OjOQSrjlJ1q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410.xml><?xml version="1.0" encoding="utf-8"?>
<p:tagLst xmlns:a="http://schemas.openxmlformats.org/drawingml/2006/main" xmlns:r="http://schemas.openxmlformats.org/officeDocument/2006/relationships" xmlns:p="http://schemas.openxmlformats.org/presentationml/2006/main">
  <p:tag name="VCT-RADIUS" val="7"/>
</p:tagLst>
</file>

<file path=ppt/tags/tag411.xml><?xml version="1.0" encoding="utf-8"?>
<p:tagLst xmlns:a="http://schemas.openxmlformats.org/drawingml/2006/main" xmlns:r="http://schemas.openxmlformats.org/officeDocument/2006/relationships" xmlns:p="http://schemas.openxmlformats.org/presentationml/2006/main">
  <p:tag name="VCT-RADIUS" val="7"/>
</p:tagLst>
</file>

<file path=ppt/tags/tag412.xml><?xml version="1.0" encoding="utf-8"?>
<p:tagLst xmlns:a="http://schemas.openxmlformats.org/drawingml/2006/main" xmlns:r="http://schemas.openxmlformats.org/officeDocument/2006/relationships" xmlns:p="http://schemas.openxmlformats.org/presentationml/2006/main">
  <p:tag name="VCT-RADIUS" val="7"/>
</p:tagLst>
</file>

<file path=ppt/tags/tag413.xml><?xml version="1.0" encoding="utf-8"?>
<p:tagLst xmlns:a="http://schemas.openxmlformats.org/drawingml/2006/main" xmlns:r="http://schemas.openxmlformats.org/officeDocument/2006/relationships" xmlns:p="http://schemas.openxmlformats.org/presentationml/2006/main">
  <p:tag name="VCT-RADIUS" val="7"/>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16.xml><?xml version="1.0" encoding="utf-8"?>
<p:tagLst xmlns:a="http://schemas.openxmlformats.org/drawingml/2006/main" xmlns:r="http://schemas.openxmlformats.org/officeDocument/2006/relationships" xmlns:p="http://schemas.openxmlformats.org/presentationml/2006/main">
  <p:tag name="VCT-RADIUS" val="7"/>
</p:tagLst>
</file>

<file path=ppt/tags/tag417.xml><?xml version="1.0" encoding="utf-8"?>
<p:tagLst xmlns:a="http://schemas.openxmlformats.org/drawingml/2006/main" xmlns:r="http://schemas.openxmlformats.org/officeDocument/2006/relationships" xmlns:p="http://schemas.openxmlformats.org/presentationml/2006/main">
  <p:tag name="VCT-RADIUS" val="7"/>
</p:tagLst>
</file>

<file path=ppt/tags/tag418.xml><?xml version="1.0" encoding="utf-8"?>
<p:tagLst xmlns:a="http://schemas.openxmlformats.org/drawingml/2006/main" xmlns:r="http://schemas.openxmlformats.org/officeDocument/2006/relationships" xmlns:p="http://schemas.openxmlformats.org/presentationml/2006/main">
  <p:tag name="VCT-RADIUS" val="7"/>
</p:tagLst>
</file>

<file path=ppt/tags/tag419.xml><?xml version="1.0" encoding="utf-8"?>
<p:tagLst xmlns:a="http://schemas.openxmlformats.org/drawingml/2006/main" xmlns:r="http://schemas.openxmlformats.org/officeDocument/2006/relationships" xmlns:p="http://schemas.openxmlformats.org/presentationml/2006/main">
  <p:tag name="VCT-RADIUS" val="7"/>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0JAyqbYdQ0qiTR69RMBf9A"/>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437.xml><?xml version="1.0" encoding="utf-8"?>
<p:tagLst xmlns:a="http://schemas.openxmlformats.org/drawingml/2006/main" xmlns:r="http://schemas.openxmlformats.org/officeDocument/2006/relationships" xmlns:p="http://schemas.openxmlformats.org/presentationml/2006/main">
  <p:tag name="VCT-RADIUS" val="7"/>
</p:tagLst>
</file>

<file path=ppt/tags/tag438.xml><?xml version="1.0" encoding="utf-8"?>
<p:tagLst xmlns:a="http://schemas.openxmlformats.org/drawingml/2006/main" xmlns:r="http://schemas.openxmlformats.org/officeDocument/2006/relationships" xmlns:p="http://schemas.openxmlformats.org/presentationml/2006/main">
  <p:tag name="VCT-RADIUS" val="7"/>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4.xml><?xml version="1.0" encoding="utf-8"?>
<p:tagLst xmlns:a="http://schemas.openxmlformats.org/drawingml/2006/main" xmlns:r="http://schemas.openxmlformats.org/officeDocument/2006/relationships" xmlns:p="http://schemas.openxmlformats.org/presentationml/2006/main">
  <p:tag name="VCT-RADIUS" val="7"/>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5.xml><?xml version="1.0" encoding="utf-8"?>
<p:tagLst xmlns:a="http://schemas.openxmlformats.org/drawingml/2006/main" xmlns:r="http://schemas.openxmlformats.org/officeDocument/2006/relationships" xmlns:p="http://schemas.openxmlformats.org/presentationml/2006/main">
  <p:tag name="VCT-RADIUS" val="7"/>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52.xml><?xml version="1.0" encoding="utf-8"?>
<p:tagLst xmlns:a="http://schemas.openxmlformats.org/drawingml/2006/main" xmlns:r="http://schemas.openxmlformats.org/officeDocument/2006/relationships" xmlns:p="http://schemas.openxmlformats.org/presentationml/2006/main">
  <p:tag name="VCT-RADIUS" val="7"/>
</p:tagLst>
</file>

<file path=ppt/tags/tag453.xml><?xml version="1.0" encoding="utf-8"?>
<p:tagLst xmlns:a="http://schemas.openxmlformats.org/drawingml/2006/main" xmlns:r="http://schemas.openxmlformats.org/officeDocument/2006/relationships" xmlns:p="http://schemas.openxmlformats.org/presentationml/2006/main">
  <p:tag name="VCT-RADIUS" val="7"/>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59.xml><?xml version="1.0" encoding="utf-8"?>
<p:tagLst xmlns:a="http://schemas.openxmlformats.org/drawingml/2006/main" xmlns:r="http://schemas.openxmlformats.org/officeDocument/2006/relationships" xmlns:p="http://schemas.openxmlformats.org/presentationml/2006/main">
  <p:tag name="VCT-RADIUS" val="7"/>
</p:tagLst>
</file>

<file path=ppt/tags/tag46.xml><?xml version="1.0" encoding="utf-8"?>
<p:tagLst xmlns:a="http://schemas.openxmlformats.org/drawingml/2006/main" xmlns:r="http://schemas.openxmlformats.org/officeDocument/2006/relationships" xmlns:p="http://schemas.openxmlformats.org/presentationml/2006/main">
  <p:tag name="VCT-RADIUS" val="7"/>
</p:tagLst>
</file>

<file path=ppt/tags/tag460.xml><?xml version="1.0" encoding="utf-8"?>
<p:tagLst xmlns:a="http://schemas.openxmlformats.org/drawingml/2006/main" xmlns:r="http://schemas.openxmlformats.org/officeDocument/2006/relationships" xmlns:p="http://schemas.openxmlformats.org/presentationml/2006/main">
  <p:tag name="VCT-RADIUS" val="7"/>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62.xml><?xml version="1.0" encoding="utf-8"?>
<p:tagLst xmlns:a="http://schemas.openxmlformats.org/drawingml/2006/main" xmlns:r="http://schemas.openxmlformats.org/officeDocument/2006/relationships" xmlns:p="http://schemas.openxmlformats.org/presentationml/2006/main">
  <p:tag name="VCT-RADIUS" val="7"/>
</p:tagLst>
</file>

<file path=ppt/tags/tag463.xml><?xml version="1.0" encoding="utf-8"?>
<p:tagLst xmlns:a="http://schemas.openxmlformats.org/drawingml/2006/main" xmlns:r="http://schemas.openxmlformats.org/officeDocument/2006/relationships" xmlns:p="http://schemas.openxmlformats.org/presentationml/2006/main">
  <p:tag name="VCT-RADIUS" val="7"/>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468.xml><?xml version="1.0" encoding="utf-8"?>
<p:tagLst xmlns:a="http://schemas.openxmlformats.org/drawingml/2006/main" xmlns:r="http://schemas.openxmlformats.org/officeDocument/2006/relationships" xmlns:p="http://schemas.openxmlformats.org/presentationml/2006/main">
  <p:tag name="VCT-RADIUS" val="7"/>
</p:tagLst>
</file>

<file path=ppt/tags/tag469.xml><?xml version="1.0" encoding="utf-8"?>
<p:tagLst xmlns:a="http://schemas.openxmlformats.org/drawingml/2006/main" xmlns:r="http://schemas.openxmlformats.org/officeDocument/2006/relationships" xmlns:p="http://schemas.openxmlformats.org/presentationml/2006/main">
  <p:tag name="VCT-RADIUS" val="7"/>
</p:tagLst>
</file>

<file path=ppt/tags/tag47.xml><?xml version="1.0" encoding="utf-8"?>
<p:tagLst xmlns:a="http://schemas.openxmlformats.org/drawingml/2006/main" xmlns:r="http://schemas.openxmlformats.org/officeDocument/2006/relationships" xmlns:p="http://schemas.openxmlformats.org/presentationml/2006/main">
  <p:tag name="VCT-RADIUS" val="7"/>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xml><?xml version="1.0" encoding="utf-8"?>
<p:tagLst xmlns:a="http://schemas.openxmlformats.org/drawingml/2006/main" xmlns:r="http://schemas.openxmlformats.org/officeDocument/2006/relationships" xmlns:p="http://schemas.openxmlformats.org/presentationml/2006/main">
  <p:tag name="VCT-RADIUS" val="7"/>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xml><?xml version="1.0" encoding="utf-8"?>
<p:tagLst xmlns:a="http://schemas.openxmlformats.org/drawingml/2006/main" xmlns:r="http://schemas.openxmlformats.org/officeDocument/2006/relationships" xmlns:p="http://schemas.openxmlformats.org/presentationml/2006/main">
  <p:tag name="VCT-RADIUS" val="7"/>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yTn6Q1zK3EKPg_l3SqbzU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501.xml><?xml version="1.0" encoding="utf-8"?>
<p:tagLst xmlns:a="http://schemas.openxmlformats.org/drawingml/2006/main" xmlns:r="http://schemas.openxmlformats.org/officeDocument/2006/relationships" xmlns:p="http://schemas.openxmlformats.org/presentationml/2006/main">
  <p:tag name="VCT-RADIUS" val="7"/>
</p:tagLst>
</file>

<file path=ppt/tags/tag502.xml><?xml version="1.0" encoding="utf-8"?>
<p:tagLst xmlns:a="http://schemas.openxmlformats.org/drawingml/2006/main" xmlns:r="http://schemas.openxmlformats.org/officeDocument/2006/relationships" xmlns:p="http://schemas.openxmlformats.org/presentationml/2006/main">
  <p:tag name="VCT-RADIUS" val="7"/>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11.xml><?xml version="1.0" encoding="utf-8"?>
<p:tagLst xmlns:a="http://schemas.openxmlformats.org/drawingml/2006/main" xmlns:r="http://schemas.openxmlformats.org/officeDocument/2006/relationships" xmlns:p="http://schemas.openxmlformats.org/presentationml/2006/main">
  <p:tag name="VCT-RADIUS" val="7"/>
</p:tagLst>
</file>

<file path=ppt/tags/tag512.xml><?xml version="1.0" encoding="utf-8"?>
<p:tagLst xmlns:a="http://schemas.openxmlformats.org/drawingml/2006/main" xmlns:r="http://schemas.openxmlformats.org/officeDocument/2006/relationships" xmlns:p="http://schemas.openxmlformats.org/presentationml/2006/main">
  <p:tag name="VCT-RADIUS" val="7"/>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57.xml><?xml version="1.0" encoding="utf-8"?>
<p:tagLst xmlns:a="http://schemas.openxmlformats.org/drawingml/2006/main" xmlns:r="http://schemas.openxmlformats.org/officeDocument/2006/relationships" xmlns:p="http://schemas.openxmlformats.org/presentationml/2006/main">
  <p:tag name="VCT-RADIUS" val="7"/>
</p:tagLst>
</file>

<file path=ppt/tags/tag58.xml><?xml version="1.0" encoding="utf-8"?>
<p:tagLst xmlns:a="http://schemas.openxmlformats.org/drawingml/2006/main" xmlns:r="http://schemas.openxmlformats.org/officeDocument/2006/relationships" xmlns:p="http://schemas.openxmlformats.org/presentationml/2006/main">
  <p:tag name="VCT-RADIUS" val="7"/>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jBqr.Mr4UK5OjxomUs14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VK6ENSPUCz8Z39HFvw9g"/>
  <p:tag name="VCT-RADIUS" val="7"/>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7.xml><?xml version="1.0" encoding="utf-8"?>
<p:tagLst xmlns:a="http://schemas.openxmlformats.org/drawingml/2006/main" xmlns:r="http://schemas.openxmlformats.org/officeDocument/2006/relationships" xmlns:p="http://schemas.openxmlformats.org/presentationml/2006/main">
  <p:tag name="VCT-RADIUS" val="7"/>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73.xml><?xml version="1.0" encoding="utf-8"?>
<p:tagLst xmlns:a="http://schemas.openxmlformats.org/drawingml/2006/main" xmlns:r="http://schemas.openxmlformats.org/officeDocument/2006/relationships" xmlns:p="http://schemas.openxmlformats.org/presentationml/2006/main">
  <p:tag name="VCT-RADIUS" val="7"/>
</p:tagLst>
</file>

<file path=ppt/tags/tag74.xml><?xml version="1.0" encoding="utf-8"?>
<p:tagLst xmlns:a="http://schemas.openxmlformats.org/drawingml/2006/main" xmlns:r="http://schemas.openxmlformats.org/officeDocument/2006/relationships" xmlns:p="http://schemas.openxmlformats.org/presentationml/2006/main">
  <p:tag name="VCT-RADIUS" val="7"/>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77.xml><?xml version="1.0" encoding="utf-8"?>
<p:tagLst xmlns:a="http://schemas.openxmlformats.org/drawingml/2006/main" xmlns:r="http://schemas.openxmlformats.org/officeDocument/2006/relationships" xmlns:p="http://schemas.openxmlformats.org/presentationml/2006/main">
  <p:tag name="VCT-RADIUS" val="7"/>
</p:tagLst>
</file>

<file path=ppt/tags/tag78.xml><?xml version="1.0" encoding="utf-8"?>
<p:tagLst xmlns:a="http://schemas.openxmlformats.org/drawingml/2006/main" xmlns:r="http://schemas.openxmlformats.org/officeDocument/2006/relationships" xmlns:p="http://schemas.openxmlformats.org/presentationml/2006/main">
  <p:tag name="VCT-RADIUS" val="7"/>
</p:tagLst>
</file>

<file path=ppt/tags/tag79.xml><?xml version="1.0" encoding="utf-8"?>
<p:tagLst xmlns:a="http://schemas.openxmlformats.org/drawingml/2006/main" xmlns:r="http://schemas.openxmlformats.org/officeDocument/2006/relationships" xmlns:p="http://schemas.openxmlformats.org/presentationml/2006/main">
  <p:tag name="VCT-RADIUS" val="7"/>
</p:tagLst>
</file>

<file path=ppt/tags/tag8.xml><?xml version="1.0" encoding="utf-8"?>
<p:tagLst xmlns:a="http://schemas.openxmlformats.org/drawingml/2006/main" xmlns:r="http://schemas.openxmlformats.org/officeDocument/2006/relationships" xmlns:p="http://schemas.openxmlformats.org/presentationml/2006/main">
  <p:tag name="VCT-RADIUS" val="7"/>
</p:tagLst>
</file>

<file path=ppt/tags/tag80.xml><?xml version="1.0" encoding="utf-8"?>
<p:tagLst xmlns:a="http://schemas.openxmlformats.org/drawingml/2006/main" xmlns:r="http://schemas.openxmlformats.org/officeDocument/2006/relationships" xmlns:p="http://schemas.openxmlformats.org/presentationml/2006/main">
  <p:tag name="VCT-RADIUS" val="7"/>
</p:tagLst>
</file>

<file path=ppt/tags/tag81.xml><?xml version="1.0" encoding="utf-8"?>
<p:tagLst xmlns:a="http://schemas.openxmlformats.org/drawingml/2006/main" xmlns:r="http://schemas.openxmlformats.org/officeDocument/2006/relationships" xmlns:p="http://schemas.openxmlformats.org/presentationml/2006/main">
  <p:tag name="VCT-RADIUS" val="7"/>
</p:tagLst>
</file>

<file path=ppt/tags/tag82.xml><?xml version="1.0" encoding="utf-8"?>
<p:tagLst xmlns:a="http://schemas.openxmlformats.org/drawingml/2006/main" xmlns:r="http://schemas.openxmlformats.org/officeDocument/2006/relationships" xmlns:p="http://schemas.openxmlformats.org/presentationml/2006/main">
  <p:tag name="VCT-RADIUS" val="7"/>
</p:tagLst>
</file>

<file path=ppt/tags/tag83.xml><?xml version="1.0" encoding="utf-8"?>
<p:tagLst xmlns:a="http://schemas.openxmlformats.org/drawingml/2006/main" xmlns:r="http://schemas.openxmlformats.org/officeDocument/2006/relationships" xmlns:p="http://schemas.openxmlformats.org/presentationml/2006/main">
  <p:tag name="BULLETS" val="true"/>
</p:tagLst>
</file>

<file path=ppt/tags/tag84.xml><?xml version="1.0" encoding="utf-8"?>
<p:tagLst xmlns:a="http://schemas.openxmlformats.org/drawingml/2006/main" xmlns:r="http://schemas.openxmlformats.org/officeDocument/2006/relationships" xmlns:p="http://schemas.openxmlformats.org/presentationml/2006/main">
  <p:tag name="BULLETS" val="true"/>
</p:tagLst>
</file>

<file path=ppt/tags/tag85.xml><?xml version="1.0" encoding="utf-8"?>
<p:tagLst xmlns:a="http://schemas.openxmlformats.org/drawingml/2006/main" xmlns:r="http://schemas.openxmlformats.org/officeDocument/2006/relationships" xmlns:p="http://schemas.openxmlformats.org/presentationml/2006/main">
  <p:tag name="BULLETS" val="tru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9.xml><?xml version="1.0" encoding="utf-8"?>
<p:tagLst xmlns:a="http://schemas.openxmlformats.org/drawingml/2006/main" xmlns:r="http://schemas.openxmlformats.org/officeDocument/2006/relationships" xmlns:p="http://schemas.openxmlformats.org/presentationml/2006/main">
  <p:tag name="VCT-RADIUS" val="7"/>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9gwVKSMC50iZA9qwqoJypA"/>
  <p:tag name="VCT-RADIUS" val="7"/>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cnpR3f310KM5rfVnoe9uQ"/>
  <p:tag name="VCT-RADIUS" val="7"/>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3L2T2OMmKkqRO95gtdLkPQ"/>
  <p:tag name="VCT-RADIUS" val="7"/>
</p:tagLst>
</file>

<file path=ppt/tags/tag93.xml><?xml version="1.0" encoding="utf-8"?>
<p:tagLst xmlns:a="http://schemas.openxmlformats.org/drawingml/2006/main" xmlns:r="http://schemas.openxmlformats.org/officeDocument/2006/relationships" xmlns:p="http://schemas.openxmlformats.org/presentationml/2006/main">
  <p:tag name="VCT-RADIUS" val="7"/>
</p:tagLst>
</file>

<file path=ppt/tags/tag94.xml><?xml version="1.0" encoding="utf-8"?>
<p:tagLst xmlns:a="http://schemas.openxmlformats.org/drawingml/2006/main" xmlns:r="http://schemas.openxmlformats.org/officeDocument/2006/relationships" xmlns:p="http://schemas.openxmlformats.org/presentationml/2006/main">
  <p:tag name="VCT-RADIUS" val="7"/>
</p:tagLst>
</file>

<file path=ppt/tags/tag95.xml><?xml version="1.0" encoding="utf-8"?>
<p:tagLst xmlns:a="http://schemas.openxmlformats.org/drawingml/2006/main" xmlns:r="http://schemas.openxmlformats.org/officeDocument/2006/relationships" xmlns:p="http://schemas.openxmlformats.org/presentationml/2006/main">
  <p:tag name="VCT-RADIUS" val="7"/>
</p:tagLst>
</file>

<file path=ppt/tags/tag96.xml><?xml version="1.0" encoding="utf-8"?>
<p:tagLst xmlns:a="http://schemas.openxmlformats.org/drawingml/2006/main" xmlns:r="http://schemas.openxmlformats.org/officeDocument/2006/relationships" xmlns:p="http://schemas.openxmlformats.org/presentationml/2006/main">
  <p:tag name="VCT-RADIUS" val="7"/>
</p:tagLst>
</file>

<file path=ppt/tags/tag97.xml><?xml version="1.0" encoding="utf-8"?>
<p:tagLst xmlns:a="http://schemas.openxmlformats.org/drawingml/2006/main" xmlns:r="http://schemas.openxmlformats.org/officeDocument/2006/relationships" xmlns:p="http://schemas.openxmlformats.org/presentationml/2006/main">
  <p:tag name="BULLETS" val="true"/>
</p:tagLst>
</file>

<file path=ppt/tags/tag98.xml><?xml version="1.0" encoding="utf-8"?>
<p:tagLst xmlns:a="http://schemas.openxmlformats.org/drawingml/2006/main" xmlns:r="http://schemas.openxmlformats.org/officeDocument/2006/relationships" xmlns:p="http://schemas.openxmlformats.org/presentationml/2006/main">
  <p:tag name="BULLETS" val="true"/>
</p:tagLst>
</file>

<file path=ppt/tags/tag99.xml><?xml version="1.0" encoding="utf-8"?>
<p:tagLst xmlns:a="http://schemas.openxmlformats.org/drawingml/2006/main" xmlns:r="http://schemas.openxmlformats.org/officeDocument/2006/relationships" xmlns:p="http://schemas.openxmlformats.org/presentationml/2006/main">
  <p:tag name="VCT-RADIUS" val="7"/>
</p:tagLst>
</file>

<file path=ppt/theme/theme1.xml><?xml version="1.0" encoding="utf-8"?>
<a:theme xmlns:a="http://schemas.openxmlformats.org/drawingml/2006/main" name="DTE Master 16:9">
  <a:themeElements>
    <a:clrScheme name="SiXFORM">
      <a:dk1>
        <a:srgbClr val="000000"/>
      </a:dk1>
      <a:lt1>
        <a:srgbClr val="FFFFFF"/>
      </a:lt1>
      <a:dk2>
        <a:srgbClr val="B7200E"/>
      </a:dk2>
      <a:lt2>
        <a:srgbClr val="CCCCCC"/>
      </a:lt2>
      <a:accent1>
        <a:srgbClr val="3366CC"/>
      </a:accent1>
      <a:accent2>
        <a:srgbClr val="FDD167"/>
      </a:accent2>
      <a:accent3>
        <a:srgbClr val="FFFFFF"/>
      </a:accent3>
      <a:accent4>
        <a:srgbClr val="000000"/>
      </a:accent4>
      <a:accent5>
        <a:srgbClr val="ADB8E2"/>
      </a:accent5>
      <a:accent6>
        <a:srgbClr val="E5BD5D"/>
      </a:accent6>
      <a:hlink>
        <a:srgbClr val="B7200E"/>
      </a:hlink>
      <a:folHlink>
        <a:srgbClr val="99CCEB"/>
      </a:folHlink>
    </a:clrScheme>
    <a:fontScheme name="Benutzerdefiniert 4">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12700"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defRPr kumimoji="0" lang="de-DE" sz="1000" b="0" i="0" u="none" strike="noStrike" cap="none" normalizeH="0" baseline="0" smtClean="0">
            <a:ln>
              <a:noFill/>
            </a:ln>
            <a:solidFill>
              <a:schemeClr val="tx1"/>
            </a:solidFill>
            <a:effectLst/>
            <a:latin typeface="Tele-GroteskNor" pitchFamily="2" charset="0"/>
          </a:defRPr>
        </a:defPPr>
      </a:lstStyle>
    </a:spDef>
    <a:lnDef>
      <a:spPr bwMode="auto">
        <a:xfrm>
          <a:off x="0" y="0"/>
          <a:ext cx="1" cy="1"/>
        </a:xfrm>
        <a:custGeom>
          <a:avLst/>
          <a:gdLst/>
          <a:ahLst/>
          <a:cxnLst/>
          <a:rect l="0" t="0" r="0" b="0"/>
          <a:pathLst/>
        </a:custGeom>
        <a:solidFill>
          <a:schemeClr val="bg2"/>
        </a:solidFill>
        <a:ln w="12700"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268288" marR="0" indent="-268288"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tab pos="268288" algn="l"/>
          </a:tabLst>
          <a:defRPr kumimoji="0" lang="de-DE" sz="1000" b="0" i="0" u="none" strike="noStrike" cap="none" normalizeH="0" baseline="0" smtClean="0">
            <a:ln>
              <a:noFill/>
            </a:ln>
            <a:solidFill>
              <a:schemeClr val="tx1"/>
            </a:solidFill>
            <a:effectLst/>
            <a:latin typeface="Tele-GroteskNor" pitchFamily="2" charset="0"/>
          </a:defRPr>
        </a:defPPr>
      </a:lstStyle>
    </a:lnDef>
  </a:objectDefaults>
  <a:extraClrSchemeLst>
    <a:extraClrScheme>
      <a:clrScheme name="DTE Master 16:9 1">
        <a:dk1>
          <a:srgbClr val="000000"/>
        </a:dk1>
        <a:lt1>
          <a:srgbClr val="FFFFFF"/>
        </a:lt1>
        <a:dk2>
          <a:srgbClr val="E20074"/>
        </a:dk2>
        <a:lt2>
          <a:srgbClr val="CCCCCC"/>
        </a:lt2>
        <a:accent1>
          <a:srgbClr val="3366CC"/>
        </a:accent1>
        <a:accent2>
          <a:srgbClr val="FDD167"/>
        </a:accent2>
        <a:accent3>
          <a:srgbClr val="FFFFFF"/>
        </a:accent3>
        <a:accent4>
          <a:srgbClr val="000000"/>
        </a:accent4>
        <a:accent5>
          <a:srgbClr val="ADB8E2"/>
        </a:accent5>
        <a:accent6>
          <a:srgbClr val="E5BD5D"/>
        </a:accent6>
        <a:hlink>
          <a:srgbClr val="E20074"/>
        </a:hlink>
        <a:folHlink>
          <a:srgbClr val="99CCE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E20074"/>
      </a:dk2>
      <a:lt2>
        <a:srgbClr val="CCCCCC"/>
      </a:lt2>
      <a:accent1>
        <a:srgbClr val="3366CC"/>
      </a:accent1>
      <a:accent2>
        <a:srgbClr val="FDD167"/>
      </a:accent2>
      <a:accent3>
        <a:srgbClr val="FFFFFF"/>
      </a:accent3>
      <a:accent4>
        <a:srgbClr val="000000"/>
      </a:accent4>
      <a:accent5>
        <a:srgbClr val="ADB8E2"/>
      </a:accent5>
      <a:accent6>
        <a:srgbClr val="E5BD5D"/>
      </a:accent6>
      <a:hlink>
        <a:srgbClr val="E20074"/>
      </a:hlink>
      <a:folHlink>
        <a:srgbClr val="99CCEB"/>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E20074"/>
      </a:dk2>
      <a:lt2>
        <a:srgbClr val="CCCCCC"/>
      </a:lt2>
      <a:accent1>
        <a:srgbClr val="3366CC"/>
      </a:accent1>
      <a:accent2>
        <a:srgbClr val="FDD167"/>
      </a:accent2>
      <a:accent3>
        <a:srgbClr val="FFFFFF"/>
      </a:accent3>
      <a:accent4>
        <a:srgbClr val="000000"/>
      </a:accent4>
      <a:accent5>
        <a:srgbClr val="ADB8E2"/>
      </a:accent5>
      <a:accent6>
        <a:srgbClr val="E5BD5D"/>
      </a:accent6>
      <a:hlink>
        <a:srgbClr val="E20074"/>
      </a:hlink>
      <a:folHlink>
        <a:srgbClr val="99CCEB"/>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F81434505A78F4B9301F04F7964D5F8" ma:contentTypeVersion="8" ma:contentTypeDescription="Ein neues Dokument erstellen." ma:contentTypeScope="" ma:versionID="c5e47ff42fb40fdba049f920bc2c25a6">
  <xsd:schema xmlns:xsd="http://www.w3.org/2001/XMLSchema" xmlns:xs="http://www.w3.org/2001/XMLSchema" xmlns:p="http://schemas.microsoft.com/office/2006/metadata/properties" xmlns:ns2="f02f5c9e-0582-48d2-b227-36f4bb586f1c" targetNamespace="http://schemas.microsoft.com/office/2006/metadata/properties" ma:root="true" ma:fieldsID="bd07308350a8119cac689b103a04ee66" ns2:_="">
    <xsd:import namespace="f02f5c9e-0582-48d2-b227-36f4bb586f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5c9e-0582-48d2-b227-36f4bb586f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66759F-9D70-4797-A26E-54F67C6D9548}">
  <ds:schemaRefs>
    <ds:schemaRef ds:uri="http://schemas.microsoft.com/sharepoint/v3/contenttype/forms"/>
  </ds:schemaRefs>
</ds:datastoreItem>
</file>

<file path=customXml/itemProps2.xml><?xml version="1.0" encoding="utf-8"?>
<ds:datastoreItem xmlns:ds="http://schemas.openxmlformats.org/officeDocument/2006/customXml" ds:itemID="{2FD50182-DB8D-48E8-BA99-E639B5AB00D4}">
  <ds:schemaRefs>
    <ds:schemaRef ds:uri="http://purl.org/dc/dcmitype/"/>
    <ds:schemaRef ds:uri="http://purl.org/dc/terms/"/>
    <ds:schemaRef ds:uri="http://www.w3.org/XML/1998/namespace"/>
    <ds:schemaRef ds:uri="http://purl.org/dc/elements/1.1/"/>
    <ds:schemaRef ds:uri="f02f5c9e-0582-48d2-b227-36f4bb586f1c"/>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5C540C25-20B6-4DA1-86CD-327966545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f5c9e-0582-48d2-b227-36f4bb586f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23844</Words>
  <Application>Microsoft Office PowerPoint</Application>
  <PresentationFormat>Benutzerdefiniert</PresentationFormat>
  <Paragraphs>2836</Paragraphs>
  <Slides>193</Slides>
  <Notes>193</Notes>
  <HiddenSlides>0</HiddenSlides>
  <MMClips>0</MMClips>
  <ScaleCrop>false</ScaleCrop>
  <HeadingPairs>
    <vt:vector size="10" baseType="variant">
      <vt:variant>
        <vt:lpstr>Verwendete Schriftarten</vt:lpstr>
      </vt:variant>
      <vt:variant>
        <vt:i4>12</vt:i4>
      </vt:variant>
      <vt:variant>
        <vt:lpstr>Design</vt:lpstr>
      </vt:variant>
      <vt:variant>
        <vt:i4>1</vt:i4>
      </vt:variant>
      <vt:variant>
        <vt:lpstr>Eingebettete OLE-Server</vt:lpstr>
      </vt:variant>
      <vt:variant>
        <vt:i4>1</vt:i4>
      </vt:variant>
      <vt:variant>
        <vt:lpstr>Folientitel</vt:lpstr>
      </vt:variant>
      <vt:variant>
        <vt:i4>193</vt:i4>
      </vt:variant>
      <vt:variant>
        <vt:lpstr>Zielgruppenorientierte Präsentationen</vt:lpstr>
      </vt:variant>
      <vt:variant>
        <vt:i4>7</vt:i4>
      </vt:variant>
    </vt:vector>
  </HeadingPairs>
  <TitlesOfParts>
    <vt:vector size="214" baseType="lpstr">
      <vt:lpstr>Aptos</vt:lpstr>
      <vt:lpstr>Arial</vt:lpstr>
      <vt:lpstr>ArialMT</vt:lpstr>
      <vt:lpstr>BundesSans Office</vt:lpstr>
      <vt:lpstr>Calibri</vt:lpstr>
      <vt:lpstr>Courier New</vt:lpstr>
      <vt:lpstr>Symbol</vt:lpstr>
      <vt:lpstr>Tele-GroteskFet</vt:lpstr>
      <vt:lpstr>Tele-GroteskNor</vt:lpstr>
      <vt:lpstr>Times New Roman</vt:lpstr>
      <vt:lpstr>Wingdings</vt:lpstr>
      <vt:lpstr>Wingdings 2</vt:lpstr>
      <vt:lpstr>DTE Master 16:9</vt:lpstr>
      <vt:lpstr>think-cell Slide</vt:lpstr>
      <vt:lpstr>       Bessere Digitalisierung durch Einsatz der Online-Ausweisfunktion (eID). </vt:lpstr>
      <vt:lpstr>PowerPoint-Präsentation</vt:lpstr>
      <vt:lpstr>Bessere Digitalisierung durch Einsatz der Online-Ausweisfunktion  Satzungszweck und Mitglieder von buergerservice.org e.V. (Juni 2026)</vt:lpstr>
      <vt:lpstr>Bessere Digitalisierung durch Einsatz der Online-Ausweisfunktion  Die Entwicklung von buergerservice.org e.V. seit Gründung im Jahr 2014</vt:lpstr>
      <vt:lpstr>PowerPoint-Präsentation</vt:lpstr>
      <vt:lpstr>Bessere Digitalisierung durch Einsatz der Online-Ausweisfunktion  Wir lernen Online-Ausweisen / Ausprobieren, was der „Perso" draufhat.</vt:lpstr>
      <vt:lpstr>PowerPoint-Präsentation</vt:lpstr>
      <vt:lpstr>Bessere Digitalisierung durch Einsatz der Online-Ausweisfunktion Warum ist eine umfassende Digitalisierung nur mit analoger Identität machbar?</vt:lpstr>
      <vt:lpstr>Bessere Digitalisierung durch Einsatz der Online-Ausweisfunktion Warum profitieren Rathäuser von der Online-Ausweisfunktion (eID)?</vt:lpstr>
      <vt:lpstr>Bessere Digitalisierung durch Einsatz der Online-Ausweisfunktion Welche Bedeutung hat das Vertrauensniveau für die digitale Identität?</vt:lpstr>
      <vt:lpstr>Bessere Digitalisierung durch Einsatz der Online-Ausweisfunktion Warum nutzt bisher fast niemand das Online-Ausweisen?</vt:lpstr>
      <vt:lpstr>Bessere Digitalisierung durch Einsatz der Online-Ausweisfunktion Warum nutzt bisher fast niemand das Online-Ausweisen?</vt:lpstr>
      <vt:lpstr>Bessere Digitalisierung durch Einsatz der Online-Ausweisfunktion Warum nutzt bisher fast niemand das Online-Ausweisen?</vt:lpstr>
      <vt:lpstr>Bessere Digitalisierung durch Einsatz der Online-Ausweisfunktion Warum nutzt bisher fast niemand das Online-Ausweisen?</vt:lpstr>
      <vt:lpstr>Bessere Digitalisierung durch Einsatz der Online-Ausweisfunktion Warum nutzt bisher fast niemand das Online-Ausweisen?</vt:lpstr>
      <vt:lpstr>Bessere Digitalisierung durch Einsatz der Online-Ausweisfunktion Warum nutzt bisher fast niemand das Online-Ausweisen?</vt:lpstr>
      <vt:lpstr>Bessere Digitalisierung durch Einsatz der Online-Ausweisfunktion Beim Online-Ausweisen leistet der Stand von Technik, Prozessen, Orga und Recht ein Höchstmaß an Sicherheit</vt:lpstr>
      <vt:lpstr>Bessere Digitalisierung durch Einsatz der Online-Ausweisfunktion Die aktuellen Risiken können durch Online-Ausweisen reduziert werden</vt:lpstr>
      <vt:lpstr>Bessere Digitalisierung durch Einsatz der Online-Ausweisfunktion Die staatlichen Maßnahmen zur Erhöhung der IT-Sicherheit sind weit vorangeschritten. Ein wichtiges ToDo ist noch offen.</vt:lpstr>
      <vt:lpstr>Bessere Digitalisierung durch Einsatz der Online-Ausweisfunktion Die 4Ps im Marketing - der Einstieg ins eID-Transformationsmanagement zur Verbreitung von Akzeptanz und Nutzung der Online-Ausweisfunktion </vt:lpstr>
      <vt:lpstr>Bessere Digitalisierung durch Einsatz der Online-Ausweisfunktion Die eID-Formel aus den 4Ps des Marketing erlauben Rückschlüsse auf die Verbreitung von Akzeptanz und Nutzung der eID</vt:lpstr>
      <vt:lpstr>PowerPoint-Präsentation</vt:lpstr>
      <vt:lpstr>PowerPoint-Präsentation</vt:lpstr>
      <vt:lpstr>PowerPoint-Präsentation</vt:lpstr>
      <vt:lpstr>Vermitteln von Medienkompetenz zum Online-Ausweis Wissen vermitteln – Mitmachen bei buergerservice.org e.V.</vt:lpstr>
      <vt:lpstr>Vermitteln von Medienkompetenz zum Online-Ausweis Wissen vermitteln – Mitmachen bei buergerservice.org e.V.</vt:lpstr>
      <vt:lpstr>PowerPoint-Präsentation</vt:lpstr>
      <vt:lpstr>Vermitteln von Medienkompetenz zum Online-Ausweis Das Hilfsmittel für Veranstaltungen – der Flotte PIN-Koffer</vt:lpstr>
      <vt:lpstr>Vermitteln von Medienkompetenz zum Online-Ausweis Das innovative Hilfsmittel – die SIDbox</vt:lpstr>
      <vt:lpstr>Vermitteln von Medienkompetenz zum Online-Ausweis Terminaltypen und Kosten für SIDbox-Bürgerterminals</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Mit der SIDbox zu Bürgerterminals an frequentierten Orten</vt:lpstr>
      <vt:lpstr>Vermitteln von Medienkompetenz zum Online-Ausweis Gekapselte Bürgerterminals für höchstmögliche Sicherheit</vt:lpstr>
      <vt:lpstr>Vermitteln von Medienkompetenz zum Online-Ausweis Mitglieder entwickeln neue Generation von Bürgerterminals </vt:lpstr>
      <vt:lpstr>Vermitteln von Medienkompetenz zum Online-Ausweis Mitglieder von buergerservice.org in Baden-Württemberg bereiten den Weg</vt:lpstr>
      <vt:lpstr>Vermitteln von Medienkompetenz zum Online-Ausweis Mitglieder von buergerservice.org in Bayern bereiten  den Weg</vt:lpstr>
      <vt:lpstr>Vermitteln von Medienkompetenz zum Online-Ausweis Mitglieder von buergerservice.org in Berlin bereiten  den Weg</vt:lpstr>
      <vt:lpstr>Vermitteln von Medienkompetenz zum Online-Ausweis Mitglieder von buergerservice.org in Hessen bereiten  den Weg</vt:lpstr>
      <vt:lpstr>Vermitteln von Medienkompetenz zum Online-Ausweis Mitglieder von buergerservice.org in NRW bereiten den Weg</vt:lpstr>
      <vt:lpstr>Vermitteln von Medienkompetenz zum Online-Ausweis Mitglieder von buergerservice.org in Sachsen-Anhalt bereiten den Weg</vt:lpstr>
      <vt:lpstr>Vermitteln von Medienkompetenz zum Online-Ausweis Mitglieder von buergerservice.org in Niedersachsen bereiten den Weg</vt:lpstr>
      <vt:lpstr>PowerPoint-Präsentation</vt:lpstr>
      <vt:lpstr>Vermitteln von Medienkompetenz zum Online-Ausweis Vorgehensmodelle aktivieren das eID-Potenzial</vt:lpstr>
      <vt:lpstr>PowerPoint-Präsentation</vt:lpstr>
      <vt:lpstr>Vermitteln von Medienkompetenz zum Online-Ausweis Das Vorgehensmodell -Fast Lane Bürgerservices-</vt:lpstr>
      <vt:lpstr>Vermitteln von Medienkompetenz zum Online-Ausweis Die Fast Lane Bürgerservices im Lauf der Zeit</vt:lpstr>
      <vt:lpstr>Vermitteln von Medienkompetenz zum Online-Ausweis Die ursprüngliche Fast Lane in Düsseldorf</vt:lpstr>
      <vt:lpstr>PowerPoint-Präsentation</vt:lpstr>
      <vt:lpstr>Vermitteln von Medienkompetenz zum Online-Ausweis Das Vorgehensmodell: -Short Lane ländlicher Raum-</vt:lpstr>
      <vt:lpstr>Vermitteln von Medienkompetenz zum Online-Ausweis Ein Vorgehensmodell: Bürgerterminal in der Gemeinde</vt:lpstr>
      <vt:lpstr>PowerPoint-Präsentation</vt:lpstr>
      <vt:lpstr>Vermitteln von Medienkompetenz zum Online-Ausweis Das Vorgehensmodell -Show Lane Online-Ausweis-</vt:lpstr>
      <vt:lpstr>Vermitteln von Medienkompetenz zum Online-Ausweis Das Vorgehensmodell -Show Lane Online-Ausweis-</vt:lpstr>
      <vt:lpstr>Vermitteln von Medienkompetenz zum Online-Ausweis Die Show Lane in Ingolstadt: Offizielles einfach erledigen</vt:lpstr>
      <vt:lpstr>Vermitteln von Medienkompetenz zum Online-Ausweis Die Show Lane in Ingolstadt: Offizielles einfach erledigen</vt:lpstr>
      <vt:lpstr>Vermitteln von Medienkompetenz zum Online-Ausweis Die Show Lane in Ingolstadt: Offizielles einfach erledigen</vt:lpstr>
      <vt:lpstr>Vermitteln von Medienkompetenz zum Online-Ausweis Die Show Lane in Ingolstadt: Offizielles einfach erledigen</vt:lpstr>
      <vt:lpstr>Vermitteln von Medienkompetenz zum Online-Ausweis Die Show Lane in Ingolstadt: Offizielles einfach erledigen</vt:lpstr>
      <vt:lpstr>Vermitteln von Medienkompetenz zum Online-Ausweis Die Show Lane in Ingolstadt: Offizielles einfach erledigen</vt:lpstr>
      <vt:lpstr>Vermitteln von Medienkompetenz zum Online-Ausweis Die Show Lane in Ingolstadt: Offizielles einfach erledigen</vt:lpstr>
      <vt:lpstr>Vermitteln von Medienkompetenz zum Online-Ausweis Die Show Lane bei der MIDEWA in Merseburg</vt:lpstr>
      <vt:lpstr>Vermitteln von Medienkompetenz zum Online-Ausweis Die Show Lane auf Messen – Smart Country Convention</vt:lpstr>
      <vt:lpstr>Vermitteln von Medienkompetenz zum Online-Ausweis Die Show Lane auf Messen – Smart Country Convention</vt:lpstr>
      <vt:lpstr>Vermitteln von Medienkompetenz zum Online-Ausweis Die Show Lane auf Messen – Smart Country Convention</vt:lpstr>
      <vt:lpstr>Vermitteln von Medienkompetenz zum Online-Ausweis Die Show Lane auf Messen – Smart Country Convention</vt:lpstr>
      <vt:lpstr>Vermitteln von Medienkompetenz zum Online-Ausweis Die Show Lane auf Messen – Smart Country Convention</vt:lpstr>
      <vt:lpstr>Vermitteln von Medienkompetenz zum Online-Ausweis Die Show Lane auf Messen – Digital Gipfel 2019</vt:lpstr>
      <vt:lpstr>PowerPoint-Präsentation</vt:lpstr>
      <vt:lpstr>Vermitteln von Medienkompetenz zum Online-Ausweis Das Vorgehensmodell -Registry Lane Digital Service Point-</vt:lpstr>
      <vt:lpstr>PowerPoint-Präsentation</vt:lpstr>
      <vt:lpstr>Vermitteln von Medienkompetenz zum Online-Ausweis Das Vorgehensmodell -BundID2Go-</vt:lpstr>
      <vt:lpstr>Vermitteln von Medienkompetenz zum Online-Ausweis Das Vorgehensmodell -BundID2Go-</vt:lpstr>
      <vt:lpstr>PowerPoint-Präsentation</vt:lpstr>
      <vt:lpstr>Vermitteln von Medienkompetenz zum Online-Ausweis Modell SdS Lane (Selbstschutz durch Selbstauskunft)</vt:lpstr>
      <vt:lpstr>Vermitteln von Medienkompetenz zum Online-Ausweis Modell SdS Lane (Selbstschutz durch Selbstauskunft)</vt:lpstr>
      <vt:lpstr>PowerPoint-Präsentation</vt:lpstr>
      <vt:lpstr>Vermitteln von Medienkompetenz zum Online-Ausweis Das Vorgehensmodell: -Smart Lane-</vt:lpstr>
      <vt:lpstr>PowerPoint-Präsentation</vt:lpstr>
      <vt:lpstr>Vermitteln von Medienkompetenz zum Online-Ausweis Einfach mit eID: Willenserklärung im Organspende-Register Ein Kampagnenmodell mit eID-Beschleunigungseffekt </vt:lpstr>
      <vt:lpstr>Vermitteln von Medienkompetenz zum Online-Ausweis Einfach mit eID: Willenserklärung im Organspende-Register</vt:lpstr>
      <vt:lpstr>Vermitteln von Medienkompetenz zum Online-Ausweis Einfach mit eID: BundID-Konto erstellen</vt:lpstr>
      <vt:lpstr>Vermitteln von Medienkompetenz zum Online-Ausweis Einfach mit eID: Digitaler Fahrzeugschein</vt:lpstr>
      <vt:lpstr>Vermitteln von Medienkompetenz zum Online-Ausweis Einfach mit eID: Punktestand in Flensburg abfragen </vt:lpstr>
      <vt:lpstr>PowerPoint-Präsentation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PowerPoint-Präsentation</vt:lpstr>
      <vt:lpstr>Vermitteln von Medienkompetenz zum Online-Ausweis Das Vorgehensmodell -Flotte PIN-</vt:lpstr>
      <vt:lpstr>Vermitteln von Medienkompetenz zum Online-Ausweis Das Vorgehensmodell -Flotte PIN-</vt:lpstr>
      <vt:lpstr>Vermitteln von Medienkompetenz zum Online-Ausweis Das Vorgehensmodell -Flotte PIN-</vt:lpstr>
      <vt:lpstr>Vermitteln von Medienkompetenz zum Online-Ausweis Das Vorgehensmodell -Flotte PIN-</vt:lpstr>
      <vt:lpstr>Vermitteln von Medienkompetenz zum Online-Ausweis Das Vorgehensmodell -Flotte PIN-</vt:lpstr>
      <vt:lpstr>PowerPoint-Präsentation</vt:lpstr>
      <vt:lpstr>Vermitteln von Medienkompetenz zum Online-Ausweis eID-Pakt Bürgeramt &amp; Jobcenter</vt:lpstr>
      <vt:lpstr>PowerPoint-Präsentation</vt:lpstr>
      <vt:lpstr>Vermitteln von Medienkompetenz zum Online-Ausweis EUDI-Wallet-Vorbereitungs- und Einführungsszenario 2026</vt:lpstr>
      <vt:lpstr>PowerPoint-Präsentation</vt:lpstr>
      <vt:lpstr>Vermitteln von Medienkompetenz zum Online-Ausweis Die Summe der Erkenntnisse aus den verprobten Theorien führt zum eID-Transformationsmanagement </vt:lpstr>
      <vt:lpstr>Vermitteln von Medienkompetenz zum Online-Ausweis Das eID-Transformationsmanagement mit dem  X-Government-Kreislauf in Bewegung setzen</vt:lpstr>
      <vt:lpstr>PowerPoint-Präsentation</vt:lpstr>
      <vt:lpstr>Vermitteln von Medienkompetenz zum Online-Ausweis IKZ-Kooperation: Sichere E-Mail-Region Homberg per eID</vt:lpstr>
      <vt:lpstr>Vermitteln von Medienkompetenz zum Online-Ausweis IKZ-Kooperation: Sichere E-Mail-Region Homberg per eID</vt:lpstr>
      <vt:lpstr>Vermitteln von Medienkompetenz zum Online-Ausweis IKZ-Kooperation: Sichere E-Mail-Region Homberg per eID</vt:lpstr>
      <vt:lpstr>Vermitteln von Medienkompetenz zum Online-Ausweis IKZ-Kooperation: Sichere E-Mail-Region Homberg per eID</vt:lpstr>
      <vt:lpstr>Vermitteln von Medienkompetenz zum Online-Ausweis IKZ-Kooperation: Sichere E-Mail-Region Homberg per eID</vt:lpstr>
      <vt:lpstr>PowerPoint-Präsentation</vt:lpstr>
      <vt:lpstr>Vermitteln von Medienkompetenz zum Online-Ausweis Vorhaben „AWO Aachen, Soziale Arbeit Digital mit eID“</vt:lpstr>
      <vt:lpstr>PowerPoint-Präsentation</vt:lpstr>
      <vt:lpstr>Vermitteln von Medienkompetenz zum Online-Ausweis eID-Transformationsmanagement Stadt Augsburg in 2024</vt:lpstr>
      <vt:lpstr>PowerPoint-Präsentation</vt:lpstr>
      <vt:lpstr>Vermitteln von Medienkompetenz zum Online-Ausweis eID-Transformationsmanagement Stadt Kassel in 2024</vt:lpstr>
      <vt:lpstr>Vermitteln von Medienkompetenz zum Online-Ausweis eID-Transformationsmanagement Stadt Kassel in 2024</vt:lpstr>
      <vt:lpstr>Vermitteln von Medienkompetenz zum Online-Ausweis eID-Transformationsmanagement Stadt Kassel in 2024</vt:lpstr>
      <vt:lpstr>PowerPoint-Präsentation</vt:lpstr>
      <vt:lpstr>PowerPoint-Präsentation</vt:lpstr>
      <vt:lpstr>Vermitteln von Medienkompetenz zum Online-Ausweis Unsere Positionspapiere: erkannte Herausforderungen aufzeigen, verprobte Lösungsvorschläge kommunizieren.</vt:lpstr>
      <vt:lpstr>Vermitteln von Medienkompetenz zum Online-Ausweis Unsere Positionspapiere: erkannte Herausforderungen aufzeigen, verprobte Lösungsvorschläge kommunizieren.</vt:lpstr>
      <vt:lpstr>Vermitteln von Medienkompetenz zum Online-Ausweis Unsere Positionspapiere: erkannte Herausforderungen aufzeigen, verprobte Lösungsvorschläge kommunizieren.</vt:lpstr>
      <vt:lpstr>Vermitteln von Medienkompetenz zum Online-Ausweis Unsere Positionspapiere: erkannte Herausforderungen aufzeigen, verprobte Lösungsvorschläge kommunizieren.</vt:lpstr>
      <vt:lpstr>PowerPoint-Präsentation</vt:lpstr>
      <vt:lpstr>PowerPoint-Präsentation</vt:lpstr>
      <vt:lpstr>Bessere Digitalisierung durch Einsatz der Online-Ausweisfunktion  Wir lernen Online-Ausweisen / Ausprobieren, was der „Perso" draufhat.</vt:lpstr>
      <vt:lpstr>Bessere Digitalisierung durch Einsatz der Online-Ausweisfunktion  Wir lernen Online-Ausweisen / Ausprobieren, was der „Perso" draufhat.</vt:lpstr>
      <vt:lpstr>PowerPoint-Präsentation</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Mehrdimensionale Sicherheit (Technik, Prozesse, Orga, Recht …)</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Digitale Identifizierung mit dem deutschen Online-Ausweis</vt:lpstr>
      <vt:lpstr>Vermitteln von Medienkompetenz zum Online-Ausweis Digitale Identifizierung mit dem deutschen Online-Ausweis</vt:lpstr>
      <vt:lpstr>PowerPoint-Präsentation</vt:lpstr>
      <vt:lpstr>Vermitteln von Medienkompetenz zum Online-Ausweis eID&amp;Registermodernisierung - das Zusammenspiel</vt:lpstr>
      <vt:lpstr>Vermitteln von Medienkompetenz zum Online-Ausweis eID&amp;Registermodernisierung - das Zusammenspiel</vt:lpstr>
      <vt:lpstr>Vermitteln von Medienkompetenz zum Online-Ausweis eID&amp;Registermodernisierung - das Zusammenspiel</vt:lpstr>
      <vt:lpstr>Vermitteln von Medienkompetenz zum Online-Ausweis eID&amp;Registermodernisierung - das Zusammenspiel</vt:lpstr>
      <vt:lpstr>PowerPoint-Präsentation</vt:lpstr>
      <vt:lpstr>PowerPoint-Präsentation</vt:lpstr>
      <vt:lpstr>PowerPoint-Präsentation</vt:lpstr>
      <vt:lpstr>PowerPoint-Präsentation</vt:lpstr>
      <vt:lpstr>PowerPoint-Präsentation</vt:lpstr>
      <vt:lpstr>Das Online-Ausweisen mit dem Personalausweis selbst erleben. Voraussetzungen für das Online-Ausweisen.</vt:lpstr>
      <vt:lpstr>Das Online-Ausweisen mit dem Personalausweis selbst erleben. Mit dem passenden QR-Code ist die AusweisApp schnell installiert.</vt:lpstr>
      <vt:lpstr>PowerPoint-Präsentation</vt:lpstr>
      <vt:lpstr>Das Online-Ausweisen mit dem Personalausweis selbst erleben. Im PIN-Brief stehen Transport-PIN, PUK und Sperrkenwort.</vt:lpstr>
      <vt:lpstr>PowerPoint-Präsentation</vt:lpstr>
      <vt:lpstr>PowerPoint-Präsentation</vt:lpstr>
      <vt:lpstr>PowerPoint-Präsentation</vt:lpstr>
      <vt:lpstr>PowerPoint-Präsentation</vt:lpstr>
      <vt:lpstr>Das Online-Ausweisen mit dem Personalausweis selbst erleben. Probieren Sie es heute selbst aus. Wir zeigen Ihnen, wie einfach es ist!</vt:lpstr>
      <vt:lpstr>PowerPoint-Präsentation</vt:lpstr>
      <vt:lpstr>PowerPoint-Präsentation</vt:lpstr>
      <vt:lpstr>PowerPoint-Präsentation</vt:lpstr>
      <vt:lpstr>PowerPoint-Präsentation</vt:lpstr>
      <vt:lpstr>PowerPoint-Präsentation</vt:lpstr>
      <vt:lpstr>PowerPoint-Präsentation</vt:lpstr>
      <vt:lpstr>Vermitteln von Medienkompetenz zum Online-Ausweis eID-Servicecloud – Mitglieder stellen eID-Dienste bereit</vt:lpstr>
      <vt:lpstr>PowerPoint-Präsentation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Vermitteln von Medienkompetenz zum Online-Ausweis i-Kfz Lane: Fahrzeug online zulassen und sofort losfahren</vt:lpstr>
      <vt:lpstr>PowerPoint-Präsentation</vt:lpstr>
      <vt:lpstr>Vermitteln von Medienkompetenz zum Online-Ausweis Die Grundidee der EUDI-Wallet</vt:lpstr>
      <vt:lpstr>Vermitteln von Medienkompetenz zum Online-Ausweis Bürgerterminal und EUDI-Wallet</vt:lpstr>
      <vt:lpstr>Bessere Digitalisierung durch Einsatz der Online-Ausweisfunktion Das Zusammenspiel Online-Ausweisen (eID), EUDI-Wallet und BundID</vt:lpstr>
      <vt:lpstr>PowerPoint-Präsentation</vt:lpstr>
      <vt:lpstr>Sichere_E-Mail_Region</vt:lpstr>
      <vt:lpstr>Codeentwicklung für Applikationen zur OnlineAusweisfunktion (eID)</vt:lpstr>
      <vt:lpstr>eIDVorteileHerausforderungenKommunen</vt:lpstr>
      <vt:lpstr>Warum profitieren Rathäuser von der eID?</vt:lpstr>
      <vt:lpstr>Kongressmesse</vt:lpstr>
      <vt:lpstr>eID-Pakt-Bürgeramt-Jobcenter</vt:lpstr>
      <vt:lpstr>eID-Roadshow kurz (30 Min)</vt:lpstr>
    </vt:vector>
  </TitlesOfParts>
  <Company>buergerservice.org e.V.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buergerservice.org</dc:title>
  <dc:subject>Präsentation</dc:subject>
  <dc:creator>Rudolf Philipeit</dc:creator>
  <dc:description>Präsentation "buergerservice.org, Innovation zum Mitmachen"</dc:description>
  <cp:lastModifiedBy>Rudolf Philipeit | buergerservice.org e.V.</cp:lastModifiedBy>
  <cp:revision>1572</cp:revision>
  <cp:lastPrinted>2026-01-13T22:37:16Z</cp:lastPrinted>
  <dcterms:created xsi:type="dcterms:W3CDTF">2007-08-13T14:12:18Z</dcterms:created>
  <dcterms:modified xsi:type="dcterms:W3CDTF">2026-07-27T17:37:52Z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0x010100BF81434505A78F4B9301F04F7964D5F8</vt:lpwstr>
  </property>
</Properties>
</file>